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66" r:id="rId4"/>
    <p:sldId id="269" r:id="rId5"/>
    <p:sldId id="271" r:id="rId6"/>
    <p:sldId id="258" r:id="rId7"/>
    <p:sldId id="259" r:id="rId8"/>
    <p:sldId id="270" r:id="rId9"/>
    <p:sldId id="264" r:id="rId10"/>
    <p:sldId id="265" r:id="rId11"/>
    <p:sldId id="262" r:id="rId12"/>
    <p:sldId id="267" r:id="rId13"/>
    <p:sldId id="268"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snapToGrid="0">
      <p:cViewPr varScale="1">
        <p:scale>
          <a:sx n="83" d="100"/>
          <a:sy n="83" d="100"/>
        </p:scale>
        <p:origin x="4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530ED-C5FD-4DCB-93C2-C66856F9D955}" type="doc">
      <dgm:prSet loTypeId="urn:microsoft.com/office/officeart/2005/8/layout/vList2" loCatId="Inbox" qsTypeId="urn:microsoft.com/office/officeart/2005/8/quickstyle/simple1" qsCatId="simple" csTypeId="urn:microsoft.com/office/officeart/2005/8/colors/colorful2" csCatId="colorful" phldr="1"/>
      <dgm:spPr/>
      <dgm:t>
        <a:bodyPr/>
        <a:lstStyle/>
        <a:p>
          <a:endParaRPr lang="en-US"/>
        </a:p>
      </dgm:t>
    </dgm:pt>
    <dgm:pt modelId="{DFB39163-E7BF-450A-8CF8-3A4341039B9E}">
      <dgm:prSet phldrT="[Text]" custT="1"/>
      <dgm:spPr/>
      <dgm:t>
        <a:bodyPr/>
        <a:lstStyle/>
        <a:p>
          <a:pPr algn="ctr"/>
          <a:r>
            <a:rPr lang="en-US" sz="2800" dirty="0"/>
            <a:t>Can you still feel things if there are no words to explain how you feel? Explain your answer, using 1 quote from ‘Nineteen Eighty-Four’</a:t>
          </a:r>
        </a:p>
      </dgm:t>
    </dgm:pt>
    <dgm:pt modelId="{8C435874-18FE-4A81-B4C5-0420918A998A}" type="parTrans" cxnId="{B04EDF06-F3EA-41BA-8068-CB4F9B3F144D}">
      <dgm:prSet/>
      <dgm:spPr/>
      <dgm:t>
        <a:bodyPr/>
        <a:lstStyle/>
        <a:p>
          <a:endParaRPr lang="en-US"/>
        </a:p>
      </dgm:t>
    </dgm:pt>
    <dgm:pt modelId="{4655D889-C0E7-46CD-BE5B-DEF27E2434AA}" type="sibTrans" cxnId="{B04EDF06-F3EA-41BA-8068-CB4F9B3F144D}">
      <dgm:prSet/>
      <dgm:spPr/>
      <dgm:t>
        <a:bodyPr/>
        <a:lstStyle/>
        <a:p>
          <a:endParaRPr lang="en-US"/>
        </a:p>
      </dgm:t>
    </dgm:pt>
    <dgm:pt modelId="{2D0CD05F-70BA-4783-A35C-F4DC892434C5}">
      <dgm:prSet phldrT="[Text]"/>
      <dgm:spPr/>
      <dgm:t>
        <a:bodyPr/>
        <a:lstStyle/>
        <a:p>
          <a:pPr algn="ctr"/>
          <a:r>
            <a:rPr lang="en-US" dirty="0"/>
            <a:t>Huxley writes ‘as though men were more than </a:t>
          </a:r>
          <a:r>
            <a:rPr lang="en-US" dirty="0" err="1"/>
            <a:t>physico</a:t>
          </a:r>
          <a:r>
            <a:rPr lang="en-US" dirty="0"/>
            <a:t>-chemically equal’. Do you agree that is the only way in which humans are equal? Explain your response  </a:t>
          </a:r>
        </a:p>
      </dgm:t>
    </dgm:pt>
    <dgm:pt modelId="{D21EAE38-9F69-4626-8866-E435D2D11278}" type="parTrans" cxnId="{E237C550-4D1A-489D-AC75-15778494C150}">
      <dgm:prSet/>
      <dgm:spPr/>
      <dgm:t>
        <a:bodyPr/>
        <a:lstStyle/>
        <a:p>
          <a:endParaRPr lang="en-US"/>
        </a:p>
      </dgm:t>
    </dgm:pt>
    <dgm:pt modelId="{8093F622-1031-499A-81AA-D5B313BC39F9}" type="sibTrans" cxnId="{E237C550-4D1A-489D-AC75-15778494C150}">
      <dgm:prSet/>
      <dgm:spPr/>
      <dgm:t>
        <a:bodyPr/>
        <a:lstStyle/>
        <a:p>
          <a:endParaRPr lang="en-US"/>
        </a:p>
      </dgm:t>
    </dgm:pt>
    <dgm:pt modelId="{6A7A342A-3432-41DF-81E4-D60C30A7E7A0}">
      <dgm:prSet phldrT="[Text]"/>
      <dgm:spPr/>
      <dgm:t>
        <a:bodyPr/>
        <a:lstStyle/>
        <a:p>
          <a:pPr algn="ctr"/>
          <a:r>
            <a:rPr lang="en-US" dirty="0"/>
            <a:t>‘The dystopia is a direct response to the impact of Hitler’s totalitarian rise’. How far do you agree? Explain your answer. </a:t>
          </a:r>
        </a:p>
      </dgm:t>
    </dgm:pt>
    <dgm:pt modelId="{8B90C32D-E90B-4256-B9E5-DE7C888C115E}" type="parTrans" cxnId="{62BFB984-4D28-493D-8A41-22428E2421AC}">
      <dgm:prSet/>
      <dgm:spPr/>
      <dgm:t>
        <a:bodyPr/>
        <a:lstStyle/>
        <a:p>
          <a:endParaRPr lang="en-US"/>
        </a:p>
      </dgm:t>
    </dgm:pt>
    <dgm:pt modelId="{586EC1EC-2D13-4073-A5C4-661289A4D9BC}" type="sibTrans" cxnId="{62BFB984-4D28-493D-8A41-22428E2421AC}">
      <dgm:prSet/>
      <dgm:spPr/>
      <dgm:t>
        <a:bodyPr/>
        <a:lstStyle/>
        <a:p>
          <a:endParaRPr lang="en-US"/>
        </a:p>
      </dgm:t>
    </dgm:pt>
    <dgm:pt modelId="{91109406-660E-4D47-8803-6B578F4C85A1}" type="pres">
      <dgm:prSet presAssocID="{DE3530ED-C5FD-4DCB-93C2-C66856F9D955}" presName="linear" presStyleCnt="0">
        <dgm:presLayoutVars>
          <dgm:animLvl val="lvl"/>
          <dgm:resizeHandles val="exact"/>
        </dgm:presLayoutVars>
      </dgm:prSet>
      <dgm:spPr/>
      <dgm:t>
        <a:bodyPr/>
        <a:lstStyle/>
        <a:p>
          <a:endParaRPr lang="en-US"/>
        </a:p>
      </dgm:t>
    </dgm:pt>
    <dgm:pt modelId="{1131DA8A-D577-44C9-8508-E99DA42B6110}" type="pres">
      <dgm:prSet presAssocID="{DFB39163-E7BF-450A-8CF8-3A4341039B9E}" presName="parentText" presStyleLbl="node1" presStyleIdx="0" presStyleCnt="3">
        <dgm:presLayoutVars>
          <dgm:chMax val="0"/>
          <dgm:bulletEnabled val="1"/>
        </dgm:presLayoutVars>
      </dgm:prSet>
      <dgm:spPr/>
      <dgm:t>
        <a:bodyPr/>
        <a:lstStyle/>
        <a:p>
          <a:endParaRPr lang="en-US"/>
        </a:p>
      </dgm:t>
    </dgm:pt>
    <dgm:pt modelId="{F40F4874-0C5E-4DC7-9D12-51D28C790FB5}" type="pres">
      <dgm:prSet presAssocID="{4655D889-C0E7-46CD-BE5B-DEF27E2434AA}" presName="spacer" presStyleCnt="0"/>
      <dgm:spPr/>
    </dgm:pt>
    <dgm:pt modelId="{728C7ABD-F54F-4FEB-9A4C-DEEDF24C710A}" type="pres">
      <dgm:prSet presAssocID="{2D0CD05F-70BA-4783-A35C-F4DC892434C5}" presName="parentText" presStyleLbl="node1" presStyleIdx="1" presStyleCnt="3">
        <dgm:presLayoutVars>
          <dgm:chMax val="0"/>
          <dgm:bulletEnabled val="1"/>
        </dgm:presLayoutVars>
      </dgm:prSet>
      <dgm:spPr/>
      <dgm:t>
        <a:bodyPr/>
        <a:lstStyle/>
        <a:p>
          <a:endParaRPr lang="en-US"/>
        </a:p>
      </dgm:t>
    </dgm:pt>
    <dgm:pt modelId="{6EC14849-92CB-48E8-BA1D-726590BD32E0}" type="pres">
      <dgm:prSet presAssocID="{8093F622-1031-499A-81AA-D5B313BC39F9}" presName="spacer" presStyleCnt="0"/>
      <dgm:spPr/>
    </dgm:pt>
    <dgm:pt modelId="{B07A3B2A-DF3E-4FEF-A598-D4338790FFA4}" type="pres">
      <dgm:prSet presAssocID="{6A7A342A-3432-41DF-81E4-D60C30A7E7A0}" presName="parentText" presStyleLbl="node1" presStyleIdx="2" presStyleCnt="3">
        <dgm:presLayoutVars>
          <dgm:chMax val="0"/>
          <dgm:bulletEnabled val="1"/>
        </dgm:presLayoutVars>
      </dgm:prSet>
      <dgm:spPr/>
      <dgm:t>
        <a:bodyPr/>
        <a:lstStyle/>
        <a:p>
          <a:endParaRPr lang="en-US"/>
        </a:p>
      </dgm:t>
    </dgm:pt>
  </dgm:ptLst>
  <dgm:cxnLst>
    <dgm:cxn modelId="{E237C550-4D1A-489D-AC75-15778494C150}" srcId="{DE3530ED-C5FD-4DCB-93C2-C66856F9D955}" destId="{2D0CD05F-70BA-4783-A35C-F4DC892434C5}" srcOrd="1" destOrd="0" parTransId="{D21EAE38-9F69-4626-8866-E435D2D11278}" sibTransId="{8093F622-1031-499A-81AA-D5B313BC39F9}"/>
    <dgm:cxn modelId="{94C31B31-5B8F-4D6D-97DC-26421279ACAB}" type="presOf" srcId="{2D0CD05F-70BA-4783-A35C-F4DC892434C5}" destId="{728C7ABD-F54F-4FEB-9A4C-DEEDF24C710A}" srcOrd="0" destOrd="0" presId="urn:microsoft.com/office/officeart/2005/8/layout/vList2"/>
    <dgm:cxn modelId="{DAAB174A-D5ED-46D6-9D6C-1B52524B884C}" type="presOf" srcId="{6A7A342A-3432-41DF-81E4-D60C30A7E7A0}" destId="{B07A3B2A-DF3E-4FEF-A598-D4338790FFA4}" srcOrd="0" destOrd="0" presId="urn:microsoft.com/office/officeart/2005/8/layout/vList2"/>
    <dgm:cxn modelId="{AF1A4970-64E3-465B-96A7-871E945CEE20}" type="presOf" srcId="{DE3530ED-C5FD-4DCB-93C2-C66856F9D955}" destId="{91109406-660E-4D47-8803-6B578F4C85A1}" srcOrd="0" destOrd="0" presId="urn:microsoft.com/office/officeart/2005/8/layout/vList2"/>
    <dgm:cxn modelId="{B04EDF06-F3EA-41BA-8068-CB4F9B3F144D}" srcId="{DE3530ED-C5FD-4DCB-93C2-C66856F9D955}" destId="{DFB39163-E7BF-450A-8CF8-3A4341039B9E}" srcOrd="0" destOrd="0" parTransId="{8C435874-18FE-4A81-B4C5-0420918A998A}" sibTransId="{4655D889-C0E7-46CD-BE5B-DEF27E2434AA}"/>
    <dgm:cxn modelId="{FA53C16C-6EF0-48DD-B0D8-3847281F8EDE}" type="presOf" srcId="{DFB39163-E7BF-450A-8CF8-3A4341039B9E}" destId="{1131DA8A-D577-44C9-8508-E99DA42B6110}" srcOrd="0" destOrd="0" presId="urn:microsoft.com/office/officeart/2005/8/layout/vList2"/>
    <dgm:cxn modelId="{62BFB984-4D28-493D-8A41-22428E2421AC}" srcId="{DE3530ED-C5FD-4DCB-93C2-C66856F9D955}" destId="{6A7A342A-3432-41DF-81E4-D60C30A7E7A0}" srcOrd="2" destOrd="0" parTransId="{8B90C32D-E90B-4256-B9E5-DE7C888C115E}" sibTransId="{586EC1EC-2D13-4073-A5C4-661289A4D9BC}"/>
    <dgm:cxn modelId="{ABBF175C-6E4F-47B5-8188-63CE20A4EEB5}" type="presParOf" srcId="{91109406-660E-4D47-8803-6B578F4C85A1}" destId="{1131DA8A-D577-44C9-8508-E99DA42B6110}" srcOrd="0" destOrd="0" presId="urn:microsoft.com/office/officeart/2005/8/layout/vList2"/>
    <dgm:cxn modelId="{E2433079-284A-41D7-8B12-02E964E50EB3}" type="presParOf" srcId="{91109406-660E-4D47-8803-6B578F4C85A1}" destId="{F40F4874-0C5E-4DC7-9D12-51D28C790FB5}" srcOrd="1" destOrd="0" presId="urn:microsoft.com/office/officeart/2005/8/layout/vList2"/>
    <dgm:cxn modelId="{F874A70C-C96E-4A65-A86E-6AAFA558A81B}" type="presParOf" srcId="{91109406-660E-4D47-8803-6B578F4C85A1}" destId="{728C7ABD-F54F-4FEB-9A4C-DEEDF24C710A}" srcOrd="2" destOrd="0" presId="urn:microsoft.com/office/officeart/2005/8/layout/vList2"/>
    <dgm:cxn modelId="{1BC76447-B403-4D3C-8B32-FF610410F211}" type="presParOf" srcId="{91109406-660E-4D47-8803-6B578F4C85A1}" destId="{6EC14849-92CB-48E8-BA1D-726590BD32E0}" srcOrd="3" destOrd="0" presId="urn:microsoft.com/office/officeart/2005/8/layout/vList2"/>
    <dgm:cxn modelId="{5B5A20FE-037D-48B7-A6C5-BEE5198AE9F8}" type="presParOf" srcId="{91109406-660E-4D47-8803-6B578F4C85A1}" destId="{B07A3B2A-DF3E-4FEF-A598-D4338790FF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1DA8A-D577-44C9-8508-E99DA42B6110}">
      <dsp:nvSpPr>
        <dsp:cNvPr id="0" name=""/>
        <dsp:cNvSpPr/>
      </dsp:nvSpPr>
      <dsp:spPr>
        <a:xfrm>
          <a:off x="0" y="564230"/>
          <a:ext cx="11285034" cy="1010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Can you still feel things if there are no words to explain how you feel? Explain your answer, using 1 quote from ‘Nineteen Eighty-Four’</a:t>
          </a:r>
        </a:p>
      </dsp:txBody>
      <dsp:txXfrm>
        <a:off x="49347" y="613577"/>
        <a:ext cx="11186340" cy="912186"/>
      </dsp:txXfrm>
    </dsp:sp>
    <dsp:sp modelId="{728C7ABD-F54F-4FEB-9A4C-DEEDF24C710A}">
      <dsp:nvSpPr>
        <dsp:cNvPr id="0" name=""/>
        <dsp:cNvSpPr/>
      </dsp:nvSpPr>
      <dsp:spPr>
        <a:xfrm>
          <a:off x="0" y="1652870"/>
          <a:ext cx="11285034" cy="1010880"/>
        </a:xfrm>
        <a:prstGeom prst="roundRect">
          <a:avLst/>
        </a:prstGeom>
        <a:solidFill>
          <a:schemeClr val="accent2">
            <a:hueOff val="-419062"/>
            <a:satOff val="-4829"/>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Huxley writes ‘as though men were more than </a:t>
          </a:r>
          <a:r>
            <a:rPr lang="en-US" sz="2700" kern="1200" dirty="0" err="1"/>
            <a:t>physico</a:t>
          </a:r>
          <a:r>
            <a:rPr lang="en-US" sz="2700" kern="1200" dirty="0"/>
            <a:t>-chemically equal’. Do you agree that is the only way in which humans are equal? Explain your response  </a:t>
          </a:r>
        </a:p>
      </dsp:txBody>
      <dsp:txXfrm>
        <a:off x="49347" y="1702217"/>
        <a:ext cx="11186340" cy="912186"/>
      </dsp:txXfrm>
    </dsp:sp>
    <dsp:sp modelId="{B07A3B2A-DF3E-4FEF-A598-D4338790FFA4}">
      <dsp:nvSpPr>
        <dsp:cNvPr id="0" name=""/>
        <dsp:cNvSpPr/>
      </dsp:nvSpPr>
      <dsp:spPr>
        <a:xfrm>
          <a:off x="0" y="2741511"/>
          <a:ext cx="11285034" cy="1010880"/>
        </a:xfrm>
        <a:prstGeom prst="roundRect">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‘The dystopia is a direct response to the impact of Hitler’s totalitarian rise’. How far do you agree? Explain your answer. </a:t>
          </a:r>
        </a:p>
      </dsp:txBody>
      <dsp:txXfrm>
        <a:off x="49347" y="2790858"/>
        <a:ext cx="11186340"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9CC0A-7AF9-4851-871F-33322D005E21}" type="datetimeFigureOut">
              <a:rPr lang="en-GB" smtClean="0"/>
              <a:t>19/06/2020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B2F83-5C8E-4F13-833E-66D92F81D7B5}" type="slidenum">
              <a:rPr lang="en-GB" smtClean="0"/>
              <a:t>‹#›</a:t>
            </a:fld>
            <a:endParaRPr lang="en-GB"/>
          </a:p>
        </p:txBody>
      </p:sp>
    </p:spTree>
    <p:extLst>
      <p:ext uri="{BB962C8B-B14F-4D97-AF65-F5344CB8AC3E}">
        <p14:creationId xmlns:p14="http://schemas.microsoft.com/office/powerpoint/2010/main" val="406540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thinking time, then feedback</a:t>
            </a:r>
          </a:p>
        </p:txBody>
      </p:sp>
      <p:sp>
        <p:nvSpPr>
          <p:cNvPr id="4" name="Slide Number Placeholder 3"/>
          <p:cNvSpPr>
            <a:spLocks noGrp="1"/>
          </p:cNvSpPr>
          <p:nvPr>
            <p:ph type="sldNum" sz="quarter" idx="10"/>
          </p:nvPr>
        </p:nvSpPr>
        <p:spPr/>
        <p:txBody>
          <a:bodyPr/>
          <a:lstStyle/>
          <a:p>
            <a:fld id="{C4CB2F83-5C8E-4F13-833E-66D92F81D7B5}" type="slidenum">
              <a:rPr lang="en-GB" smtClean="0"/>
              <a:t>2</a:t>
            </a:fld>
            <a:endParaRPr lang="en-GB"/>
          </a:p>
        </p:txBody>
      </p:sp>
    </p:spTree>
    <p:extLst>
      <p:ext uri="{BB962C8B-B14F-4D97-AF65-F5344CB8AC3E}">
        <p14:creationId xmlns:p14="http://schemas.microsoft.com/office/powerpoint/2010/main" val="405562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for students</a:t>
            </a:r>
          </a:p>
        </p:txBody>
      </p:sp>
      <p:sp>
        <p:nvSpPr>
          <p:cNvPr id="4" name="Slide Number Placeholder 3"/>
          <p:cNvSpPr>
            <a:spLocks noGrp="1"/>
          </p:cNvSpPr>
          <p:nvPr>
            <p:ph type="sldNum" sz="quarter" idx="5"/>
          </p:nvPr>
        </p:nvSpPr>
        <p:spPr/>
        <p:txBody>
          <a:bodyPr/>
          <a:lstStyle/>
          <a:p>
            <a:fld id="{C4CB2F83-5C8E-4F13-833E-66D92F81D7B5}" type="slidenum">
              <a:rPr lang="en-GB" smtClean="0"/>
              <a:t>4</a:t>
            </a:fld>
            <a:endParaRPr lang="en-GB"/>
          </a:p>
        </p:txBody>
      </p:sp>
    </p:spTree>
    <p:extLst>
      <p:ext uri="{BB962C8B-B14F-4D97-AF65-F5344CB8AC3E}">
        <p14:creationId xmlns:p14="http://schemas.microsoft.com/office/powerpoint/2010/main" val="315194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video after showing – effect on the world. https://www.youtube.com/watch?v=tQZnHjUOA2Q</a:t>
            </a:r>
          </a:p>
        </p:txBody>
      </p:sp>
      <p:sp>
        <p:nvSpPr>
          <p:cNvPr id="4" name="Slide Number Placeholder 3"/>
          <p:cNvSpPr>
            <a:spLocks noGrp="1"/>
          </p:cNvSpPr>
          <p:nvPr>
            <p:ph type="sldNum" sz="quarter" idx="10"/>
          </p:nvPr>
        </p:nvSpPr>
        <p:spPr/>
        <p:txBody>
          <a:bodyPr/>
          <a:lstStyle/>
          <a:p>
            <a:fld id="{C4CB2F83-5C8E-4F13-833E-66D92F81D7B5}" type="slidenum">
              <a:rPr lang="en-GB" smtClean="0"/>
              <a:t>7</a:t>
            </a:fld>
            <a:endParaRPr lang="en-GB"/>
          </a:p>
        </p:txBody>
      </p:sp>
    </p:spTree>
    <p:extLst>
      <p:ext uri="{BB962C8B-B14F-4D97-AF65-F5344CB8AC3E}">
        <p14:creationId xmlns:p14="http://schemas.microsoft.com/office/powerpoint/2010/main" val="248302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discuss nuclear bombing, concentration camps etc</a:t>
            </a:r>
          </a:p>
        </p:txBody>
      </p:sp>
      <p:sp>
        <p:nvSpPr>
          <p:cNvPr id="4" name="Slide Number Placeholder 3"/>
          <p:cNvSpPr>
            <a:spLocks noGrp="1"/>
          </p:cNvSpPr>
          <p:nvPr>
            <p:ph type="sldNum" sz="quarter" idx="10"/>
          </p:nvPr>
        </p:nvSpPr>
        <p:spPr/>
        <p:txBody>
          <a:bodyPr/>
          <a:lstStyle/>
          <a:p>
            <a:fld id="{C4CB2F83-5C8E-4F13-833E-66D92F81D7B5}" type="slidenum">
              <a:rPr lang="en-GB" smtClean="0"/>
              <a:t>8</a:t>
            </a:fld>
            <a:endParaRPr lang="en-GB"/>
          </a:p>
        </p:txBody>
      </p:sp>
    </p:spTree>
    <p:extLst>
      <p:ext uri="{BB962C8B-B14F-4D97-AF65-F5344CB8AC3E}">
        <p14:creationId xmlns:p14="http://schemas.microsoft.com/office/powerpoint/2010/main" val="239646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hands down questioning or notes in book – would be a powerful discussion here, </a:t>
            </a:r>
            <a:r>
              <a:rPr lang="en-GB" dirty="0" err="1"/>
              <a:t>esp</a:t>
            </a:r>
            <a:r>
              <a:rPr lang="en-GB" dirty="0"/>
              <a:t> newspeak and the inability to feel because the words don’t exist</a:t>
            </a:r>
          </a:p>
        </p:txBody>
      </p:sp>
      <p:sp>
        <p:nvSpPr>
          <p:cNvPr id="4" name="Slide Number Placeholder 3"/>
          <p:cNvSpPr>
            <a:spLocks noGrp="1"/>
          </p:cNvSpPr>
          <p:nvPr>
            <p:ph type="sldNum" sz="quarter" idx="10"/>
          </p:nvPr>
        </p:nvSpPr>
        <p:spPr/>
        <p:txBody>
          <a:bodyPr/>
          <a:lstStyle/>
          <a:p>
            <a:fld id="{C4CB2F83-5C8E-4F13-833E-66D92F81D7B5}" type="slidenum">
              <a:rPr lang="en-GB" smtClean="0"/>
              <a:t>11</a:t>
            </a:fld>
            <a:endParaRPr lang="en-GB"/>
          </a:p>
        </p:txBody>
      </p:sp>
    </p:spTree>
    <p:extLst>
      <p:ext uri="{BB962C8B-B14F-4D97-AF65-F5344CB8AC3E}">
        <p14:creationId xmlns:p14="http://schemas.microsoft.com/office/powerpoint/2010/main" val="408298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tQZnHjUOA2Q?feature=oembed"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853C-1F63-4457-B0E7-958C7E3F85D1}"/>
              </a:ext>
            </a:extLst>
          </p:cNvPr>
          <p:cNvSpPr>
            <a:spLocks noGrp="1"/>
          </p:cNvSpPr>
          <p:nvPr>
            <p:ph type="ctrTitle"/>
          </p:nvPr>
        </p:nvSpPr>
        <p:spPr/>
        <p:txBody>
          <a:bodyPr/>
          <a:lstStyle/>
          <a:p>
            <a:r>
              <a:rPr lang="en-GB" dirty="0"/>
              <a:t>Lesson 13: Huxley </a:t>
            </a:r>
            <a:br>
              <a:rPr lang="en-GB" dirty="0"/>
            </a:br>
            <a:r>
              <a:rPr lang="en-GB" dirty="0"/>
              <a:t>and Orwell</a:t>
            </a:r>
          </a:p>
        </p:txBody>
      </p:sp>
      <p:sp>
        <p:nvSpPr>
          <p:cNvPr id="3" name="Subtitle 2">
            <a:extLst>
              <a:ext uri="{FF2B5EF4-FFF2-40B4-BE49-F238E27FC236}">
                <a16:creationId xmlns:a16="http://schemas.microsoft.com/office/drawing/2014/main" id="{237F8ED9-9FDD-41D7-AA61-3214B430DB8A}"/>
              </a:ext>
            </a:extLst>
          </p:cNvPr>
          <p:cNvSpPr>
            <a:spLocks noGrp="1"/>
          </p:cNvSpPr>
          <p:nvPr>
            <p:ph type="subTitle" idx="1"/>
          </p:nvPr>
        </p:nvSpPr>
        <p:spPr/>
        <p:txBody>
          <a:bodyPr/>
          <a:lstStyle/>
          <a:p>
            <a:r>
              <a:rPr lang="en-GB" dirty="0"/>
              <a:t>LO: To explore the rise of the Dystopia following WW2. </a:t>
            </a:r>
          </a:p>
        </p:txBody>
      </p:sp>
    </p:spTree>
    <p:extLst>
      <p:ext uri="{BB962C8B-B14F-4D97-AF65-F5344CB8AC3E}">
        <p14:creationId xmlns:p14="http://schemas.microsoft.com/office/powerpoint/2010/main" val="53955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FEFC3-042D-4D7A-B1D0-4863CFB9D8F5}"/>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George Orwell</a:t>
            </a:r>
          </a:p>
        </p:txBody>
      </p:sp>
      <p:sp>
        <p:nvSpPr>
          <p:cNvPr id="5" name="TextBox 4">
            <a:extLst>
              <a:ext uri="{FF2B5EF4-FFF2-40B4-BE49-F238E27FC236}">
                <a16:creationId xmlns:a16="http://schemas.microsoft.com/office/drawing/2014/main" id="{72357635-E833-4864-B9E3-A09EEA1EB331}"/>
              </a:ext>
            </a:extLst>
          </p:cNvPr>
          <p:cNvSpPr txBox="1"/>
          <p:nvPr/>
        </p:nvSpPr>
        <p:spPr>
          <a:xfrm>
            <a:off x="856689" y="174257"/>
            <a:ext cx="6493814" cy="4801314"/>
          </a:xfrm>
          <a:prstGeom prst="rect">
            <a:avLst/>
          </a:prstGeom>
          <a:solidFill>
            <a:srgbClr val="4D4D4D"/>
          </a:solidFill>
        </p:spPr>
        <p:txBody>
          <a:bodyPr wrap="square" rtlCol="0">
            <a:spAutoFit/>
          </a:bodyPr>
          <a:lstStyle/>
          <a:p>
            <a:r>
              <a:rPr lang="en-GB" dirty="0">
                <a:solidFill>
                  <a:schemeClr val="bg1"/>
                </a:solidFill>
              </a:rPr>
              <a:t>George Orwell (1903 –1950)was an English novelist, essayist, journalist, and critic. His work is often about the awareness of social injustice, opposition to totalitarianism, and outspoken support of democratic socialism.</a:t>
            </a:r>
            <a:r>
              <a:rPr lang="en-GB" baseline="30000" dirty="0">
                <a:solidFill>
                  <a:schemeClr val="bg1"/>
                </a:solidFill>
              </a:rPr>
              <a:t> </a:t>
            </a:r>
          </a:p>
          <a:p>
            <a:r>
              <a:rPr lang="en-GB" dirty="0">
                <a:solidFill>
                  <a:schemeClr val="bg1"/>
                </a:solidFill>
              </a:rPr>
              <a:t>Whilst Orwell was well known for his literary criticism, poetry and fiction, before all of that he was a soldier.  Orwell served in Burma and Spain during their civil wars. Due to the conditions of his lungs, he served on the Home Front during WW2. In August 194 he was taken on full-time by the BBC's Eastern Service. He supervised cultural broadcasts to India to counter propaganda from Nazi Germany designed to undermine Imperial links. He was horrified by the impact of this. </a:t>
            </a:r>
            <a:br>
              <a:rPr lang="en-GB" dirty="0">
                <a:solidFill>
                  <a:schemeClr val="bg1"/>
                </a:solidFill>
              </a:rPr>
            </a:br>
            <a:endParaRPr lang="en-GB" dirty="0">
              <a:solidFill>
                <a:schemeClr val="bg1"/>
              </a:solidFill>
            </a:endParaRPr>
          </a:p>
          <a:p>
            <a:r>
              <a:rPr lang="en-GB" i="1" dirty="0">
                <a:solidFill>
                  <a:schemeClr val="bg1"/>
                </a:solidFill>
              </a:rPr>
              <a:t>Nineteen Eighty-Four</a:t>
            </a:r>
            <a:r>
              <a:rPr lang="en-GB" dirty="0">
                <a:solidFill>
                  <a:schemeClr val="bg1"/>
                </a:solidFill>
              </a:rPr>
              <a:t> is often compared to </a:t>
            </a:r>
            <a:r>
              <a:rPr lang="en-GB" i="1" dirty="0">
                <a:solidFill>
                  <a:schemeClr val="bg1"/>
                </a:solidFill>
              </a:rPr>
              <a:t>Brave New World</a:t>
            </a:r>
            <a:r>
              <a:rPr lang="en-GB" dirty="0">
                <a:solidFill>
                  <a:schemeClr val="bg1"/>
                </a:solidFill>
              </a:rPr>
              <a:t> by Aldous Huxley; both are powerful dystopian novels warning of a future world where the state machine exerts complete control over social life. </a:t>
            </a:r>
          </a:p>
        </p:txBody>
      </p:sp>
      <p:pic>
        <p:nvPicPr>
          <p:cNvPr id="3" name="Picture 2">
            <a:extLst>
              <a:ext uri="{FF2B5EF4-FFF2-40B4-BE49-F238E27FC236}">
                <a16:creationId xmlns:a16="http://schemas.microsoft.com/office/drawing/2014/main" id="{B4E0F1EC-14B4-445A-9D2C-FDB290043FC2}"/>
              </a:ext>
            </a:extLst>
          </p:cNvPr>
          <p:cNvPicPr>
            <a:picLocks noChangeAspect="1"/>
          </p:cNvPicPr>
          <p:nvPr/>
        </p:nvPicPr>
        <p:blipFill>
          <a:blip r:embed="rId2"/>
          <a:stretch>
            <a:fillRect/>
          </a:stretch>
        </p:blipFill>
        <p:spPr>
          <a:xfrm>
            <a:off x="7534655" y="174257"/>
            <a:ext cx="4358772" cy="6362009"/>
          </a:xfrm>
          <a:prstGeom prst="rect">
            <a:avLst/>
          </a:prstGeom>
        </p:spPr>
      </p:pic>
      <p:sp>
        <p:nvSpPr>
          <p:cNvPr id="10" name="Rectangle 9">
            <a:extLst>
              <a:ext uri="{FF2B5EF4-FFF2-40B4-BE49-F238E27FC236}">
                <a16:creationId xmlns:a16="http://schemas.microsoft.com/office/drawing/2014/main" id="{51C08539-B9AA-4D27-9484-D744B95B1D51}"/>
              </a:ext>
            </a:extLst>
          </p:cNvPr>
          <p:cNvSpPr/>
          <p:nvPr/>
        </p:nvSpPr>
        <p:spPr>
          <a:xfrm>
            <a:off x="707887" y="6521324"/>
            <a:ext cx="5360635" cy="369332"/>
          </a:xfrm>
          <a:prstGeom prst="rect">
            <a:avLst/>
          </a:prstGeom>
        </p:spPr>
        <p:txBody>
          <a:bodyPr wrap="none">
            <a:spAutoFit/>
          </a:bodyPr>
          <a:lstStyle/>
          <a:p>
            <a:r>
              <a:rPr lang="en-GB" dirty="0"/>
              <a:t>LO: To explore the rise of the Dystopia following WW2. </a:t>
            </a:r>
          </a:p>
        </p:txBody>
      </p:sp>
      <p:sp>
        <p:nvSpPr>
          <p:cNvPr id="12" name="TextBox 3">
            <a:extLst>
              <a:ext uri="{FF2B5EF4-FFF2-40B4-BE49-F238E27FC236}">
                <a16:creationId xmlns:a16="http://schemas.microsoft.com/office/drawing/2014/main" id="{758636B8-FE0F-491E-9593-5ED1DEBF5484}"/>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smtClean="0">
                <a:solidFill>
                  <a:schemeClr val="bg1"/>
                </a:solidFill>
                <a:latin typeface="Century Gothic" panose="020B0502020202020204" pitchFamily="34" charset="0"/>
              </a:rPr>
              <a:t>Contextual Information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3927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9ED14-64BD-4A1A-8290-336ADBE47F0D}"/>
              </a:ext>
            </a:extLst>
          </p:cNvPr>
          <p:cNvSpPr>
            <a:spLocks noGrp="1"/>
          </p:cNvSpPr>
          <p:nvPr>
            <p:ph idx="1"/>
          </p:nvPr>
        </p:nvSpPr>
        <p:spPr>
          <a:xfrm>
            <a:off x="824459" y="323557"/>
            <a:ext cx="6279725" cy="5985803"/>
          </a:xfrm>
        </p:spPr>
        <p:txBody>
          <a:bodyPr>
            <a:normAutofit/>
          </a:bodyPr>
          <a:lstStyle/>
          <a:p>
            <a:r>
              <a:rPr lang="en-GB" sz="3200" dirty="0">
                <a:solidFill>
                  <a:schemeClr val="bg2">
                    <a:lumMod val="50000"/>
                  </a:schemeClr>
                </a:solidFill>
              </a:rPr>
              <a:t>How are these 2 texts the same/different?</a:t>
            </a:r>
            <a:r>
              <a:rPr lang="en-GB" sz="3200" dirty="0"/>
              <a:t> </a:t>
            </a:r>
          </a:p>
          <a:p>
            <a:r>
              <a:rPr lang="en-GB" sz="3200" dirty="0">
                <a:solidFill>
                  <a:schemeClr val="accent3">
                    <a:lumMod val="75000"/>
                  </a:schemeClr>
                </a:solidFill>
              </a:rPr>
              <a:t>What sort of things do they change about our current society?</a:t>
            </a:r>
          </a:p>
          <a:p>
            <a:r>
              <a:rPr lang="en-GB" sz="3200" dirty="0">
                <a:solidFill>
                  <a:schemeClr val="accent5">
                    <a:lumMod val="75000"/>
                  </a:schemeClr>
                </a:solidFill>
              </a:rPr>
              <a:t>How could this be linked to WW2? </a:t>
            </a:r>
          </a:p>
          <a:p>
            <a:r>
              <a:rPr lang="en-GB" sz="3200" dirty="0">
                <a:solidFill>
                  <a:schemeClr val="accent6">
                    <a:lumMod val="50000"/>
                  </a:schemeClr>
                </a:solidFill>
              </a:rPr>
              <a:t>What do they suggest about governments and leaders? </a:t>
            </a:r>
          </a:p>
          <a:p>
            <a:r>
              <a:rPr lang="en-GB" sz="3200" dirty="0">
                <a:solidFill>
                  <a:schemeClr val="bg2">
                    <a:lumMod val="25000"/>
                  </a:schemeClr>
                </a:solidFill>
              </a:rPr>
              <a:t>Do you think there is any similarity between how things are in these dystopias and our current political climate? </a:t>
            </a:r>
          </a:p>
        </p:txBody>
      </p:sp>
      <p:sp>
        <p:nvSpPr>
          <p:cNvPr id="4" name="Rectangle 3">
            <a:extLst>
              <a:ext uri="{FF2B5EF4-FFF2-40B4-BE49-F238E27FC236}">
                <a16:creationId xmlns:a16="http://schemas.microsoft.com/office/drawing/2014/main" id="{23D58DDB-8E88-4607-9561-D60D55A41310}"/>
              </a:ext>
            </a:extLst>
          </p:cNvPr>
          <p:cNvSpPr/>
          <p:nvPr/>
        </p:nvSpPr>
        <p:spPr>
          <a:xfrm>
            <a:off x="935235" y="6488668"/>
            <a:ext cx="5360635" cy="369332"/>
          </a:xfrm>
          <a:prstGeom prst="rect">
            <a:avLst/>
          </a:prstGeom>
        </p:spPr>
        <p:txBody>
          <a:bodyPr wrap="none">
            <a:spAutoFit/>
          </a:bodyPr>
          <a:lstStyle/>
          <a:p>
            <a:r>
              <a:rPr lang="en-GB" dirty="0"/>
              <a:t>LO: To explore the rise of the Dystopia following WW2. </a:t>
            </a:r>
          </a:p>
        </p:txBody>
      </p:sp>
      <p:pic>
        <p:nvPicPr>
          <p:cNvPr id="5" name="Picture 4">
            <a:extLst>
              <a:ext uri="{FF2B5EF4-FFF2-40B4-BE49-F238E27FC236}">
                <a16:creationId xmlns:a16="http://schemas.microsoft.com/office/drawing/2014/main" id="{F7E07A96-FF7C-44F2-9443-0C9D72AE1ABC}"/>
              </a:ext>
            </a:extLst>
          </p:cNvPr>
          <p:cNvPicPr>
            <a:picLocks noChangeAspect="1"/>
          </p:cNvPicPr>
          <p:nvPr/>
        </p:nvPicPr>
        <p:blipFill rotWithShape="1">
          <a:blip r:embed="rId3"/>
          <a:srcRect l="32459" t="13315" r="33852" b="5364"/>
          <a:stretch/>
        </p:blipFill>
        <p:spPr>
          <a:xfrm>
            <a:off x="7215266" y="103780"/>
            <a:ext cx="4976734" cy="6754220"/>
          </a:xfrm>
          <a:prstGeom prst="rect">
            <a:avLst/>
          </a:prstGeom>
        </p:spPr>
      </p:pic>
      <p:sp>
        <p:nvSpPr>
          <p:cNvPr id="6" name="TextBox 3">
            <a:extLst>
              <a:ext uri="{FF2B5EF4-FFF2-40B4-BE49-F238E27FC236}">
                <a16:creationId xmlns:a16="http://schemas.microsoft.com/office/drawing/2014/main" id="{1E353FA8-85BD-4141-916A-F98086F9C521}"/>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37004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1ABFA4-F57E-48E9-9B22-CF76482B58B9}"/>
              </a:ext>
            </a:extLst>
          </p:cNvPr>
          <p:cNvSpPr>
            <a:spLocks noGrp="1"/>
          </p:cNvSpPr>
          <p:nvPr>
            <p:ph type="title"/>
          </p:nvPr>
        </p:nvSpPr>
        <p:spPr>
          <a:xfrm>
            <a:off x="1024128" y="4971088"/>
            <a:ext cx="9720072" cy="1499616"/>
          </a:xfrm>
        </p:spPr>
        <p:txBody>
          <a:bodyPr>
            <a:normAutofit/>
          </a:bodyPr>
          <a:lstStyle/>
          <a:p>
            <a:r>
              <a:rPr lang="en-GB" sz="7200" dirty="0">
                <a:solidFill>
                  <a:srgbClr val="FFFFFF"/>
                </a:solidFill>
              </a:rPr>
              <a:t>Writing to argue – PICK 1</a:t>
            </a:r>
          </a:p>
        </p:txBody>
      </p:sp>
      <p:graphicFrame>
        <p:nvGraphicFramePr>
          <p:cNvPr id="4" name="Content Placeholder 3">
            <a:extLst>
              <a:ext uri="{FF2B5EF4-FFF2-40B4-BE49-F238E27FC236}">
                <a16:creationId xmlns:a16="http://schemas.microsoft.com/office/drawing/2014/main" id="{C496FF0A-0718-4097-A7A6-51EF97EE2E11}"/>
              </a:ext>
            </a:extLst>
          </p:cNvPr>
          <p:cNvGraphicFramePr>
            <a:graphicFrameLocks noGrp="1"/>
          </p:cNvGraphicFramePr>
          <p:nvPr>
            <p:ph idx="1"/>
            <p:extLst>
              <p:ext uri="{D42A27DB-BD31-4B8C-83A1-F6EECF244321}">
                <p14:modId xmlns:p14="http://schemas.microsoft.com/office/powerpoint/2010/main" val="954772337"/>
              </p:ext>
            </p:extLst>
          </p:nvPr>
        </p:nvGraphicFramePr>
        <p:xfrm>
          <a:off x="805902" y="56520"/>
          <a:ext cx="11285034" cy="431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9AAA337A-39D3-4C76-BE79-3AE24D76D0A1}"/>
              </a:ext>
            </a:extLst>
          </p:cNvPr>
          <p:cNvSpPr/>
          <p:nvPr/>
        </p:nvSpPr>
        <p:spPr>
          <a:xfrm>
            <a:off x="772536" y="6496961"/>
            <a:ext cx="5360635" cy="369332"/>
          </a:xfrm>
          <a:prstGeom prst="rect">
            <a:avLst/>
          </a:prstGeom>
        </p:spPr>
        <p:txBody>
          <a:bodyPr wrap="none">
            <a:spAutoFit/>
          </a:bodyPr>
          <a:lstStyle/>
          <a:p>
            <a:r>
              <a:rPr lang="en-GB" dirty="0"/>
              <a:t>LO: To explore the rise of the Dystopia following WW2. </a:t>
            </a:r>
          </a:p>
        </p:txBody>
      </p:sp>
      <p:sp>
        <p:nvSpPr>
          <p:cNvPr id="8" name="TextBox 3">
            <a:extLst>
              <a:ext uri="{FF2B5EF4-FFF2-40B4-BE49-F238E27FC236}">
                <a16:creationId xmlns:a16="http://schemas.microsoft.com/office/drawing/2014/main" id="{2FE78E5E-F81B-466B-B83A-4FF438635027}"/>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83686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CE9F11-EDD5-4919-8281-8D25494B0BE7}"/>
              </a:ext>
            </a:extLst>
          </p:cNvPr>
          <p:cNvPicPr>
            <a:picLocks noChangeAspect="1"/>
          </p:cNvPicPr>
          <p:nvPr/>
        </p:nvPicPr>
        <p:blipFill rotWithShape="1">
          <a:blip r:embed="rId2"/>
          <a:srcRect r="-623" b="69600"/>
          <a:stretch/>
        </p:blipFill>
        <p:spPr>
          <a:xfrm>
            <a:off x="6212533" y="0"/>
            <a:ext cx="5979467" cy="1806498"/>
          </a:xfrm>
          <a:prstGeom prst="rect">
            <a:avLst/>
          </a:prstGeom>
        </p:spPr>
      </p:pic>
      <p:pic>
        <p:nvPicPr>
          <p:cNvPr id="6" name="Picture 5">
            <a:extLst>
              <a:ext uri="{FF2B5EF4-FFF2-40B4-BE49-F238E27FC236}">
                <a16:creationId xmlns:a16="http://schemas.microsoft.com/office/drawing/2014/main" id="{65D8ED4E-F8CB-4D10-9C13-B4A548D4F608}"/>
              </a:ext>
            </a:extLst>
          </p:cNvPr>
          <p:cNvPicPr>
            <a:picLocks noChangeAspect="1"/>
          </p:cNvPicPr>
          <p:nvPr/>
        </p:nvPicPr>
        <p:blipFill rotWithShape="1">
          <a:blip r:embed="rId2"/>
          <a:srcRect r="-623" b="69600"/>
          <a:stretch/>
        </p:blipFill>
        <p:spPr>
          <a:xfrm>
            <a:off x="539388" y="0"/>
            <a:ext cx="5979467" cy="1806498"/>
          </a:xfrm>
          <a:prstGeom prst="rect">
            <a:avLst/>
          </a:prstGeom>
        </p:spPr>
      </p:pic>
      <p:sp>
        <p:nvSpPr>
          <p:cNvPr id="2" name="Title 1">
            <a:extLst>
              <a:ext uri="{FF2B5EF4-FFF2-40B4-BE49-F238E27FC236}">
                <a16:creationId xmlns:a16="http://schemas.microsoft.com/office/drawing/2014/main" id="{95C0A548-EB50-44B2-B4B8-CA972B3C28B7}"/>
              </a:ext>
            </a:extLst>
          </p:cNvPr>
          <p:cNvSpPr>
            <a:spLocks noGrp="1"/>
          </p:cNvSpPr>
          <p:nvPr>
            <p:ph type="title"/>
          </p:nvPr>
        </p:nvSpPr>
        <p:spPr>
          <a:xfrm>
            <a:off x="1478755" y="248450"/>
            <a:ext cx="9720072" cy="1499616"/>
          </a:xfrm>
        </p:spPr>
        <p:txBody>
          <a:bodyPr>
            <a:normAutofit/>
          </a:bodyPr>
          <a:lstStyle/>
          <a:p>
            <a:pPr algn="ctr"/>
            <a:r>
              <a:rPr lang="en-GB" sz="6600" dirty="0"/>
              <a:t>POST IT plenary</a:t>
            </a:r>
          </a:p>
        </p:txBody>
      </p:sp>
      <p:sp>
        <p:nvSpPr>
          <p:cNvPr id="5" name="TextBox 4">
            <a:extLst>
              <a:ext uri="{FF2B5EF4-FFF2-40B4-BE49-F238E27FC236}">
                <a16:creationId xmlns:a16="http://schemas.microsoft.com/office/drawing/2014/main" id="{151636E3-6519-4D83-819B-606F5AF651B8}"/>
              </a:ext>
            </a:extLst>
          </p:cNvPr>
          <p:cNvSpPr txBox="1"/>
          <p:nvPr/>
        </p:nvSpPr>
        <p:spPr>
          <a:xfrm>
            <a:off x="1093086" y="2254757"/>
            <a:ext cx="4734248" cy="3785652"/>
          </a:xfrm>
          <a:prstGeom prst="rect">
            <a:avLst/>
          </a:prstGeom>
          <a:noFill/>
        </p:spPr>
        <p:txBody>
          <a:bodyPr wrap="square" rtlCol="0">
            <a:spAutoFit/>
          </a:bodyPr>
          <a:lstStyle/>
          <a:p>
            <a:pPr algn="ctr"/>
            <a:r>
              <a:rPr lang="en-GB" sz="6000" dirty="0"/>
              <a:t>How relevant are these 2 texts in today’s world? </a:t>
            </a:r>
          </a:p>
        </p:txBody>
      </p:sp>
      <p:sp>
        <p:nvSpPr>
          <p:cNvPr id="8" name="Rectangle 7">
            <a:extLst>
              <a:ext uri="{FF2B5EF4-FFF2-40B4-BE49-F238E27FC236}">
                <a16:creationId xmlns:a16="http://schemas.microsoft.com/office/drawing/2014/main" id="{CAF6F6F1-55BC-440A-8E33-D2A93EBA2BD6}"/>
              </a:ext>
            </a:extLst>
          </p:cNvPr>
          <p:cNvSpPr/>
          <p:nvPr/>
        </p:nvSpPr>
        <p:spPr>
          <a:xfrm>
            <a:off x="703022" y="6488668"/>
            <a:ext cx="5360635" cy="369332"/>
          </a:xfrm>
          <a:prstGeom prst="rect">
            <a:avLst/>
          </a:prstGeom>
        </p:spPr>
        <p:txBody>
          <a:bodyPr wrap="none">
            <a:spAutoFit/>
          </a:bodyPr>
          <a:lstStyle/>
          <a:p>
            <a:r>
              <a:rPr lang="en-GB" dirty="0"/>
              <a:t>LO: To explore the rise of the Dystopia following WW2. </a:t>
            </a:r>
          </a:p>
        </p:txBody>
      </p:sp>
      <p:sp>
        <p:nvSpPr>
          <p:cNvPr id="9" name="TextBox 3">
            <a:extLst>
              <a:ext uri="{FF2B5EF4-FFF2-40B4-BE49-F238E27FC236}">
                <a16:creationId xmlns:a16="http://schemas.microsoft.com/office/drawing/2014/main" id="{6B5A42A2-0246-40E0-83A1-09F368323096}"/>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Checking Understanding</a:t>
            </a:r>
          </a:p>
        </p:txBody>
      </p:sp>
      <p:pic>
        <p:nvPicPr>
          <p:cNvPr id="3074" name="Picture 2" descr="Brave New World Book Covers Art 59x84cm Poster: Unnamed Unnamed ...">
            <a:extLst>
              <a:ext uri="{FF2B5EF4-FFF2-40B4-BE49-F238E27FC236}">
                <a16:creationId xmlns:a16="http://schemas.microsoft.com/office/drawing/2014/main" id="{74429FAE-0B5B-4F6F-A718-6551DD2D1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287" y="2368034"/>
            <a:ext cx="2867025" cy="4305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en Assigned Reading is Pleasure Reading | Horror books, Good ...">
            <a:extLst>
              <a:ext uri="{FF2B5EF4-FFF2-40B4-BE49-F238E27FC236}">
                <a16:creationId xmlns:a16="http://schemas.microsoft.com/office/drawing/2014/main" id="{EA7E47FB-2AE1-42BD-8440-66DCE0E48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6312" y="2368034"/>
            <a:ext cx="3009784"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2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D815-49F5-4902-BC50-F24A5F2B488C}"/>
              </a:ext>
            </a:extLst>
          </p:cNvPr>
          <p:cNvSpPr>
            <a:spLocks noGrp="1"/>
          </p:cNvSpPr>
          <p:nvPr>
            <p:ph type="title"/>
          </p:nvPr>
        </p:nvSpPr>
        <p:spPr/>
        <p:txBody>
          <a:bodyPr>
            <a:normAutofit/>
          </a:bodyPr>
          <a:lstStyle/>
          <a:p>
            <a:r>
              <a:rPr lang="en-GB" sz="11500" dirty="0"/>
              <a:t>Newspeak</a:t>
            </a:r>
          </a:p>
        </p:txBody>
      </p:sp>
      <p:sp>
        <p:nvSpPr>
          <p:cNvPr id="3" name="Content Placeholder 2">
            <a:extLst>
              <a:ext uri="{FF2B5EF4-FFF2-40B4-BE49-F238E27FC236}">
                <a16:creationId xmlns:a16="http://schemas.microsoft.com/office/drawing/2014/main" id="{C1D9BEF7-1D6A-4D15-B3AE-E1D12400F872}"/>
              </a:ext>
            </a:extLst>
          </p:cNvPr>
          <p:cNvSpPr>
            <a:spLocks noGrp="1"/>
          </p:cNvSpPr>
          <p:nvPr>
            <p:ph idx="1"/>
          </p:nvPr>
        </p:nvSpPr>
        <p:spPr>
          <a:xfrm>
            <a:off x="1024128" y="1814732"/>
            <a:ext cx="10820869" cy="4494628"/>
          </a:xfrm>
        </p:spPr>
        <p:txBody>
          <a:bodyPr/>
          <a:lstStyle/>
          <a:p>
            <a:r>
              <a:rPr lang="en-GB" dirty="0"/>
              <a:t>Orwell was sure that the decline of a language had political and economic causes. Although he had no solid proof, he presumed that the languages of countries under dictatorships, such as the Soviet Union or Germany, had deteriorated under their respective regimes. </a:t>
            </a:r>
          </a:p>
          <a:p>
            <a:r>
              <a:rPr lang="en-GB" dirty="0"/>
              <a:t>To illustrate this idea that language can corrupt thought and that totalitarian systems use language to restrict, rather than broaden, ideas, Orwell created Newspeak, the official language of Oceania. Without a word for freedom, for example, the concept of freedom cannot exist.</a:t>
            </a:r>
          </a:p>
          <a:p>
            <a:endParaRPr lang="en-GB" dirty="0"/>
          </a:p>
        </p:txBody>
      </p:sp>
      <p:sp>
        <p:nvSpPr>
          <p:cNvPr id="4" name="TextBox 3">
            <a:extLst>
              <a:ext uri="{FF2B5EF4-FFF2-40B4-BE49-F238E27FC236}">
                <a16:creationId xmlns:a16="http://schemas.microsoft.com/office/drawing/2014/main" id="{94FD42A2-B333-41AA-A281-2E9B3802CE77}"/>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Extension Task</a:t>
            </a:r>
          </a:p>
        </p:txBody>
      </p:sp>
      <p:sp>
        <p:nvSpPr>
          <p:cNvPr id="5" name="Rectangle 4">
            <a:extLst>
              <a:ext uri="{FF2B5EF4-FFF2-40B4-BE49-F238E27FC236}">
                <a16:creationId xmlns:a16="http://schemas.microsoft.com/office/drawing/2014/main" id="{2EE6990C-EB57-4BD6-BC07-31A6367CFABE}"/>
              </a:ext>
            </a:extLst>
          </p:cNvPr>
          <p:cNvSpPr/>
          <p:nvPr/>
        </p:nvSpPr>
        <p:spPr>
          <a:xfrm>
            <a:off x="703022" y="6488668"/>
            <a:ext cx="5360635" cy="369332"/>
          </a:xfrm>
          <a:prstGeom prst="rect">
            <a:avLst/>
          </a:prstGeom>
        </p:spPr>
        <p:txBody>
          <a:bodyPr wrap="none">
            <a:spAutoFit/>
          </a:bodyPr>
          <a:lstStyle/>
          <a:p>
            <a:r>
              <a:rPr lang="en-GB" dirty="0"/>
              <a:t>LO: To explore the rise of the Dystopia following WW2. </a:t>
            </a:r>
          </a:p>
        </p:txBody>
      </p:sp>
      <p:sp>
        <p:nvSpPr>
          <p:cNvPr id="6" name="Rectangle 5">
            <a:extLst>
              <a:ext uri="{FF2B5EF4-FFF2-40B4-BE49-F238E27FC236}">
                <a16:creationId xmlns:a16="http://schemas.microsoft.com/office/drawing/2014/main" id="{0C9B00C1-96DC-4EFC-A7BC-4362D24F7679}"/>
              </a:ext>
            </a:extLst>
          </p:cNvPr>
          <p:cNvSpPr/>
          <p:nvPr/>
        </p:nvSpPr>
        <p:spPr>
          <a:xfrm>
            <a:off x="8229600" y="4062046"/>
            <a:ext cx="3826411" cy="2651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Challenge Idea: </a:t>
            </a:r>
          </a:p>
          <a:p>
            <a:r>
              <a:rPr lang="en-GB" sz="2400" dirty="0"/>
              <a:t>Do you think we are currently suffering a deterioration of language? </a:t>
            </a:r>
          </a:p>
          <a:p>
            <a:r>
              <a:rPr lang="en-GB" sz="2400" dirty="0"/>
              <a:t>How have things like the internet/social media/emojis impacted on language?</a:t>
            </a:r>
          </a:p>
        </p:txBody>
      </p:sp>
      <p:sp>
        <p:nvSpPr>
          <p:cNvPr id="7" name="TextBox 6">
            <a:extLst>
              <a:ext uri="{FF2B5EF4-FFF2-40B4-BE49-F238E27FC236}">
                <a16:creationId xmlns:a16="http://schemas.microsoft.com/office/drawing/2014/main" id="{490056E1-F53B-498A-8FE6-BD8BD5FB2BA0}"/>
              </a:ext>
            </a:extLst>
          </p:cNvPr>
          <p:cNvSpPr txBox="1"/>
          <p:nvPr/>
        </p:nvSpPr>
        <p:spPr>
          <a:xfrm>
            <a:off x="1024128" y="4248443"/>
            <a:ext cx="6889231" cy="2015936"/>
          </a:xfrm>
          <a:prstGeom prst="rect">
            <a:avLst/>
          </a:prstGeom>
          <a:noFill/>
        </p:spPr>
        <p:txBody>
          <a:bodyPr wrap="square" rtlCol="0">
            <a:spAutoFit/>
          </a:bodyPr>
          <a:lstStyle/>
          <a:p>
            <a:r>
              <a:rPr lang="en-GB" sz="2500" dirty="0">
                <a:solidFill>
                  <a:srgbClr val="0070C0"/>
                </a:solidFill>
              </a:rPr>
              <a:t>Apart from ‘freedom’ what other words do you think Big Brother would have removed? Explain why.</a:t>
            </a:r>
          </a:p>
          <a:p>
            <a:endParaRPr lang="en-GB" sz="2500" dirty="0">
              <a:solidFill>
                <a:srgbClr val="0070C0"/>
              </a:solidFill>
            </a:endParaRPr>
          </a:p>
          <a:p>
            <a:r>
              <a:rPr lang="en-GB" sz="2500" dirty="0">
                <a:solidFill>
                  <a:srgbClr val="0070C0"/>
                </a:solidFill>
              </a:rPr>
              <a:t>What sort of words would still be essential to Newspeak? Explain your choices.</a:t>
            </a:r>
          </a:p>
        </p:txBody>
      </p:sp>
    </p:spTree>
    <p:extLst>
      <p:ext uri="{BB962C8B-B14F-4D97-AF65-F5344CB8AC3E}">
        <p14:creationId xmlns:p14="http://schemas.microsoft.com/office/powerpoint/2010/main" val="119170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05B4-CFA8-4C38-A4FB-C80EE5A4C9B7}"/>
              </a:ext>
            </a:extLst>
          </p:cNvPr>
          <p:cNvSpPr>
            <a:spLocks noGrp="1"/>
          </p:cNvSpPr>
          <p:nvPr>
            <p:ph type="title"/>
          </p:nvPr>
        </p:nvSpPr>
        <p:spPr/>
        <p:txBody>
          <a:bodyPr>
            <a:normAutofit/>
          </a:bodyPr>
          <a:lstStyle/>
          <a:p>
            <a:r>
              <a:rPr lang="en-GB" sz="6600" dirty="0"/>
              <a:t>starter</a:t>
            </a:r>
          </a:p>
        </p:txBody>
      </p:sp>
      <p:sp>
        <p:nvSpPr>
          <p:cNvPr id="4" name="Oval 3">
            <a:extLst>
              <a:ext uri="{FF2B5EF4-FFF2-40B4-BE49-F238E27FC236}">
                <a16:creationId xmlns:a16="http://schemas.microsoft.com/office/drawing/2014/main" id="{DF3921C6-BCBF-4956-80CD-385155C3E1B9}"/>
              </a:ext>
            </a:extLst>
          </p:cNvPr>
          <p:cNvSpPr/>
          <p:nvPr/>
        </p:nvSpPr>
        <p:spPr>
          <a:xfrm>
            <a:off x="1447800" y="1727656"/>
            <a:ext cx="10172114" cy="4569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r>
              <a:rPr lang="en-GB" sz="3600" dirty="0"/>
              <a:t>Write a definition for the word ‘Dystopia’.</a:t>
            </a:r>
          </a:p>
          <a:p>
            <a:pPr marL="514350" indent="-514350" algn="ctr">
              <a:buAutoNum type="arabicPeriod"/>
            </a:pPr>
            <a:r>
              <a:rPr lang="en-GB" sz="3600" dirty="0"/>
              <a:t>Create a list of novels/movies/tv that use Dystopian Worlds. How are they dystopian?</a:t>
            </a:r>
          </a:p>
        </p:txBody>
      </p:sp>
      <p:sp>
        <p:nvSpPr>
          <p:cNvPr id="5" name="Rectangle 4">
            <a:extLst>
              <a:ext uri="{FF2B5EF4-FFF2-40B4-BE49-F238E27FC236}">
                <a16:creationId xmlns:a16="http://schemas.microsoft.com/office/drawing/2014/main" id="{0D908A90-5732-49F3-BC87-C31436B9C08F}"/>
              </a:ext>
            </a:extLst>
          </p:cNvPr>
          <p:cNvSpPr/>
          <p:nvPr/>
        </p:nvSpPr>
        <p:spPr>
          <a:xfrm>
            <a:off x="707887" y="6488668"/>
            <a:ext cx="5497531" cy="369332"/>
          </a:xfrm>
          <a:prstGeom prst="rect">
            <a:avLst/>
          </a:prstGeom>
        </p:spPr>
        <p:txBody>
          <a:bodyPr wrap="none">
            <a:spAutoFit/>
          </a:bodyPr>
          <a:lstStyle/>
          <a:p>
            <a:r>
              <a:rPr lang="en-GB" dirty="0"/>
              <a:t>LO: To explore the rise of the Dystopia following WW2. </a:t>
            </a:r>
          </a:p>
        </p:txBody>
      </p:sp>
      <p:sp>
        <p:nvSpPr>
          <p:cNvPr id="6" name="TextBox 3">
            <a:extLst>
              <a:ext uri="{FF2B5EF4-FFF2-40B4-BE49-F238E27FC236}">
                <a16:creationId xmlns:a16="http://schemas.microsoft.com/office/drawing/2014/main" id="{AEA6D6F0-9062-40D4-AF2E-04E8490AFB4B}"/>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183197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8900" dirty="0"/>
              <a:t>What does </a:t>
            </a:r>
            <a:r>
              <a:rPr lang="en-GB" sz="8900" dirty="0">
                <a:solidFill>
                  <a:schemeClr val="accent2">
                    <a:lumMod val="75000"/>
                  </a:schemeClr>
                </a:solidFill>
              </a:rPr>
              <a:t>DYSTOPIA</a:t>
            </a:r>
            <a:r>
              <a:rPr lang="en-GB" sz="8900" dirty="0"/>
              <a:t> mean?</a:t>
            </a:r>
            <a:br>
              <a:rPr lang="en-GB" sz="8900" dirty="0"/>
            </a:br>
            <a:endParaRPr lang="en-GB" dirty="0"/>
          </a:p>
        </p:txBody>
      </p:sp>
      <p:sp>
        <p:nvSpPr>
          <p:cNvPr id="3" name="Content Placeholder 2"/>
          <p:cNvSpPr>
            <a:spLocks noGrp="1"/>
          </p:cNvSpPr>
          <p:nvPr>
            <p:ph idx="1"/>
          </p:nvPr>
        </p:nvSpPr>
        <p:spPr/>
        <p:txBody>
          <a:bodyPr>
            <a:normAutofit/>
          </a:bodyPr>
          <a:lstStyle/>
          <a:p>
            <a:pPr algn="ctr"/>
            <a:endParaRPr lang="en-GB" sz="6600" dirty="0"/>
          </a:p>
        </p:txBody>
      </p:sp>
      <p:sp>
        <p:nvSpPr>
          <p:cNvPr id="4" name="TextBox 3"/>
          <p:cNvSpPr txBox="1"/>
          <p:nvPr/>
        </p:nvSpPr>
        <p:spPr>
          <a:xfrm>
            <a:off x="1847528" y="1886810"/>
            <a:ext cx="8496944" cy="1384995"/>
          </a:xfrm>
          <a:prstGeom prst="rect">
            <a:avLst/>
          </a:prstGeom>
          <a:solidFill>
            <a:schemeClr val="accent2"/>
          </a:solidFill>
        </p:spPr>
        <p:txBody>
          <a:bodyPr wrap="square" rtlCol="0">
            <a:spAutoFit/>
          </a:bodyPr>
          <a:lstStyle/>
          <a:p>
            <a:pPr algn="ctr"/>
            <a:r>
              <a:rPr lang="en-GB" sz="2800" i="1" dirty="0"/>
              <a:t>An imagined place or state in which everything is unpleasant or bad, typically a totalitarian or environmentally degraded one.</a:t>
            </a:r>
          </a:p>
        </p:txBody>
      </p:sp>
      <p:sp>
        <p:nvSpPr>
          <p:cNvPr id="6" name="Rectangle 5">
            <a:extLst>
              <a:ext uri="{FF2B5EF4-FFF2-40B4-BE49-F238E27FC236}">
                <a16:creationId xmlns:a16="http://schemas.microsoft.com/office/drawing/2014/main" id="{6992D2A1-803A-4DF2-A2F3-54C30902697B}"/>
              </a:ext>
            </a:extLst>
          </p:cNvPr>
          <p:cNvSpPr/>
          <p:nvPr/>
        </p:nvSpPr>
        <p:spPr>
          <a:xfrm>
            <a:off x="707887" y="6510528"/>
            <a:ext cx="5476051" cy="369332"/>
          </a:xfrm>
          <a:prstGeom prst="rect">
            <a:avLst/>
          </a:prstGeom>
        </p:spPr>
        <p:txBody>
          <a:bodyPr wrap="none">
            <a:spAutoFit/>
          </a:bodyPr>
          <a:lstStyle/>
          <a:p>
            <a:r>
              <a:rPr lang="en-GB" dirty="0"/>
              <a:t>LO: To explore the rise of the Dystopia following WW2. </a:t>
            </a:r>
          </a:p>
        </p:txBody>
      </p:sp>
      <p:sp>
        <p:nvSpPr>
          <p:cNvPr id="7" name="TextBox 3">
            <a:extLst>
              <a:ext uri="{FF2B5EF4-FFF2-40B4-BE49-F238E27FC236}">
                <a16:creationId xmlns:a16="http://schemas.microsoft.com/office/drawing/2014/main" id="{5924A9BA-F0CA-4D93-A64A-CDCF8A431BCF}"/>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Check Understanding</a:t>
            </a:r>
          </a:p>
        </p:txBody>
      </p:sp>
      <p:sp>
        <p:nvSpPr>
          <p:cNvPr id="8" name="Title 1">
            <a:extLst>
              <a:ext uri="{FF2B5EF4-FFF2-40B4-BE49-F238E27FC236}">
                <a16:creationId xmlns:a16="http://schemas.microsoft.com/office/drawing/2014/main" id="{61F12DC3-0983-4094-9C3B-71E02B00AD3F}"/>
              </a:ext>
            </a:extLst>
          </p:cNvPr>
          <p:cNvSpPr txBox="1">
            <a:spLocks/>
          </p:cNvSpPr>
          <p:nvPr/>
        </p:nvSpPr>
        <p:spPr>
          <a:xfrm>
            <a:off x="1615792" y="4574798"/>
            <a:ext cx="9720072" cy="149961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8900" dirty="0"/>
              <a:t>Suggestions of </a:t>
            </a:r>
            <a:r>
              <a:rPr lang="en-GB" sz="8900" dirty="0">
                <a:solidFill>
                  <a:schemeClr val="accent2">
                    <a:lumMod val="75000"/>
                  </a:schemeClr>
                </a:solidFill>
              </a:rPr>
              <a:t>DYSTOPIAN worlds?</a:t>
            </a:r>
            <a:r>
              <a:rPr lang="en-GB" sz="8900" dirty="0"/>
              <a:t/>
            </a:r>
            <a:br>
              <a:rPr lang="en-GB" sz="8900" dirty="0"/>
            </a:br>
            <a:endParaRPr lang="en-GB" dirty="0"/>
          </a:p>
        </p:txBody>
      </p:sp>
    </p:spTree>
    <p:extLst>
      <p:ext uri="{BB962C8B-B14F-4D97-AF65-F5344CB8AC3E}">
        <p14:creationId xmlns:p14="http://schemas.microsoft.com/office/powerpoint/2010/main" val="26466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DBCB-4FA3-4156-908D-90E6A3EC8B9B}"/>
              </a:ext>
            </a:extLst>
          </p:cNvPr>
          <p:cNvSpPr>
            <a:spLocks noGrp="1"/>
          </p:cNvSpPr>
          <p:nvPr>
            <p:ph type="title"/>
          </p:nvPr>
        </p:nvSpPr>
        <p:spPr>
          <a:xfrm>
            <a:off x="925654" y="0"/>
            <a:ext cx="11167872" cy="1499616"/>
          </a:xfrm>
        </p:spPr>
        <p:txBody>
          <a:bodyPr/>
          <a:lstStyle/>
          <a:p>
            <a:r>
              <a:rPr lang="en-GB" dirty="0"/>
              <a:t>Match the vocabulary to the correct definitions.</a:t>
            </a:r>
          </a:p>
        </p:txBody>
      </p:sp>
      <p:sp>
        <p:nvSpPr>
          <p:cNvPr id="3" name="Content Placeholder 2">
            <a:extLst>
              <a:ext uri="{FF2B5EF4-FFF2-40B4-BE49-F238E27FC236}">
                <a16:creationId xmlns:a16="http://schemas.microsoft.com/office/drawing/2014/main" id="{72F88E33-899F-4795-9D20-9ACA9C4E7A93}"/>
              </a:ext>
            </a:extLst>
          </p:cNvPr>
          <p:cNvSpPr>
            <a:spLocks noGrp="1"/>
          </p:cNvSpPr>
          <p:nvPr>
            <p:ph idx="1"/>
          </p:nvPr>
        </p:nvSpPr>
        <p:spPr>
          <a:xfrm>
            <a:off x="925654" y="1280161"/>
            <a:ext cx="11167872" cy="4304714"/>
          </a:xfrm>
        </p:spPr>
        <p:txBody>
          <a:bodyPr>
            <a:normAutofit/>
          </a:bodyPr>
          <a:lstStyle/>
          <a:p>
            <a:pPr marL="457200" indent="-457200">
              <a:buFont typeface="+mj-lt"/>
              <a:buAutoNum type="arabicPeriod"/>
            </a:pPr>
            <a:r>
              <a:rPr lang="en-GB" sz="3600" dirty="0"/>
              <a:t>A political or social philosophy advocating the freedom of the individual.</a:t>
            </a:r>
          </a:p>
          <a:p>
            <a:pPr marL="457200" indent="-457200">
              <a:buFont typeface="+mj-lt"/>
              <a:buAutoNum type="arabicPeriod"/>
            </a:pPr>
            <a:r>
              <a:rPr lang="en-GB" sz="3600" dirty="0"/>
              <a:t>That has been forbidden; banned.</a:t>
            </a:r>
          </a:p>
          <a:p>
            <a:pPr marL="457200" indent="-457200">
              <a:buFont typeface="+mj-lt"/>
              <a:buAutoNum type="arabicPeriod"/>
            </a:pPr>
            <a:r>
              <a:rPr lang="en-GB" sz="3600" dirty="0"/>
              <a:t>A country in which power is held by elected representatives.</a:t>
            </a:r>
          </a:p>
          <a:p>
            <a:pPr marL="457200" indent="-457200">
              <a:buFont typeface="+mj-lt"/>
              <a:buAutoNum type="arabicPeriod"/>
            </a:pPr>
            <a:r>
              <a:rPr lang="en-GB" sz="3600" dirty="0"/>
              <a:t>Learning by hearing while asleep or under hypnosis.</a:t>
            </a:r>
          </a:p>
          <a:p>
            <a:pPr marL="457200" indent="-457200">
              <a:buFont typeface="+mj-lt"/>
              <a:buAutoNum type="arabicPeriod"/>
            </a:pPr>
            <a:r>
              <a:rPr lang="en-GB" sz="3600" dirty="0"/>
              <a:t>Offering nothing that is stimulating or challenging; bland.</a:t>
            </a:r>
          </a:p>
        </p:txBody>
      </p:sp>
      <p:sp>
        <p:nvSpPr>
          <p:cNvPr id="4" name="Rectangle 3">
            <a:extLst>
              <a:ext uri="{FF2B5EF4-FFF2-40B4-BE49-F238E27FC236}">
                <a16:creationId xmlns:a16="http://schemas.microsoft.com/office/drawing/2014/main" id="{FB9CBD32-9026-445A-875A-E8451CCF421A}"/>
              </a:ext>
            </a:extLst>
          </p:cNvPr>
          <p:cNvSpPr/>
          <p:nvPr/>
        </p:nvSpPr>
        <p:spPr>
          <a:xfrm>
            <a:off x="707887" y="6510528"/>
            <a:ext cx="5476051" cy="369332"/>
          </a:xfrm>
          <a:prstGeom prst="rect">
            <a:avLst/>
          </a:prstGeom>
        </p:spPr>
        <p:txBody>
          <a:bodyPr wrap="none">
            <a:spAutoFit/>
          </a:bodyPr>
          <a:lstStyle/>
          <a:p>
            <a:r>
              <a:rPr lang="en-GB" dirty="0"/>
              <a:t>LO: To explore the rise of the Dystopia following WW2. </a:t>
            </a:r>
          </a:p>
        </p:txBody>
      </p:sp>
      <p:sp>
        <p:nvSpPr>
          <p:cNvPr id="5" name="TextBox 3">
            <a:extLst>
              <a:ext uri="{FF2B5EF4-FFF2-40B4-BE49-F238E27FC236}">
                <a16:creationId xmlns:a16="http://schemas.microsoft.com/office/drawing/2014/main" id="{A3F8653B-C2BF-4EE9-9644-60621D620494}"/>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Unlocking Vocabulary</a:t>
            </a:r>
          </a:p>
        </p:txBody>
      </p:sp>
      <p:sp>
        <p:nvSpPr>
          <p:cNvPr id="6" name="Rectangle 5">
            <a:extLst>
              <a:ext uri="{FF2B5EF4-FFF2-40B4-BE49-F238E27FC236}">
                <a16:creationId xmlns:a16="http://schemas.microsoft.com/office/drawing/2014/main" id="{8862919C-91CA-4E0D-B8EF-51CBE1C38873}"/>
              </a:ext>
            </a:extLst>
          </p:cNvPr>
          <p:cNvSpPr/>
          <p:nvPr/>
        </p:nvSpPr>
        <p:spPr>
          <a:xfrm>
            <a:off x="1038196" y="5724536"/>
            <a:ext cx="11484113" cy="646331"/>
          </a:xfrm>
          <a:prstGeom prst="rect">
            <a:avLst/>
          </a:prstGeom>
        </p:spPr>
        <p:txBody>
          <a:bodyPr wrap="square">
            <a:spAutoFit/>
          </a:bodyPr>
          <a:lstStyle/>
          <a:p>
            <a:r>
              <a:rPr lang="en-GB" sz="3600" b="1" dirty="0"/>
              <a:t>Prohibited  Liberalism  Hypnopaedia  Democracy  Vapid</a:t>
            </a:r>
          </a:p>
        </p:txBody>
      </p:sp>
    </p:spTree>
    <p:extLst>
      <p:ext uri="{BB962C8B-B14F-4D97-AF65-F5344CB8AC3E}">
        <p14:creationId xmlns:p14="http://schemas.microsoft.com/office/powerpoint/2010/main" val="105968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DBCB-4FA3-4156-908D-90E6A3EC8B9B}"/>
              </a:ext>
            </a:extLst>
          </p:cNvPr>
          <p:cNvSpPr>
            <a:spLocks noGrp="1"/>
          </p:cNvSpPr>
          <p:nvPr>
            <p:ph type="title"/>
          </p:nvPr>
        </p:nvSpPr>
        <p:spPr>
          <a:xfrm>
            <a:off x="925654" y="0"/>
            <a:ext cx="11167872" cy="1499616"/>
          </a:xfrm>
        </p:spPr>
        <p:txBody>
          <a:bodyPr/>
          <a:lstStyle/>
          <a:p>
            <a:r>
              <a:rPr lang="en-GB" dirty="0"/>
              <a:t>Check your answers</a:t>
            </a:r>
          </a:p>
        </p:txBody>
      </p:sp>
      <p:sp>
        <p:nvSpPr>
          <p:cNvPr id="3" name="Content Placeholder 2">
            <a:extLst>
              <a:ext uri="{FF2B5EF4-FFF2-40B4-BE49-F238E27FC236}">
                <a16:creationId xmlns:a16="http://schemas.microsoft.com/office/drawing/2014/main" id="{72F88E33-899F-4795-9D20-9ACA9C4E7A93}"/>
              </a:ext>
            </a:extLst>
          </p:cNvPr>
          <p:cNvSpPr>
            <a:spLocks noGrp="1"/>
          </p:cNvSpPr>
          <p:nvPr>
            <p:ph idx="1"/>
          </p:nvPr>
        </p:nvSpPr>
        <p:spPr>
          <a:xfrm>
            <a:off x="925654" y="1280161"/>
            <a:ext cx="11167872" cy="5090706"/>
          </a:xfrm>
        </p:spPr>
        <p:txBody>
          <a:bodyPr>
            <a:normAutofit lnSpcReduction="10000"/>
          </a:bodyPr>
          <a:lstStyle/>
          <a:p>
            <a:pPr marL="457200" indent="-457200">
              <a:buFont typeface="+mj-lt"/>
              <a:buAutoNum type="arabicPeriod"/>
            </a:pPr>
            <a:r>
              <a:rPr lang="en-GB" sz="3600" b="1" dirty="0"/>
              <a:t>Liberalism: </a:t>
            </a:r>
            <a:r>
              <a:rPr lang="en-GB" sz="3600" dirty="0"/>
              <a:t>A political or social philosophy advocating the freedom of the individual.</a:t>
            </a:r>
          </a:p>
          <a:p>
            <a:pPr marL="457200" indent="-457200">
              <a:buFont typeface="+mj-lt"/>
              <a:buAutoNum type="arabicPeriod"/>
            </a:pPr>
            <a:r>
              <a:rPr lang="en-GB" sz="3600" b="1" dirty="0"/>
              <a:t>Prohibited: </a:t>
            </a:r>
            <a:r>
              <a:rPr lang="en-GB" sz="3600" dirty="0"/>
              <a:t>That has been forbidden; banned.</a:t>
            </a:r>
          </a:p>
          <a:p>
            <a:pPr marL="457200" indent="-457200">
              <a:buFont typeface="+mj-lt"/>
              <a:buAutoNum type="arabicPeriod"/>
            </a:pPr>
            <a:r>
              <a:rPr lang="en-GB" sz="3600" b="1" dirty="0"/>
              <a:t>Democracy: </a:t>
            </a:r>
            <a:r>
              <a:rPr lang="en-GB" sz="3600" dirty="0"/>
              <a:t>A country in which power is held by elected representatives.</a:t>
            </a:r>
          </a:p>
          <a:p>
            <a:pPr marL="457200" indent="-457200">
              <a:buFont typeface="+mj-lt"/>
              <a:buAutoNum type="arabicPeriod"/>
            </a:pPr>
            <a:r>
              <a:rPr lang="en-GB" sz="3600" b="1" dirty="0"/>
              <a:t>Hypnopaedia: </a:t>
            </a:r>
            <a:r>
              <a:rPr lang="en-GB" sz="3600" dirty="0"/>
              <a:t>Learning by hearing while asleep or under hypnosis.</a:t>
            </a:r>
          </a:p>
          <a:p>
            <a:pPr marL="457200" indent="-457200">
              <a:buFont typeface="+mj-lt"/>
              <a:buAutoNum type="arabicPeriod"/>
            </a:pPr>
            <a:r>
              <a:rPr lang="en-GB" sz="3600" b="1" dirty="0"/>
              <a:t>Vapid: </a:t>
            </a:r>
            <a:r>
              <a:rPr lang="en-GB" sz="3600" dirty="0"/>
              <a:t>Offering nothing that is stimulating or challenging; bland.</a:t>
            </a:r>
          </a:p>
        </p:txBody>
      </p:sp>
      <p:sp>
        <p:nvSpPr>
          <p:cNvPr id="4" name="Rectangle 3">
            <a:extLst>
              <a:ext uri="{FF2B5EF4-FFF2-40B4-BE49-F238E27FC236}">
                <a16:creationId xmlns:a16="http://schemas.microsoft.com/office/drawing/2014/main" id="{FB9CBD32-9026-445A-875A-E8451CCF421A}"/>
              </a:ext>
            </a:extLst>
          </p:cNvPr>
          <p:cNvSpPr/>
          <p:nvPr/>
        </p:nvSpPr>
        <p:spPr>
          <a:xfrm>
            <a:off x="707887" y="6510528"/>
            <a:ext cx="5476051" cy="369332"/>
          </a:xfrm>
          <a:prstGeom prst="rect">
            <a:avLst/>
          </a:prstGeom>
        </p:spPr>
        <p:txBody>
          <a:bodyPr wrap="none">
            <a:spAutoFit/>
          </a:bodyPr>
          <a:lstStyle/>
          <a:p>
            <a:r>
              <a:rPr lang="en-GB" dirty="0"/>
              <a:t>LO: To explore the rise of the Dystopia following WW2. </a:t>
            </a:r>
          </a:p>
        </p:txBody>
      </p:sp>
      <p:sp>
        <p:nvSpPr>
          <p:cNvPr id="5" name="TextBox 3">
            <a:extLst>
              <a:ext uri="{FF2B5EF4-FFF2-40B4-BE49-F238E27FC236}">
                <a16:creationId xmlns:a16="http://schemas.microsoft.com/office/drawing/2014/main" id="{A3F8653B-C2BF-4EE9-9644-60621D620494}"/>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Answers</a:t>
            </a:r>
          </a:p>
        </p:txBody>
      </p:sp>
    </p:spTree>
    <p:extLst>
      <p:ext uri="{BB962C8B-B14F-4D97-AF65-F5344CB8AC3E}">
        <p14:creationId xmlns:p14="http://schemas.microsoft.com/office/powerpoint/2010/main" val="271513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9523-2625-4C9C-AA45-4DEC0B99879C}"/>
              </a:ext>
            </a:extLst>
          </p:cNvPr>
          <p:cNvSpPr>
            <a:spLocks noGrp="1"/>
          </p:cNvSpPr>
          <p:nvPr>
            <p:ph type="title"/>
          </p:nvPr>
        </p:nvSpPr>
        <p:spPr/>
        <p:txBody>
          <a:bodyPr/>
          <a:lstStyle/>
          <a:p>
            <a:r>
              <a:rPr lang="en-GB" dirty="0"/>
              <a:t>Add to you timeline</a:t>
            </a:r>
          </a:p>
        </p:txBody>
      </p:sp>
      <p:sp>
        <p:nvSpPr>
          <p:cNvPr id="3" name="Content Placeholder 2">
            <a:extLst>
              <a:ext uri="{FF2B5EF4-FFF2-40B4-BE49-F238E27FC236}">
                <a16:creationId xmlns:a16="http://schemas.microsoft.com/office/drawing/2014/main" id="{1C01F075-C9AC-42FB-B977-E0D2E49B3BDF}"/>
              </a:ext>
            </a:extLst>
          </p:cNvPr>
          <p:cNvSpPr>
            <a:spLocks noGrp="1"/>
          </p:cNvSpPr>
          <p:nvPr>
            <p:ph idx="1"/>
          </p:nvPr>
        </p:nvSpPr>
        <p:spPr>
          <a:xfrm>
            <a:off x="1319939" y="4912963"/>
            <a:ext cx="9720073" cy="1441644"/>
          </a:xfrm>
        </p:spPr>
        <p:txBody>
          <a:bodyPr>
            <a:normAutofit/>
          </a:bodyPr>
          <a:lstStyle/>
          <a:p>
            <a:pPr algn="ctr"/>
            <a:r>
              <a:rPr lang="en-GB" sz="2400" dirty="0"/>
              <a:t>Today’s primary text is Aldous Huxley’s ‘Brave New World’, published 1931. </a:t>
            </a:r>
            <a:br>
              <a:rPr lang="en-GB" sz="2400" dirty="0"/>
            </a:br>
            <a:r>
              <a:rPr lang="en-GB" sz="2400" dirty="0"/>
              <a:t>Today’s secondary text is George Orwell’s ‘Nineteen Eighty-Four’, published in 1949. </a:t>
            </a:r>
          </a:p>
        </p:txBody>
      </p:sp>
      <p:sp>
        <p:nvSpPr>
          <p:cNvPr id="4" name="Rectangle 3">
            <a:extLst>
              <a:ext uri="{FF2B5EF4-FFF2-40B4-BE49-F238E27FC236}">
                <a16:creationId xmlns:a16="http://schemas.microsoft.com/office/drawing/2014/main" id="{083C66EB-DF28-4FA7-909B-3A20459BF9E8}"/>
              </a:ext>
            </a:extLst>
          </p:cNvPr>
          <p:cNvSpPr/>
          <p:nvPr/>
        </p:nvSpPr>
        <p:spPr>
          <a:xfrm>
            <a:off x="1459424" y="2286000"/>
            <a:ext cx="1714500" cy="552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Ancient </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Literature</a:t>
            </a:r>
            <a:endParaRPr lang="en-GB" sz="110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1E068D8-0AD7-4C7F-9A37-A226D4C74035}"/>
              </a:ext>
            </a:extLst>
          </p:cNvPr>
          <p:cNvSpPr/>
          <p:nvPr/>
        </p:nvSpPr>
        <p:spPr>
          <a:xfrm>
            <a:off x="3173924" y="2295525"/>
            <a:ext cx="1828800" cy="552450"/>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Middle Ages/</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Renaissance</a:t>
            </a:r>
            <a:endParaRPr lang="en-GB" sz="110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2215834-E44A-43E5-9341-E4BA8A2D3CBB}"/>
              </a:ext>
            </a:extLst>
          </p:cNvPr>
          <p:cNvSpPr/>
          <p:nvPr/>
        </p:nvSpPr>
        <p:spPr>
          <a:xfrm>
            <a:off x="5002724" y="2285999"/>
            <a:ext cx="1828800" cy="561975"/>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The Georgians &amp;</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Victorians</a:t>
            </a:r>
            <a:endParaRPr lang="en-GB" sz="11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27C9DCD-DDC2-478D-B552-8FC400380745}"/>
              </a:ext>
            </a:extLst>
          </p:cNvPr>
          <p:cNvSpPr/>
          <p:nvPr/>
        </p:nvSpPr>
        <p:spPr>
          <a:xfrm>
            <a:off x="6831524" y="2286000"/>
            <a:ext cx="1828800" cy="55245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The Twentieth </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Century</a:t>
            </a:r>
            <a:endParaRPr lang="en-GB" sz="110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A79BDF7-ECE0-439D-80B9-EC1D924B9C8B}"/>
              </a:ext>
            </a:extLst>
          </p:cNvPr>
          <p:cNvSpPr/>
          <p:nvPr/>
        </p:nvSpPr>
        <p:spPr>
          <a:xfrm>
            <a:off x="8660324" y="2286000"/>
            <a:ext cx="1638300" cy="55245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Representing </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change</a:t>
            </a:r>
            <a:endParaRPr lang="en-GB" sz="1100">
              <a:effectLs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23251D9E-447B-4A9C-A9A4-17015675594B}"/>
              </a:ext>
            </a:extLst>
          </p:cNvPr>
          <p:cNvCxnSpPr/>
          <p:nvPr/>
        </p:nvCxnSpPr>
        <p:spPr>
          <a:xfrm flipV="1">
            <a:off x="7387848" y="2847975"/>
            <a:ext cx="0" cy="36195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10" name="Text Box 35">
            <a:extLst>
              <a:ext uri="{FF2B5EF4-FFF2-40B4-BE49-F238E27FC236}">
                <a16:creationId xmlns:a16="http://schemas.microsoft.com/office/drawing/2014/main" id="{A1552DD2-7B06-45EA-829E-E389D650F253}"/>
              </a:ext>
            </a:extLst>
          </p:cNvPr>
          <p:cNvSpPr txBox="1"/>
          <p:nvPr/>
        </p:nvSpPr>
        <p:spPr>
          <a:xfrm>
            <a:off x="6719806" y="3146269"/>
            <a:ext cx="1336083" cy="1120213"/>
          </a:xfrm>
          <a:prstGeom prst="rect">
            <a:avLst/>
          </a:prstGeom>
          <a:solidFill>
            <a:schemeClr val="lt1"/>
          </a:solidFill>
          <a:ln w="6350">
            <a:solidFill>
              <a:srgbClr val="00999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Aldous Huxley ‘Brave New World’ (1931)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BA40FF68-F1B4-41A1-B541-7E13E2B677BC}"/>
              </a:ext>
            </a:extLst>
          </p:cNvPr>
          <p:cNvCxnSpPr/>
          <p:nvPr/>
        </p:nvCxnSpPr>
        <p:spPr>
          <a:xfrm flipV="1">
            <a:off x="8301603" y="1819275"/>
            <a:ext cx="0" cy="4762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62">
            <a:extLst>
              <a:ext uri="{FF2B5EF4-FFF2-40B4-BE49-F238E27FC236}">
                <a16:creationId xmlns:a16="http://schemas.microsoft.com/office/drawing/2014/main" id="{3C34024C-DF4C-44A6-87FD-04E8A7362F8D}"/>
              </a:ext>
            </a:extLst>
          </p:cNvPr>
          <p:cNvSpPr txBox="1"/>
          <p:nvPr/>
        </p:nvSpPr>
        <p:spPr>
          <a:xfrm>
            <a:off x="7671662" y="867905"/>
            <a:ext cx="1379348" cy="1169302"/>
          </a:xfrm>
          <a:prstGeom prst="rect">
            <a:avLst/>
          </a:prstGeom>
          <a:solidFill>
            <a:schemeClr val="lt1"/>
          </a:solidFill>
          <a:ln w="6350">
            <a:solidFill>
              <a:srgbClr val="00999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George Orwell ‘Nineteen Eighty-Four’ (1949)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86B42F7-2E34-4575-96C4-26C5CA8161E5}"/>
              </a:ext>
            </a:extLst>
          </p:cNvPr>
          <p:cNvSpPr/>
          <p:nvPr/>
        </p:nvSpPr>
        <p:spPr>
          <a:xfrm>
            <a:off x="819340" y="6488668"/>
            <a:ext cx="5360635" cy="369332"/>
          </a:xfrm>
          <a:prstGeom prst="rect">
            <a:avLst/>
          </a:prstGeom>
        </p:spPr>
        <p:txBody>
          <a:bodyPr wrap="none">
            <a:spAutoFit/>
          </a:bodyPr>
          <a:lstStyle/>
          <a:p>
            <a:r>
              <a:rPr lang="en-GB" dirty="0"/>
              <a:t>LO: To explore the rise of the Dystopia following WW2. </a:t>
            </a:r>
          </a:p>
        </p:txBody>
      </p:sp>
      <p:sp>
        <p:nvSpPr>
          <p:cNvPr id="14" name="TextBox 3">
            <a:extLst>
              <a:ext uri="{FF2B5EF4-FFF2-40B4-BE49-F238E27FC236}">
                <a16:creationId xmlns:a16="http://schemas.microsoft.com/office/drawing/2014/main" id="{6F47EB8E-0A71-4477-A9E9-8F2892E853B8}"/>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Draw It</a:t>
            </a:r>
          </a:p>
        </p:txBody>
      </p:sp>
    </p:spTree>
    <p:extLst>
      <p:ext uri="{BB962C8B-B14F-4D97-AF65-F5344CB8AC3E}">
        <p14:creationId xmlns:p14="http://schemas.microsoft.com/office/powerpoint/2010/main" val="217314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179F-140D-45AB-822B-9A3CD2AFC247}"/>
              </a:ext>
            </a:extLst>
          </p:cNvPr>
          <p:cNvSpPr>
            <a:spLocks noGrp="1"/>
          </p:cNvSpPr>
          <p:nvPr>
            <p:ph type="title"/>
          </p:nvPr>
        </p:nvSpPr>
        <p:spPr/>
        <p:txBody>
          <a:bodyPr/>
          <a:lstStyle/>
          <a:p>
            <a:r>
              <a:rPr lang="en-GB" dirty="0"/>
              <a:t>ww2</a:t>
            </a:r>
          </a:p>
        </p:txBody>
      </p:sp>
      <p:sp>
        <p:nvSpPr>
          <p:cNvPr id="4" name="Rectangle 3">
            <a:extLst>
              <a:ext uri="{FF2B5EF4-FFF2-40B4-BE49-F238E27FC236}">
                <a16:creationId xmlns:a16="http://schemas.microsoft.com/office/drawing/2014/main" id="{18E55512-3985-4D91-9150-83FF265EDAB1}"/>
              </a:ext>
            </a:extLst>
          </p:cNvPr>
          <p:cNvSpPr/>
          <p:nvPr/>
        </p:nvSpPr>
        <p:spPr>
          <a:xfrm>
            <a:off x="735365" y="6506198"/>
            <a:ext cx="5360635" cy="369332"/>
          </a:xfrm>
          <a:prstGeom prst="rect">
            <a:avLst/>
          </a:prstGeom>
        </p:spPr>
        <p:txBody>
          <a:bodyPr wrap="none">
            <a:spAutoFit/>
          </a:bodyPr>
          <a:lstStyle/>
          <a:p>
            <a:r>
              <a:rPr lang="en-GB" dirty="0"/>
              <a:t>LO: To explore the rise of the Dystopia following WW2. </a:t>
            </a:r>
          </a:p>
        </p:txBody>
      </p:sp>
      <p:pic>
        <p:nvPicPr>
          <p:cNvPr id="7" name="Online Media 6" title="Europe Before and After World War II">
            <a:hlinkClick r:id="" action="ppaction://media"/>
            <a:extLst>
              <a:ext uri="{FF2B5EF4-FFF2-40B4-BE49-F238E27FC236}">
                <a16:creationId xmlns:a16="http://schemas.microsoft.com/office/drawing/2014/main" id="{E8BB9F74-3D82-4A13-8686-8589362953F0}"/>
              </a:ext>
            </a:extLst>
          </p:cNvPr>
          <p:cNvPicPr>
            <a:picLocks noGrp="1" noRot="1" noChangeAspect="1"/>
          </p:cNvPicPr>
          <p:nvPr>
            <p:ph idx="1"/>
            <a:videoFile r:link="rId1"/>
          </p:nvPr>
        </p:nvPicPr>
        <p:blipFill>
          <a:blip r:embed="rId4"/>
          <a:stretch>
            <a:fillRect/>
          </a:stretch>
        </p:blipFill>
        <p:spPr>
          <a:xfrm>
            <a:off x="2308225" y="1491175"/>
            <a:ext cx="8564745" cy="4817550"/>
          </a:xfrm>
          <a:prstGeom prst="rect">
            <a:avLst/>
          </a:prstGeom>
        </p:spPr>
      </p:pic>
      <p:sp>
        <p:nvSpPr>
          <p:cNvPr id="8" name="TextBox 3">
            <a:extLst>
              <a:ext uri="{FF2B5EF4-FFF2-40B4-BE49-F238E27FC236}">
                <a16:creationId xmlns:a16="http://schemas.microsoft.com/office/drawing/2014/main" id="{4F46E7D9-0740-46F5-9EC2-4591F43B151E}"/>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smtClean="0">
                <a:solidFill>
                  <a:schemeClr val="bg1"/>
                </a:solidFill>
                <a:latin typeface="Century Gothic" panose="020B0502020202020204" pitchFamily="34" charset="0"/>
              </a:rPr>
              <a:t>Contextual Information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642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179F-140D-45AB-822B-9A3CD2AFC247}"/>
              </a:ext>
            </a:extLst>
          </p:cNvPr>
          <p:cNvSpPr>
            <a:spLocks noGrp="1"/>
          </p:cNvSpPr>
          <p:nvPr>
            <p:ph type="title"/>
          </p:nvPr>
        </p:nvSpPr>
        <p:spPr>
          <a:xfrm>
            <a:off x="883451" y="585216"/>
            <a:ext cx="9720072" cy="1499616"/>
          </a:xfrm>
        </p:spPr>
        <p:txBody>
          <a:bodyPr>
            <a:normAutofit/>
          </a:bodyPr>
          <a:lstStyle/>
          <a:p>
            <a:r>
              <a:rPr lang="en-GB" sz="6600" dirty="0"/>
              <a:t>Ww2 – The Impact</a:t>
            </a:r>
          </a:p>
        </p:txBody>
      </p:sp>
      <p:sp>
        <p:nvSpPr>
          <p:cNvPr id="4" name="Rectangle 3">
            <a:extLst>
              <a:ext uri="{FF2B5EF4-FFF2-40B4-BE49-F238E27FC236}">
                <a16:creationId xmlns:a16="http://schemas.microsoft.com/office/drawing/2014/main" id="{18E55512-3985-4D91-9150-83FF265EDAB1}"/>
              </a:ext>
            </a:extLst>
          </p:cNvPr>
          <p:cNvSpPr/>
          <p:nvPr/>
        </p:nvSpPr>
        <p:spPr>
          <a:xfrm>
            <a:off x="735365" y="6506198"/>
            <a:ext cx="5360635" cy="369332"/>
          </a:xfrm>
          <a:prstGeom prst="rect">
            <a:avLst/>
          </a:prstGeom>
        </p:spPr>
        <p:txBody>
          <a:bodyPr wrap="none">
            <a:spAutoFit/>
          </a:bodyPr>
          <a:lstStyle/>
          <a:p>
            <a:r>
              <a:rPr lang="en-GB" dirty="0"/>
              <a:t>LO: To explore the rise of the Dystopia following WW2. </a:t>
            </a:r>
          </a:p>
        </p:txBody>
      </p:sp>
      <p:sp>
        <p:nvSpPr>
          <p:cNvPr id="8" name="TextBox 3">
            <a:extLst>
              <a:ext uri="{FF2B5EF4-FFF2-40B4-BE49-F238E27FC236}">
                <a16:creationId xmlns:a16="http://schemas.microsoft.com/office/drawing/2014/main" id="{4F46E7D9-0740-46F5-9EC2-4591F43B151E}"/>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Checking Understanding</a:t>
            </a:r>
          </a:p>
        </p:txBody>
      </p:sp>
      <p:sp>
        <p:nvSpPr>
          <p:cNvPr id="5" name="Content Placeholder 4">
            <a:extLst>
              <a:ext uri="{FF2B5EF4-FFF2-40B4-BE49-F238E27FC236}">
                <a16:creationId xmlns:a16="http://schemas.microsoft.com/office/drawing/2014/main" id="{4F20E6A4-54F1-43A7-8310-305F075FB705}"/>
              </a:ext>
            </a:extLst>
          </p:cNvPr>
          <p:cNvSpPr>
            <a:spLocks noGrp="1"/>
          </p:cNvSpPr>
          <p:nvPr>
            <p:ph idx="1"/>
          </p:nvPr>
        </p:nvSpPr>
        <p:spPr>
          <a:xfrm>
            <a:off x="883451" y="1786597"/>
            <a:ext cx="10975614" cy="4486187"/>
          </a:xfrm>
        </p:spPr>
        <p:txBody>
          <a:bodyPr>
            <a:normAutofit/>
          </a:bodyPr>
          <a:lstStyle/>
          <a:p>
            <a:r>
              <a:rPr lang="en-GB" sz="3600" dirty="0"/>
              <a:t>How could the figures of Hitler &amp; Stalin be linked to Dystopian fiction?</a:t>
            </a:r>
          </a:p>
          <a:p>
            <a:endParaRPr lang="en-GB" sz="3600" dirty="0"/>
          </a:p>
          <a:p>
            <a:r>
              <a:rPr lang="en-GB" sz="3600" dirty="0"/>
              <a:t>What other concerns were created by WW2? How do these link in to Dystopian fiction too?</a:t>
            </a:r>
          </a:p>
        </p:txBody>
      </p:sp>
      <p:pic>
        <p:nvPicPr>
          <p:cNvPr id="1026" name="Picture 2" descr="A brief guide to 15 important dystopian novels - Mal Warwick - Medium">
            <a:extLst>
              <a:ext uri="{FF2B5EF4-FFF2-40B4-BE49-F238E27FC236}">
                <a16:creationId xmlns:a16="http://schemas.microsoft.com/office/drawing/2014/main" id="{D682A5F9-9180-438C-B7F5-41F243A2E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4494280"/>
            <a:ext cx="4286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3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FEFC3-042D-4D7A-B1D0-4863CFB9D8F5}"/>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ALDOUS HUXLEY</a:t>
            </a:r>
          </a:p>
        </p:txBody>
      </p:sp>
      <p:pic>
        <p:nvPicPr>
          <p:cNvPr id="8" name="Picture 7">
            <a:extLst>
              <a:ext uri="{FF2B5EF4-FFF2-40B4-BE49-F238E27FC236}">
                <a16:creationId xmlns:a16="http://schemas.microsoft.com/office/drawing/2014/main" id="{3BAFDB32-F421-4130-B9D3-59CEA274A883}"/>
              </a:ext>
            </a:extLst>
          </p:cNvPr>
          <p:cNvPicPr>
            <a:picLocks noChangeAspect="1"/>
          </p:cNvPicPr>
          <p:nvPr/>
        </p:nvPicPr>
        <p:blipFill>
          <a:blip r:embed="rId2"/>
          <a:stretch>
            <a:fillRect/>
          </a:stretch>
        </p:blipFill>
        <p:spPr>
          <a:xfrm>
            <a:off x="7524576" y="174257"/>
            <a:ext cx="4345691" cy="6314411"/>
          </a:xfrm>
          <a:prstGeom prst="rect">
            <a:avLst/>
          </a:prstGeom>
        </p:spPr>
      </p:pic>
      <p:sp>
        <p:nvSpPr>
          <p:cNvPr id="5" name="TextBox 4">
            <a:extLst>
              <a:ext uri="{FF2B5EF4-FFF2-40B4-BE49-F238E27FC236}">
                <a16:creationId xmlns:a16="http://schemas.microsoft.com/office/drawing/2014/main" id="{72357635-E833-4864-B9E3-A09EEA1EB331}"/>
              </a:ext>
            </a:extLst>
          </p:cNvPr>
          <p:cNvSpPr txBox="1"/>
          <p:nvPr/>
        </p:nvSpPr>
        <p:spPr>
          <a:xfrm>
            <a:off x="763395" y="193769"/>
            <a:ext cx="6632537" cy="4770537"/>
          </a:xfrm>
          <a:prstGeom prst="rect">
            <a:avLst/>
          </a:prstGeom>
          <a:solidFill>
            <a:srgbClr val="4D4D4D"/>
          </a:solidFill>
        </p:spPr>
        <p:txBody>
          <a:bodyPr wrap="square" rtlCol="0">
            <a:spAutoFit/>
          </a:bodyPr>
          <a:lstStyle/>
          <a:p>
            <a:r>
              <a:rPr lang="en-GB" sz="1600" dirty="0">
                <a:solidFill>
                  <a:schemeClr val="bg1"/>
                </a:solidFill>
              </a:rPr>
              <a:t>Aldous Huxley (1894 –1963) was an English writer, novelist, philosopher. Huxley was a humanist, pacifist, and satirist. He was nominated for the Nobel Prize in Literature in seven different years. </a:t>
            </a:r>
            <a:br>
              <a:rPr lang="en-GB" sz="1600" dirty="0">
                <a:solidFill>
                  <a:schemeClr val="bg1"/>
                </a:solidFill>
              </a:rPr>
            </a:br>
            <a:endParaRPr lang="en-GB" sz="1600" dirty="0">
              <a:solidFill>
                <a:schemeClr val="bg1"/>
              </a:solidFill>
            </a:endParaRPr>
          </a:p>
          <a:p>
            <a:r>
              <a:rPr lang="en-GB" sz="1600" dirty="0">
                <a:solidFill>
                  <a:schemeClr val="bg1"/>
                </a:solidFill>
              </a:rPr>
              <a:t>Huxley had deeply felt apprehensions about the future the developed world might make for itself. From these, he made some warnings in his writings and talks  </a:t>
            </a:r>
          </a:p>
          <a:p>
            <a:pPr lvl="0" defTabSz="914400" eaLnBrk="0" fontAlgn="base" hangingPunct="0">
              <a:spcBef>
                <a:spcPct val="0"/>
              </a:spcBef>
              <a:spcAft>
                <a:spcPct val="0"/>
              </a:spcAft>
            </a:pPr>
            <a:r>
              <a:rPr lang="en-US" altLang="en-US" sz="1600" dirty="0">
                <a:solidFill>
                  <a:schemeClr val="bg1"/>
                </a:solidFill>
                <a:cs typeface="Arial" panose="020B0604020202020204" pitchFamily="34" charset="0"/>
              </a:rPr>
              <a:t>On 21 October 1949, Huxley wrote to George Orwell, congratulating him on "how fine and how profoundly important the book is". In his letter to Orwell, he predicted:</a:t>
            </a:r>
            <a:endParaRPr lang="en-US" altLang="en-US" sz="1600" dirty="0">
              <a:solidFill>
                <a:schemeClr val="bg1"/>
              </a:solidFill>
            </a:endParaRPr>
          </a:p>
          <a:p>
            <a:pPr lvl="0" defTabSz="914400" eaLnBrk="0" fontAlgn="base" hangingPunct="0">
              <a:spcBef>
                <a:spcPct val="0"/>
              </a:spcBef>
              <a:spcAft>
                <a:spcPct val="0"/>
              </a:spcAft>
            </a:pPr>
            <a:r>
              <a:rPr lang="en-US" altLang="en-US" sz="1600" dirty="0">
                <a:solidFill>
                  <a:schemeClr val="bg1"/>
                </a:solidFill>
              </a:rPr>
              <a:t>‘Within the next generation I believe that the world's leaders will discover that infant conditioning and narco-hypnosis are more efficient, as instruments of government, than clubs and prisons, and that the lust for power can be just as completely satisfied by suggesting people into loving their servitude as by flogging them and kicking them into obedience’. </a:t>
            </a:r>
            <a:br>
              <a:rPr lang="en-US" altLang="en-US" sz="1600" dirty="0">
                <a:solidFill>
                  <a:schemeClr val="bg1"/>
                </a:solidFill>
              </a:rPr>
            </a:br>
            <a:endParaRPr lang="en-US" altLang="en-US" sz="1600" dirty="0">
              <a:solidFill>
                <a:schemeClr val="bg1"/>
              </a:solidFill>
            </a:endParaRPr>
          </a:p>
          <a:p>
            <a:r>
              <a:rPr lang="en-GB" sz="1600" dirty="0">
                <a:solidFill>
                  <a:schemeClr val="bg1"/>
                </a:solidFill>
              </a:rPr>
              <a:t>In 1953, Huxley applied for United States citizenship and presented for examination. Huxley refused to bear arms for the US and would not state that his objections were based on religious ideals. </a:t>
            </a:r>
          </a:p>
        </p:txBody>
      </p:sp>
      <p:sp>
        <p:nvSpPr>
          <p:cNvPr id="12" name="Rectangle 11">
            <a:extLst>
              <a:ext uri="{FF2B5EF4-FFF2-40B4-BE49-F238E27FC236}">
                <a16:creationId xmlns:a16="http://schemas.microsoft.com/office/drawing/2014/main" id="{967AE6F3-3BBB-4192-A8CC-B14668AEF4FA}"/>
              </a:ext>
            </a:extLst>
          </p:cNvPr>
          <p:cNvSpPr/>
          <p:nvPr/>
        </p:nvSpPr>
        <p:spPr>
          <a:xfrm>
            <a:off x="707887" y="6512467"/>
            <a:ext cx="5360635" cy="369332"/>
          </a:xfrm>
          <a:prstGeom prst="rect">
            <a:avLst/>
          </a:prstGeom>
        </p:spPr>
        <p:txBody>
          <a:bodyPr wrap="none">
            <a:spAutoFit/>
          </a:bodyPr>
          <a:lstStyle/>
          <a:p>
            <a:r>
              <a:rPr lang="en-GB" dirty="0"/>
              <a:t>LO: To explore the rise of the Dystopia following WW2.</a:t>
            </a:r>
            <a:endParaRPr lang="en-GB" dirty="0">
              <a:solidFill>
                <a:schemeClr val="bg1">
                  <a:lumMod val="50000"/>
                </a:schemeClr>
              </a:solidFill>
            </a:endParaRPr>
          </a:p>
        </p:txBody>
      </p:sp>
      <p:sp>
        <p:nvSpPr>
          <p:cNvPr id="10" name="TextBox 3">
            <a:extLst>
              <a:ext uri="{FF2B5EF4-FFF2-40B4-BE49-F238E27FC236}">
                <a16:creationId xmlns:a16="http://schemas.microsoft.com/office/drawing/2014/main" id="{9497BA99-5155-4CC3-A645-4541AE37ADC4}"/>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smtClean="0">
                <a:solidFill>
                  <a:schemeClr val="bg1"/>
                </a:solidFill>
                <a:latin typeface="Century Gothic" panose="020B0502020202020204" pitchFamily="34" charset="0"/>
              </a:rPr>
              <a:t>Contextual Information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24909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131</TotalTime>
  <Words>890</Words>
  <Application>Microsoft Office PowerPoint</Application>
  <PresentationFormat>Widescreen</PresentationFormat>
  <Paragraphs>101</Paragraphs>
  <Slides>14</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Times New Roman</vt:lpstr>
      <vt:lpstr>Tw Cen MT</vt:lpstr>
      <vt:lpstr>Tw Cen MT Condensed</vt:lpstr>
      <vt:lpstr>Wingdings 3</vt:lpstr>
      <vt:lpstr>Integral</vt:lpstr>
      <vt:lpstr>Lesson 13: Huxley  and Orwell</vt:lpstr>
      <vt:lpstr>starter</vt:lpstr>
      <vt:lpstr>What does DYSTOPIA mean? </vt:lpstr>
      <vt:lpstr>Match the vocabulary to the correct definitions.</vt:lpstr>
      <vt:lpstr>Check your answers</vt:lpstr>
      <vt:lpstr>Add to you timeline</vt:lpstr>
      <vt:lpstr>ww2</vt:lpstr>
      <vt:lpstr>Ww2 – The Impact</vt:lpstr>
      <vt:lpstr>ALDOUS HUXLEY</vt:lpstr>
      <vt:lpstr>George Orwell</vt:lpstr>
      <vt:lpstr>PowerPoint Presentation</vt:lpstr>
      <vt:lpstr>Writing to argue – PICK 1</vt:lpstr>
      <vt:lpstr>POST IT plenary</vt:lpstr>
      <vt:lpstr>Newspeak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 Huxley  and orwell</dc:title>
  <dc:creator>Lauran Hampshire - Dell</dc:creator>
  <cp:lastModifiedBy>A Allen</cp:lastModifiedBy>
  <cp:revision>23</cp:revision>
  <dcterms:created xsi:type="dcterms:W3CDTF">2017-07-26T12:31:07Z</dcterms:created>
  <dcterms:modified xsi:type="dcterms:W3CDTF">2020-06-19T12:37:54Z</dcterms:modified>
</cp:coreProperties>
</file>