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49" r:id="rId2"/>
    <p:sldId id="258" r:id="rId3"/>
    <p:sldId id="350" r:id="rId4"/>
    <p:sldId id="259" r:id="rId5"/>
    <p:sldId id="351" r:id="rId6"/>
    <p:sldId id="262" r:id="rId7"/>
    <p:sldId id="352" r:id="rId8"/>
    <p:sldId id="353" r:id="rId9"/>
    <p:sldId id="354" r:id="rId10"/>
    <p:sldId id="355" r:id="rId11"/>
    <p:sldId id="356" r:id="rId12"/>
    <p:sldId id="357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35D1"/>
    <a:srgbClr val="FF6699"/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86323" autoAdjust="0"/>
  </p:normalViewPr>
  <p:slideViewPr>
    <p:cSldViewPr snapToGrid="0">
      <p:cViewPr varScale="1">
        <p:scale>
          <a:sx n="63" d="100"/>
          <a:sy n="63" d="100"/>
        </p:scale>
        <p:origin x="-93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9DAB0-81BC-4B70-AC09-532A9D9B113B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5A5FF-2233-4C43-8F15-69930E298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84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077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Homework is optional - Print</a:t>
            </a:r>
            <a:r>
              <a:rPr lang="en-GB" baseline="0" dirty="0" smtClean="0"/>
              <a:t> off this slide to give out as homework.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207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077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 lower ability students see print off in resources to help with copying out.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41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 lower ability students see print off in resources to help with copying out.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41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This – as with all aspects of the lesson – can be edited to suit your group.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3130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quite a lot of reading – you may want to just read key lines with students???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272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Put events of</a:t>
            </a:r>
            <a:r>
              <a:rPr lang="en-GB" baseline="0" dirty="0" smtClean="0"/>
              <a:t> plan in order</a:t>
            </a:r>
            <a:r>
              <a:rPr lang="en-GB" baseline="0" dirty="0" smtClean="0"/>
              <a:t>! Use print off in resources or ask students to write down order of events.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CDBC8-2859-47A2-BD45-D97F617738A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2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up to you if they talk through ideas or write their own answers?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972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See resources to print off slide OR you can use this as</a:t>
            </a:r>
            <a:r>
              <a:rPr lang="en-GB" baseline="0" dirty="0" smtClean="0"/>
              <a:t> a prompt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819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908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225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136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02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764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11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17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958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80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66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42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61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30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93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523999" y="5782614"/>
            <a:ext cx="9144000" cy="1077540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u="sng" dirty="0" smtClean="0"/>
              <a:t>Learning Objective: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 smtClean="0"/>
              <a:t>AO1: maintain </a:t>
            </a:r>
            <a:r>
              <a:rPr lang="en-GB" sz="2400" dirty="0"/>
              <a:t>a critical style and develop an informed personal </a:t>
            </a:r>
            <a:r>
              <a:rPr lang="en-GB" sz="2400" dirty="0" smtClean="0"/>
              <a:t>response.</a:t>
            </a:r>
            <a:endParaRPr lang="en-GB" sz="2400" b="1" u="sng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90800" y="3855720"/>
            <a:ext cx="5654040" cy="122327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7200" b="1" dirty="0" smtClean="0">
              <a:latin typeface="AR BERKLEY" panose="02000000000000000000" pitchFamily="2" charset="0"/>
            </a:endParaRPr>
          </a:p>
          <a:p>
            <a:r>
              <a:rPr lang="en-GB" sz="7200" b="1" dirty="0" smtClean="0">
                <a:latin typeface="AR BERKLEY" panose="02000000000000000000" pitchFamily="2" charset="0"/>
              </a:rPr>
              <a:t>‘</a:t>
            </a:r>
            <a:r>
              <a:rPr lang="en-GB" sz="7200" b="1" dirty="0" smtClean="0">
                <a:latin typeface="AR BERKLEY" panose="02000000000000000000" pitchFamily="2" charset="0"/>
              </a:rPr>
              <a:t>Romeo + Juliet’</a:t>
            </a:r>
            <a:endParaRPr lang="en-GB" sz="7200" b="1" dirty="0">
              <a:latin typeface="AR BERKLEY" panose="020000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775065" y="0"/>
            <a:ext cx="2416935" cy="12878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u="sng" dirty="0" smtClean="0"/>
              <a:t>Lesson 13: Act </a:t>
            </a:r>
            <a:r>
              <a:rPr lang="en-GB" sz="2000" b="1" u="sng" dirty="0" smtClean="0"/>
              <a:t>4, Scene 1 and 2.</a:t>
            </a:r>
          </a:p>
          <a:p>
            <a:pPr algn="ctr"/>
            <a:r>
              <a:rPr lang="en-GB" sz="2000" b="1" u="sng" dirty="0" smtClean="0"/>
              <a:t>Dramatic Irony</a:t>
            </a:r>
            <a:endParaRPr lang="en-GB" sz="2000" b="1" u="sng" dirty="0"/>
          </a:p>
        </p:txBody>
      </p:sp>
      <p:sp>
        <p:nvSpPr>
          <p:cNvPr id="9" name="Rounded Rectangle 8"/>
          <p:cNvSpPr/>
          <p:nvPr/>
        </p:nvSpPr>
        <p:spPr>
          <a:xfrm>
            <a:off x="8822028" y="1648496"/>
            <a:ext cx="3052293" cy="374775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u="sng" dirty="0" smtClean="0"/>
              <a:t>Success Criteria:</a:t>
            </a:r>
          </a:p>
          <a:p>
            <a:pPr algn="ctr"/>
            <a:endParaRPr lang="en-GB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To identify the order of events in a scene.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2"/>
                </a:solidFill>
              </a:rPr>
              <a:t>To explore the reactions and motives of characters.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B050"/>
                </a:solidFill>
              </a:rPr>
              <a:t>To create a diary entry exploring the views and opinions of Juliet.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0" y="0"/>
            <a:ext cx="2926080" cy="1981200"/>
          </a:xfrm>
          <a:prstGeom prst="wedgeRoundRectCallout">
            <a:avLst>
              <a:gd name="adj1" fmla="val 38844"/>
              <a:gd name="adj2" fmla="val 74662"/>
              <a:gd name="adj3" fmla="val 16667"/>
            </a:avLst>
          </a:prstGeom>
          <a:solidFill>
            <a:srgbClr val="FB35D1"/>
          </a:solidFill>
          <a:ln>
            <a:solidFill>
              <a:srgbClr val="FB35D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b="1" u="sng" dirty="0" smtClean="0">
              <a:latin typeface="Comic Sans MS" panose="030F0702030302020204" pitchFamily="66" charset="0"/>
            </a:endParaRPr>
          </a:p>
          <a:p>
            <a:pPr algn="ctr"/>
            <a:endParaRPr lang="en-GB" b="1" u="sng" dirty="0">
              <a:latin typeface="Comic Sans MS" panose="030F0702030302020204" pitchFamily="66" charset="0"/>
            </a:endParaRPr>
          </a:p>
          <a:p>
            <a:pPr algn="ctr"/>
            <a:r>
              <a:rPr lang="en-GB" b="1" u="sng" dirty="0" smtClean="0">
                <a:latin typeface="Comic Sans MS" panose="030F0702030302020204" pitchFamily="66" charset="0"/>
              </a:rPr>
              <a:t>Key </a:t>
            </a:r>
            <a:r>
              <a:rPr lang="en-GB" b="1" u="sng" dirty="0" smtClean="0">
                <a:latin typeface="Comic Sans MS" panose="030F0702030302020204" pitchFamily="66" charset="0"/>
              </a:rPr>
              <a:t>Words:</a:t>
            </a:r>
          </a:p>
          <a:p>
            <a:pPr algn="ctr"/>
            <a:r>
              <a:rPr lang="en-GB" dirty="0" smtClean="0">
                <a:latin typeface="Comic Sans MS" panose="030F0702030302020204" pitchFamily="66" charset="0"/>
              </a:rPr>
              <a:t>Dramatic </a:t>
            </a:r>
            <a:r>
              <a:rPr lang="en-GB" dirty="0" smtClean="0">
                <a:latin typeface="Comic Sans MS" panose="030F0702030302020204" pitchFamily="66" charset="0"/>
              </a:rPr>
              <a:t>irony</a:t>
            </a:r>
          </a:p>
          <a:p>
            <a:pPr algn="ctr"/>
            <a:r>
              <a:rPr lang="en-GB" dirty="0" smtClean="0">
                <a:latin typeface="Comic Sans MS" panose="030F0702030302020204" pitchFamily="66" charset="0"/>
              </a:rPr>
              <a:t>Vial</a:t>
            </a:r>
          </a:p>
          <a:p>
            <a:pPr algn="ctr"/>
            <a:r>
              <a:rPr lang="en-GB" dirty="0" smtClean="0">
                <a:latin typeface="Comic Sans MS" panose="030F0702030302020204" pitchFamily="66" charset="0"/>
              </a:rPr>
              <a:t>Flee</a:t>
            </a:r>
          </a:p>
          <a:p>
            <a:pPr algn="ctr"/>
            <a:r>
              <a:rPr lang="en-GB" dirty="0" smtClean="0">
                <a:latin typeface="Comic Sans MS" panose="030F0702030302020204" pitchFamily="66" charset="0"/>
              </a:rPr>
              <a:t>Arranged marriage</a:t>
            </a:r>
          </a:p>
          <a:p>
            <a:pPr algn="ctr"/>
            <a:r>
              <a:rPr lang="en-GB" dirty="0" smtClean="0">
                <a:latin typeface="Comic Sans MS" panose="030F0702030302020204" pitchFamily="66" charset="0"/>
              </a:rPr>
              <a:t>Gadding</a:t>
            </a:r>
          </a:p>
          <a:p>
            <a:pPr algn="ctr"/>
            <a:endParaRPr lang="en-GB" dirty="0">
              <a:latin typeface="Comic Sans MS" panose="030F0702030302020204" pitchFamily="66" charset="0"/>
            </a:endParaRPr>
          </a:p>
          <a:p>
            <a:pPr algn="ctr"/>
            <a:endParaRPr lang="en-GB" b="1" u="sng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519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08514" y="261256"/>
            <a:ext cx="8778240" cy="587829"/>
          </a:xfrm>
          <a:prstGeom prst="rect">
            <a:avLst/>
          </a:prstGeom>
          <a:solidFill>
            <a:srgbClr val="FF66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smtClean="0">
                <a:solidFill>
                  <a:schemeClr val="tx1"/>
                </a:solidFill>
              </a:rPr>
              <a:t>Extension Questions:</a:t>
            </a:r>
            <a:endParaRPr lang="en-GB" sz="4800" b="1" dirty="0">
              <a:solidFill>
                <a:schemeClr val="tx1"/>
              </a:solidFill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800100" y="1760220"/>
            <a:ext cx="3406140" cy="1874520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Do you think the Friar’s plan is a good one? Why?</a:t>
            </a:r>
            <a:endParaRPr lang="en-GB" sz="2800" b="1" dirty="0"/>
          </a:p>
        </p:txBody>
      </p:sp>
      <p:sp>
        <p:nvSpPr>
          <p:cNvPr id="8" name="Oval Callout 7"/>
          <p:cNvSpPr/>
          <p:nvPr/>
        </p:nvSpPr>
        <p:spPr>
          <a:xfrm>
            <a:off x="3089910" y="3504662"/>
            <a:ext cx="3813810" cy="2210337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smtClean="0"/>
              <a:t>What are the Friar’s motives for helping Juliet?</a:t>
            </a:r>
            <a:endParaRPr lang="en-GB" sz="3200" b="1" dirty="0"/>
          </a:p>
        </p:txBody>
      </p:sp>
      <p:sp>
        <p:nvSpPr>
          <p:cNvPr id="9" name="Oval Callout 8"/>
          <p:cNvSpPr/>
          <p:nvPr/>
        </p:nvSpPr>
        <p:spPr>
          <a:xfrm>
            <a:off x="5227320" y="1332480"/>
            <a:ext cx="6359434" cy="1874520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Compared to when we first met her, how much has Juliet changed by Act IV? Why?</a:t>
            </a:r>
            <a:endParaRPr lang="en-GB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7429500" y="3909060"/>
            <a:ext cx="4480560" cy="180594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Challenge: What could Shakespeare be implying about religion and arranged marriages? How can you tell?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AO3: Show understanding of the relationships between texts and the contexts in which they were written.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35714" y="6104586"/>
            <a:ext cx="11456285" cy="755568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u="sng" dirty="0" smtClean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AO1: maintain a critical style and develop an informed personal response</a:t>
            </a:r>
            <a:r>
              <a:rPr lang="en-GB" sz="2000" dirty="0" smtClean="0"/>
              <a:t>.</a:t>
            </a:r>
            <a:endParaRPr lang="en-GB" sz="2000" b="1" u="sng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Thinking task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86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5" y="45720"/>
            <a:ext cx="11456285" cy="691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Mastery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776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098" name="Picture 2" descr="http://skyview.vansd.org/bquestad/rjfatherc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088" y="-2152"/>
            <a:ext cx="4589912" cy="610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735714" y="1479301"/>
            <a:ext cx="6425749" cy="3184140"/>
          </a:xfrm>
          <a:prstGeom prst="cloudCallout">
            <a:avLst>
              <a:gd name="adj1" fmla="val 50596"/>
              <a:gd name="adj2" fmla="val -6186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How does Lord Capulet react when Juliet comes back after seeing the Friar? Does anything surprise you?</a:t>
            </a:r>
            <a:endParaRPr lang="en-GB" sz="2800" dirty="0"/>
          </a:p>
        </p:txBody>
      </p:sp>
      <p:sp>
        <p:nvSpPr>
          <p:cNvPr id="3" name="Rectangle 2"/>
          <p:cNvSpPr/>
          <p:nvPr/>
        </p:nvSpPr>
        <p:spPr>
          <a:xfrm>
            <a:off x="829244" y="4903954"/>
            <a:ext cx="5943600" cy="96011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Challenge: How does Shakespeare use dramatic irony in this scene? What effect does it create?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0" y="6104586"/>
            <a:ext cx="12192000" cy="755568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u="sng" dirty="0" smtClean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AO1: maintain a critical style and develop an informed personal response</a:t>
            </a:r>
            <a:r>
              <a:rPr lang="en-GB" sz="2000" dirty="0" smtClean="0"/>
              <a:t>.</a:t>
            </a:r>
            <a:endParaRPr lang="en-GB" sz="2000" b="1" u="sng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Extension task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36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6200000">
            <a:off x="-3075058" y="3075058"/>
            <a:ext cx="6858002" cy="707886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Homework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07887" y="0"/>
            <a:ext cx="11484113" cy="1182321"/>
          </a:xfrm>
          <a:prstGeom prst="rect">
            <a:avLst/>
          </a:prstGeom>
          <a:solidFill>
            <a:srgbClr val="FF99FF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 smtClean="0">
                <a:latin typeface="+mn-lt"/>
              </a:rPr>
              <a:t>Homework</a:t>
            </a:r>
            <a:endParaRPr lang="en-GB" sz="6000" b="1" dirty="0"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07887" y="1182321"/>
            <a:ext cx="11484113" cy="56756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7200" dirty="0"/>
          </a:p>
        </p:txBody>
      </p:sp>
      <p:sp>
        <p:nvSpPr>
          <p:cNvPr id="2" name="Rectangle 1"/>
          <p:cNvSpPr/>
          <p:nvPr/>
        </p:nvSpPr>
        <p:spPr>
          <a:xfrm>
            <a:off x="707886" y="1200330"/>
            <a:ext cx="6607314" cy="5657669"/>
          </a:xfrm>
          <a:prstGeom prst="rect">
            <a:avLst/>
          </a:prstGeom>
          <a:solidFill>
            <a:srgbClr val="FB35D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7200" b="1" i="1" dirty="0" smtClean="0">
                <a:solidFill>
                  <a:schemeClr val="tx1"/>
                </a:solidFill>
              </a:rPr>
              <a:t>Create </a:t>
            </a:r>
            <a:r>
              <a:rPr lang="en-GB" sz="7200" b="1" i="1" dirty="0">
                <a:solidFill>
                  <a:schemeClr val="tx1"/>
                </a:solidFill>
              </a:rPr>
              <a:t>a diary entry exploring the views and opinions of Juliet</a:t>
            </a:r>
            <a:r>
              <a:rPr lang="en-GB" sz="7200" b="1" i="1" dirty="0" smtClean="0">
                <a:solidFill>
                  <a:schemeClr val="tx1"/>
                </a:solidFill>
              </a:rPr>
              <a:t>.</a:t>
            </a:r>
            <a:endParaRPr lang="en-GB" sz="7200" b="1" i="1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200330"/>
            <a:ext cx="4957266" cy="337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572000"/>
            <a:ext cx="4876800" cy="22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75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3107448" y="3075059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Do Now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5128" y="122742"/>
            <a:ext cx="11314458" cy="830997"/>
          </a:xfrm>
          <a:prstGeom prst="rect">
            <a:avLst/>
          </a:prstGeom>
          <a:solidFill>
            <a:srgbClr val="D987C7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Write today’s date - </a:t>
            </a:r>
            <a:fld id="{4B86CBAB-F592-48CA-9DBC-3822CA5BD95A}" type="datetime2">
              <a:rPr lang="en-GB" sz="2400" b="1">
                <a:latin typeface="Century Gothic" panose="020B0502020202020204" pitchFamily="34" charset="0"/>
              </a:rPr>
              <a:pPr/>
              <a:t>Friday, 27 March 2020</a:t>
            </a:fld>
            <a:r>
              <a:rPr lang="en-GB" sz="2400" dirty="0">
                <a:latin typeface="Century Gothic" panose="020B0502020202020204" pitchFamily="34" charset="0"/>
              </a:rPr>
              <a:t> and today’s title – </a:t>
            </a:r>
            <a:r>
              <a:rPr lang="en-GB" sz="2400" dirty="0" smtClean="0">
                <a:latin typeface="Century Gothic" panose="020B0502020202020204" pitchFamily="34" charset="0"/>
              </a:rPr>
              <a:t>Romeo and Juliet Revision</a:t>
            </a:r>
            <a:r>
              <a:rPr lang="en-GB" sz="2400" b="1" dirty="0" smtClean="0">
                <a:latin typeface="Century Gothic" panose="020B0502020202020204" pitchFamily="34" charset="0"/>
              </a:rPr>
              <a:t> </a:t>
            </a:r>
            <a:r>
              <a:rPr lang="en-GB" sz="2400" dirty="0">
                <a:latin typeface="Century Gothic" panose="020B0502020202020204" pitchFamily="34" charset="0"/>
              </a:rPr>
              <a:t>in your book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0" y="6046961"/>
            <a:ext cx="12192000" cy="813193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00" b="1" u="sng" dirty="0" smtClean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00" dirty="0"/>
              <a:t>AO2: Analyse the language and structure used by a writer to create meanings and effects, using relevant subject terminology where appropriate</a:t>
            </a:r>
            <a:r>
              <a:rPr lang="en-GB" sz="1700" dirty="0" smtClean="0"/>
              <a:t>.</a:t>
            </a:r>
            <a:endParaRPr lang="en-GB" sz="1700" dirty="0"/>
          </a:p>
        </p:txBody>
      </p:sp>
      <p:sp>
        <p:nvSpPr>
          <p:cNvPr id="7" name="Rounded Rectangle 6"/>
          <p:cNvSpPr/>
          <p:nvPr/>
        </p:nvSpPr>
        <p:spPr>
          <a:xfrm>
            <a:off x="675497" y="953739"/>
            <a:ext cx="11356872" cy="5138751"/>
          </a:xfrm>
          <a:prstGeom prst="round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u="sng" dirty="0" smtClean="0">
                <a:solidFill>
                  <a:sysClr val="windowText" lastClr="000000"/>
                </a:solidFill>
              </a:rPr>
              <a:t>Quick quiz Act 3 practice questions: Turn to the back of your books  - Numbers 1-10!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400" dirty="0" smtClean="0">
                <a:solidFill>
                  <a:sysClr val="windowText" lastClr="000000"/>
                </a:solidFill>
              </a:rPr>
              <a:t>How does Romeo react to Tybalt’s challenge at first?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400" dirty="0" smtClean="0">
                <a:solidFill>
                  <a:sysClr val="windowText" lastClr="000000"/>
                </a:solidFill>
              </a:rPr>
              <a:t>What is Romeo’s punishment for killing Tybalt?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400" dirty="0" smtClean="0">
                <a:solidFill>
                  <a:sysClr val="windowText" lastClr="000000"/>
                </a:solidFill>
              </a:rPr>
              <a:t>What does the Nurse promise to do at the end of Act 3, scene 2?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400" dirty="0" smtClean="0">
                <a:solidFill>
                  <a:sysClr val="windowText" lastClr="000000"/>
                </a:solidFill>
              </a:rPr>
              <a:t>Why does Friar Lawrence think Romeo is lucky to be banished in Act 3, scene 3?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400" dirty="0" smtClean="0">
                <a:solidFill>
                  <a:sysClr val="windowText" lastClr="000000"/>
                </a:solidFill>
              </a:rPr>
              <a:t>What is Friar Lawrence's plan at the end of Act 3, scene 3?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400" dirty="0" smtClean="0">
                <a:solidFill>
                  <a:sysClr val="windowText" lastClr="000000"/>
                </a:solidFill>
              </a:rPr>
              <a:t>In Act 3, scene 4, when does Lord Capulet want the wedding to take place?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400" dirty="0" smtClean="0">
                <a:solidFill>
                  <a:sysClr val="windowText" lastClr="000000"/>
                </a:solidFill>
              </a:rPr>
              <a:t>How does Romeo escape from Juliet's room in Act 3, scene 5?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400" dirty="0" smtClean="0">
                <a:solidFill>
                  <a:sysClr val="windowText" lastClr="000000"/>
                </a:solidFill>
              </a:rPr>
              <a:t>What does Lady Capulet think Juliet is crying about?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400" dirty="0" smtClean="0">
                <a:solidFill>
                  <a:sysClr val="windowText" lastClr="000000"/>
                </a:solidFill>
              </a:rPr>
              <a:t>How does Juliet react to being told that she is to marry Paris?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400" dirty="0" smtClean="0">
                <a:solidFill>
                  <a:sysClr val="windowText" lastClr="000000"/>
                </a:solidFill>
              </a:rPr>
              <a:t>What does Juliet mean when she says “If all else fail, myself have power to die.”</a:t>
            </a:r>
          </a:p>
        </p:txBody>
      </p:sp>
    </p:spTree>
    <p:extLst>
      <p:ext uri="{BB962C8B-B14F-4D97-AF65-F5344CB8AC3E}">
        <p14:creationId xmlns:p14="http://schemas.microsoft.com/office/powerpoint/2010/main" val="364446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3107448" y="3075059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ANSWERS!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0" y="6046961"/>
            <a:ext cx="12192000" cy="813193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00" b="1" u="sng" dirty="0" smtClean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00" dirty="0"/>
              <a:t>AO2: Analyse the language and structure used by a writer to create meanings and effects, using relevant subject terminology where appropriate</a:t>
            </a:r>
            <a:r>
              <a:rPr lang="en-GB" sz="1700" dirty="0" smtClean="0"/>
              <a:t>.</a:t>
            </a:r>
            <a:endParaRPr lang="en-GB" sz="1700" dirty="0"/>
          </a:p>
        </p:txBody>
      </p:sp>
      <p:sp>
        <p:nvSpPr>
          <p:cNvPr id="9" name="Rounded Rectangle 8"/>
          <p:cNvSpPr/>
          <p:nvPr/>
        </p:nvSpPr>
        <p:spPr>
          <a:xfrm>
            <a:off x="675496" y="1"/>
            <a:ext cx="11516503" cy="6452707"/>
          </a:xfrm>
          <a:prstGeom prst="roundRect">
            <a:avLst>
              <a:gd name="adj" fmla="val 17741"/>
            </a:avLst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u="sng" dirty="0" smtClean="0">
                <a:solidFill>
                  <a:sysClr val="windowText" lastClr="000000"/>
                </a:solidFill>
              </a:rPr>
              <a:t>Quick quiz Act 3 practice questions: ANSWERS!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200" dirty="0" smtClean="0">
                <a:solidFill>
                  <a:sysClr val="windowText" lastClr="000000"/>
                </a:solidFill>
              </a:rPr>
              <a:t>How does Romeo react to Tybalt’s challenge at first? </a:t>
            </a:r>
            <a:r>
              <a:rPr lang="en-GB" sz="2200" b="1" dirty="0" smtClean="0">
                <a:solidFill>
                  <a:srgbClr val="FFFF00"/>
                </a:solidFill>
              </a:rPr>
              <a:t>He wants to avoid fighting because he sees him as family now.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200" dirty="0" smtClean="0">
                <a:solidFill>
                  <a:sysClr val="windowText" lastClr="000000"/>
                </a:solidFill>
              </a:rPr>
              <a:t>What is Romeo’s punishment for killing Tybalt? </a:t>
            </a:r>
            <a:r>
              <a:rPr lang="en-GB" sz="2200" b="1" dirty="0" smtClean="0">
                <a:solidFill>
                  <a:srgbClr val="FFFF00"/>
                </a:solidFill>
              </a:rPr>
              <a:t>He is banished to Mantua.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200" dirty="0" smtClean="0">
                <a:solidFill>
                  <a:sysClr val="windowText" lastClr="000000"/>
                </a:solidFill>
              </a:rPr>
              <a:t>What does the Nurse promise to do at the end of Act 3, scene </a:t>
            </a:r>
            <a:r>
              <a:rPr lang="en-GB" sz="2200" b="1" dirty="0" smtClean="0">
                <a:solidFill>
                  <a:sysClr val="windowText" lastClr="000000"/>
                </a:solidFill>
              </a:rPr>
              <a:t>2? </a:t>
            </a:r>
            <a:r>
              <a:rPr lang="en-GB" sz="2200" b="1" dirty="0" smtClean="0">
                <a:solidFill>
                  <a:srgbClr val="FFFF00"/>
                </a:solidFill>
              </a:rPr>
              <a:t>She will find Romeo for her and  bring him to her 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200" dirty="0" smtClean="0">
                <a:solidFill>
                  <a:sysClr val="windowText" lastClr="000000"/>
                </a:solidFill>
              </a:rPr>
              <a:t>Why does Friar Lawrence think Romeo is lucky to be banished in Act 3, scene 3? </a:t>
            </a:r>
            <a:r>
              <a:rPr lang="en-GB" sz="2200" b="1" dirty="0" smtClean="0">
                <a:solidFill>
                  <a:srgbClr val="FFFF00"/>
                </a:solidFill>
              </a:rPr>
              <a:t>It is better than death.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200" dirty="0" smtClean="0">
                <a:solidFill>
                  <a:sysClr val="windowText" lastClr="000000"/>
                </a:solidFill>
              </a:rPr>
              <a:t>What is Friar Lawrence's plan at the end of Act 3, scene 3? </a:t>
            </a:r>
            <a:r>
              <a:rPr lang="en-GB" sz="2200" b="1" dirty="0" smtClean="0">
                <a:solidFill>
                  <a:srgbClr val="FFFF00"/>
                </a:solidFill>
              </a:rPr>
              <a:t>To stay with Juliet the night but be gone before it gets light and he will ask his servant to bring news to him in Mantua.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200" dirty="0" smtClean="0">
                <a:solidFill>
                  <a:sysClr val="windowText" lastClr="000000"/>
                </a:solidFill>
              </a:rPr>
              <a:t>In Act 3, scene 4, when does Lord Capulet want the wedding to take place? </a:t>
            </a:r>
            <a:r>
              <a:rPr lang="en-GB" sz="2200" b="1" dirty="0" smtClean="0">
                <a:solidFill>
                  <a:srgbClr val="FFFF00"/>
                </a:solidFill>
              </a:rPr>
              <a:t>Thursday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200" dirty="0" smtClean="0">
                <a:solidFill>
                  <a:sysClr val="windowText" lastClr="000000"/>
                </a:solidFill>
              </a:rPr>
              <a:t>How does Romeo escape from Juliet's room in Act 3, scene 5? </a:t>
            </a:r>
            <a:r>
              <a:rPr lang="en-GB" sz="2200" b="1" dirty="0" smtClean="0">
                <a:solidFill>
                  <a:srgbClr val="FFFF00"/>
                </a:solidFill>
              </a:rPr>
              <a:t>He climbs from the window down a rope ladder.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200" dirty="0" smtClean="0">
                <a:solidFill>
                  <a:sysClr val="windowText" lastClr="000000"/>
                </a:solidFill>
              </a:rPr>
              <a:t>What does Lady Capulet think Juliet is crying about? </a:t>
            </a:r>
            <a:r>
              <a:rPr lang="en-GB" sz="2200" b="1" dirty="0" smtClean="0">
                <a:solidFill>
                  <a:srgbClr val="FFFF00"/>
                </a:solidFill>
              </a:rPr>
              <a:t>The death of Tybalt.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200" dirty="0" smtClean="0">
                <a:solidFill>
                  <a:sysClr val="windowText" lastClr="000000"/>
                </a:solidFill>
              </a:rPr>
              <a:t>How does Juliet react to being told that she is to marry Paris? </a:t>
            </a:r>
            <a:r>
              <a:rPr lang="en-GB" sz="2200" b="1" dirty="0" smtClean="0">
                <a:solidFill>
                  <a:srgbClr val="FFFF00"/>
                </a:solidFill>
              </a:rPr>
              <a:t>She says she hardly knows him and there is no rush – she says no.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2200" dirty="0" smtClean="0">
                <a:solidFill>
                  <a:sysClr val="windowText" lastClr="000000"/>
                </a:solidFill>
              </a:rPr>
              <a:t>What does Juliet mean when she says “If all else fail, myself have power to die.” </a:t>
            </a:r>
            <a:r>
              <a:rPr lang="en-GB" sz="2200" b="1" dirty="0" smtClean="0">
                <a:solidFill>
                  <a:srgbClr val="FFFF00"/>
                </a:solidFill>
              </a:rPr>
              <a:t>She will commit suicide.</a:t>
            </a:r>
          </a:p>
        </p:txBody>
      </p:sp>
    </p:spTree>
    <p:extLst>
      <p:ext uri="{BB962C8B-B14F-4D97-AF65-F5344CB8AC3E}">
        <p14:creationId xmlns:p14="http://schemas.microsoft.com/office/powerpoint/2010/main" val="178311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3158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5" y="-2"/>
            <a:ext cx="11543394" cy="1188720"/>
          </a:xfrm>
          <a:solidFill>
            <a:srgbClr val="D987C7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Read the keywords and match their definition: Write them in your books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3134339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Unlocking vocabulary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1126" y="128706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latin typeface="Berlin Sans FB Demi" panose="020E0802020502020306" pitchFamily="34" charset="0"/>
              </a:rPr>
              <a:t>gadding</a:t>
            </a:r>
            <a:endParaRPr lang="en-GB" sz="7200" dirty="0"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4545" y="5711635"/>
            <a:ext cx="45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Bernard MT Condensed" panose="02050806060905020404" pitchFamily="18" charset="0"/>
              </a:rPr>
              <a:t>Arranged marriage</a:t>
            </a:r>
            <a:endParaRPr lang="en-GB" sz="4400" dirty="0">
              <a:latin typeface="Bernard MT Condensed" panose="020508060609050204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605" y="3428999"/>
            <a:ext cx="39803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/>
              <a:t>Dramatic irony</a:t>
            </a:r>
            <a:endParaRPr lang="en-GB" sz="6600" dirty="0"/>
          </a:p>
        </p:txBody>
      </p:sp>
      <p:sp>
        <p:nvSpPr>
          <p:cNvPr id="10" name="TextBox 9"/>
          <p:cNvSpPr txBox="1"/>
          <p:nvPr/>
        </p:nvSpPr>
        <p:spPr>
          <a:xfrm>
            <a:off x="4026498" y="3705998"/>
            <a:ext cx="4139004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Narrow" panose="020B0606020202030204" pitchFamily="34" charset="0"/>
              </a:rPr>
              <a:t>the full significance of a character's words or actions is clear to the audience or reader although unknown to the </a:t>
            </a:r>
            <a:r>
              <a:rPr lang="en-GB" sz="2400" dirty="0" smtClean="0">
                <a:latin typeface="Arial Narrow" panose="020B0606020202030204" pitchFamily="34" charset="0"/>
              </a:rPr>
              <a:t>character.</a:t>
            </a:r>
            <a:endParaRPr lang="en-GB" sz="2400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0320" y="1287060"/>
            <a:ext cx="5821680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 smtClean="0">
                <a:latin typeface="Baskerville Old Face" panose="02020602080505020303" pitchFamily="18" charset="0"/>
              </a:rPr>
              <a:t>go </a:t>
            </a:r>
            <a:r>
              <a:rPr lang="en-GB" sz="3200" b="1" i="1" dirty="0">
                <a:latin typeface="Baskerville Old Face" panose="02020602080505020303" pitchFamily="18" charset="0"/>
              </a:rPr>
              <a:t>from place to place in the pursuit of </a:t>
            </a:r>
            <a:r>
              <a:rPr lang="en-GB" sz="3200" b="1" i="1" dirty="0" smtClean="0">
                <a:latin typeface="Baskerville Old Face" panose="02020602080505020303" pitchFamily="18" charset="0"/>
              </a:rPr>
              <a:t>pleasure.</a:t>
            </a:r>
            <a:endParaRPr lang="en-GB" sz="3200" b="1" i="1" dirty="0">
              <a:latin typeface="Baskerville Old Face" panose="020206020805050203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8606" y="2551005"/>
            <a:ext cx="4517754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run </a:t>
            </a:r>
            <a:r>
              <a:rPr lang="en-GB" sz="2800" i="1" dirty="0">
                <a:latin typeface="Aharoni" panose="02010803020104030203" pitchFamily="2" charset="-79"/>
                <a:cs typeface="Aharoni" panose="02010803020104030203" pitchFamily="2" charset="-79"/>
              </a:rPr>
              <a:t>away from a place or situation of danger. </a:t>
            </a:r>
            <a:endParaRPr lang="en-GB" sz="28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2575" y="5520868"/>
            <a:ext cx="463197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 marriage planned and agreed by the families or guardians of the couple </a:t>
            </a:r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concerned.</a:t>
            </a:r>
            <a:endParaRPr lang="en-GB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10639" y="2571628"/>
            <a:ext cx="13853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600" dirty="0" smtClean="0">
                <a:solidFill>
                  <a:prstClr val="black"/>
                </a:solidFill>
                <a:latin typeface="Candara" panose="020E0502030303020204" pitchFamily="34" charset="0"/>
              </a:rPr>
              <a:t>vial</a:t>
            </a:r>
            <a:endParaRPr lang="en-GB" sz="6600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810639" y="5482150"/>
            <a:ext cx="2458070" cy="13867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929651" y="3664777"/>
            <a:ext cx="3262349" cy="15789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1" dirty="0">
                <a:solidFill>
                  <a:schemeClr val="tx1"/>
                </a:solidFill>
              </a:rPr>
              <a:t>a small container, typically cylindrical and made of glass, used especially for holding liquid </a:t>
            </a:r>
            <a:r>
              <a:rPr lang="en-GB" sz="2000" b="1" i="1" dirty="0" smtClean="0">
                <a:solidFill>
                  <a:schemeClr val="tx1"/>
                </a:solidFill>
              </a:rPr>
              <a:t>medicines.</a:t>
            </a:r>
            <a:endParaRPr lang="en-GB" sz="2000" b="1" i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5744" y="2487389"/>
            <a:ext cx="345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i="1" dirty="0" smtClean="0"/>
              <a:t>flee</a:t>
            </a:r>
            <a:endParaRPr lang="en-GB" sz="7200" b="1" i="1" dirty="0"/>
          </a:p>
        </p:txBody>
      </p:sp>
    </p:spTree>
    <p:extLst>
      <p:ext uri="{BB962C8B-B14F-4D97-AF65-F5344CB8AC3E}">
        <p14:creationId xmlns:p14="http://schemas.microsoft.com/office/powerpoint/2010/main" val="312728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3158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5" y="-2"/>
            <a:ext cx="11543394" cy="1188720"/>
          </a:xfrm>
          <a:solidFill>
            <a:srgbClr val="D987C7"/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/>
              <a:t>ANSWERS!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3134339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Unlocking vocabulary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1126" y="128706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latin typeface="Berlin Sans FB Demi" panose="020E0802020502020306" pitchFamily="34" charset="0"/>
              </a:rPr>
              <a:t>gadding</a:t>
            </a:r>
            <a:endParaRPr lang="en-GB" sz="7200" dirty="0"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4545" y="5711635"/>
            <a:ext cx="45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Bernard MT Condensed" panose="02050806060905020404" pitchFamily="18" charset="0"/>
              </a:rPr>
              <a:t>Arranged marriage</a:t>
            </a:r>
            <a:endParaRPr lang="en-GB" sz="4400" dirty="0">
              <a:latin typeface="Bernard MT Condensed" panose="020508060609050204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025" y="3428999"/>
            <a:ext cx="39803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Dramatic irony</a:t>
            </a:r>
            <a:endParaRPr lang="en-GB" sz="6000" dirty="0"/>
          </a:p>
        </p:txBody>
      </p:sp>
      <p:sp>
        <p:nvSpPr>
          <p:cNvPr id="10" name="TextBox 9"/>
          <p:cNvSpPr txBox="1"/>
          <p:nvPr/>
        </p:nvSpPr>
        <p:spPr>
          <a:xfrm>
            <a:off x="4026498" y="3705998"/>
            <a:ext cx="4139004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Narrow" panose="020B0606020202030204" pitchFamily="34" charset="0"/>
              </a:rPr>
              <a:t>the full significance of a character's words or actions is clear to the audience or reader although unknown to the </a:t>
            </a:r>
            <a:r>
              <a:rPr lang="en-GB" sz="2400" dirty="0" smtClean="0">
                <a:latin typeface="Arial Narrow" panose="020B0606020202030204" pitchFamily="34" charset="0"/>
              </a:rPr>
              <a:t>character.</a:t>
            </a:r>
            <a:endParaRPr lang="en-GB" sz="2400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0320" y="1287060"/>
            <a:ext cx="5821680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 smtClean="0">
                <a:latin typeface="Baskerville Old Face" panose="02020602080505020303" pitchFamily="18" charset="0"/>
              </a:rPr>
              <a:t>go </a:t>
            </a:r>
            <a:r>
              <a:rPr lang="en-GB" sz="3200" b="1" i="1" dirty="0">
                <a:latin typeface="Baskerville Old Face" panose="02020602080505020303" pitchFamily="18" charset="0"/>
              </a:rPr>
              <a:t>from place to place in the pursuit of </a:t>
            </a:r>
            <a:r>
              <a:rPr lang="en-GB" sz="3200" b="1" i="1" dirty="0" smtClean="0">
                <a:latin typeface="Baskerville Old Face" panose="02020602080505020303" pitchFamily="18" charset="0"/>
              </a:rPr>
              <a:t>pleasure.</a:t>
            </a:r>
            <a:endParaRPr lang="en-GB" sz="3200" b="1" i="1" dirty="0">
              <a:latin typeface="Baskerville Old Face" panose="020206020805050203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8606" y="2551005"/>
            <a:ext cx="4517754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run </a:t>
            </a:r>
            <a:r>
              <a:rPr lang="en-GB" sz="2800" i="1" dirty="0">
                <a:latin typeface="Aharoni" panose="02010803020104030203" pitchFamily="2" charset="-79"/>
                <a:cs typeface="Aharoni" panose="02010803020104030203" pitchFamily="2" charset="-79"/>
              </a:rPr>
              <a:t>away from a place or situation of danger. </a:t>
            </a:r>
            <a:endParaRPr lang="en-GB" sz="28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2575" y="5520868"/>
            <a:ext cx="463197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 marriage planned and agreed by the families or guardians of the couple </a:t>
            </a:r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concerned.</a:t>
            </a:r>
            <a:endParaRPr lang="en-GB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10639" y="2571628"/>
            <a:ext cx="13853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600" dirty="0" smtClean="0">
                <a:solidFill>
                  <a:prstClr val="black"/>
                </a:solidFill>
                <a:latin typeface="Candara" panose="020E0502030303020204" pitchFamily="34" charset="0"/>
              </a:rPr>
              <a:t>vial</a:t>
            </a:r>
            <a:endParaRPr lang="en-GB" sz="6600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810639" y="5482150"/>
            <a:ext cx="2458070" cy="13867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929651" y="3664777"/>
            <a:ext cx="3262349" cy="15789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1" dirty="0">
                <a:solidFill>
                  <a:schemeClr val="tx1"/>
                </a:solidFill>
              </a:rPr>
              <a:t>a small container, typically cylindrical and made of glass, used especially for holding liquid </a:t>
            </a:r>
            <a:r>
              <a:rPr lang="en-GB" sz="2000" b="1" i="1" dirty="0" smtClean="0">
                <a:solidFill>
                  <a:schemeClr val="tx1"/>
                </a:solidFill>
              </a:rPr>
              <a:t>medicines.</a:t>
            </a:r>
            <a:endParaRPr lang="en-GB" sz="2000" b="1" i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5744" y="2487389"/>
            <a:ext cx="345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i="1" dirty="0" smtClean="0"/>
              <a:t>flee</a:t>
            </a:r>
            <a:endParaRPr lang="en-GB" sz="7200" b="1" i="1" dirty="0"/>
          </a:p>
        </p:txBody>
      </p:sp>
      <p:sp>
        <p:nvSpPr>
          <p:cNvPr id="18" name="Right Arrow 17"/>
          <p:cNvSpPr/>
          <p:nvPr/>
        </p:nvSpPr>
        <p:spPr>
          <a:xfrm rot="20864343">
            <a:off x="5420344" y="1744129"/>
            <a:ext cx="1351309" cy="286189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 rot="9530633">
            <a:off x="4792061" y="2987622"/>
            <a:ext cx="816008" cy="276006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 rot="656376">
            <a:off x="3261342" y="4290326"/>
            <a:ext cx="852398" cy="216337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20"/>
          <p:cNvSpPr/>
          <p:nvPr/>
        </p:nvSpPr>
        <p:spPr>
          <a:xfrm rot="3810739" flipV="1">
            <a:off x="10511292" y="3471982"/>
            <a:ext cx="594087" cy="385588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Arrow 21"/>
          <p:cNvSpPr/>
          <p:nvPr/>
        </p:nvSpPr>
        <p:spPr>
          <a:xfrm rot="9626956">
            <a:off x="4872082" y="6207465"/>
            <a:ext cx="722428" cy="338823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49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2957077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Learning Content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1425" y="116633"/>
            <a:ext cx="1069940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How does Shakespeare </a:t>
            </a:r>
            <a:r>
              <a:rPr lang="en-GB" sz="3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use dramatic irony in Act 4, scene 1 &amp; 2?</a:t>
            </a:r>
          </a:p>
          <a:p>
            <a:pPr algn="ctr"/>
            <a:r>
              <a:rPr lang="en-GB" sz="28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n </a:t>
            </a:r>
            <a:r>
              <a:rPr lang="en-GB" sz="2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this lesson you will be mastering the following:</a:t>
            </a:r>
          </a:p>
          <a:p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4000" b="1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To </a:t>
            </a:r>
            <a:r>
              <a:rPr lang="en-GB" sz="40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identify the order of events in a scene.</a:t>
            </a:r>
          </a:p>
          <a:p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To explore the reactions and motives of characters.</a:t>
            </a:r>
          </a:p>
          <a:p>
            <a:r>
              <a:rPr lang="en-GB" sz="40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To </a:t>
            </a:r>
            <a:r>
              <a:rPr lang="en-GB" sz="4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create a diary entry exploring the views and opinions of Juliet</a:t>
            </a:r>
            <a:r>
              <a:rPr lang="en-GB" sz="40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.</a:t>
            </a:r>
            <a:endParaRPr lang="en-GB" sz="40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13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08960" y="953037"/>
            <a:ext cx="7269480" cy="45243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Discussion </a:t>
            </a:r>
          </a:p>
          <a:p>
            <a:pPr algn="ctr"/>
            <a:endParaRPr lang="en-GB" sz="2800" b="1" dirty="0">
              <a:solidFill>
                <a:schemeClr val="tx1"/>
              </a:solidFill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How seriously should we take Romeo’s new found love for Juliet?</a:t>
            </a:r>
          </a:p>
          <a:p>
            <a:pPr algn="ctr"/>
            <a:endParaRPr lang="en-GB" sz="2800" dirty="0">
              <a:solidFill>
                <a:schemeClr val="tx1"/>
              </a:solidFill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Does his language suggest that he is now genuinely in love, or is this just another infatuation</a:t>
            </a:r>
            <a:r>
              <a:rPr lang="en-GB" sz="2800" dirty="0" smtClean="0">
                <a:solidFill>
                  <a:schemeClr val="tx1"/>
                </a:solidFill>
              </a:rPr>
              <a:t>?</a:t>
            </a:r>
          </a:p>
          <a:p>
            <a:pPr algn="ctr"/>
            <a:endParaRPr lang="en-GB" sz="2800" dirty="0">
              <a:solidFill>
                <a:schemeClr val="tx1"/>
              </a:solidFill>
            </a:endParaRPr>
          </a:p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What evidence do we have to link this to?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35714" y="6065950"/>
            <a:ext cx="11456285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 smtClean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5" name="Rounded Rectangle 4"/>
          <p:cNvSpPr/>
          <p:nvPr/>
        </p:nvSpPr>
        <p:spPr>
          <a:xfrm>
            <a:off x="2812831" y="387927"/>
            <a:ext cx="7861738" cy="5486400"/>
          </a:xfrm>
          <a:prstGeom prst="round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Let’s read! 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Act 4 scene 1 &amp; 2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Friar Lawrence: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Juliet: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Paris: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Capulet:</a:t>
            </a:r>
          </a:p>
          <a:p>
            <a:pPr algn="ctr"/>
            <a:r>
              <a:rPr lang="en-GB" sz="4000" dirty="0" err="1" smtClean="0">
                <a:solidFill>
                  <a:sysClr val="windowText" lastClr="000000"/>
                </a:solidFill>
              </a:rPr>
              <a:t>Servingman</a:t>
            </a:r>
            <a:r>
              <a:rPr lang="en-GB" sz="4000" dirty="0" smtClean="0">
                <a:solidFill>
                  <a:sysClr val="windowText" lastClr="000000"/>
                </a:solidFill>
              </a:rPr>
              <a:t>: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Nurse: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Lady Capulet:</a:t>
            </a:r>
          </a:p>
          <a:p>
            <a:pPr algn="ctr"/>
            <a:endParaRPr lang="en-GB" sz="4000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Reading task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5624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076" name="Picture 4" descr="http://fandomania.com/wp-content/uploads/2009/08/romeojuliet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5" y="3890728"/>
            <a:ext cx="476250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240780" y="570491"/>
            <a:ext cx="5646420" cy="9479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Friar Lawrence will write a letter to Romeo, telling him to come to Verona secretly.</a:t>
            </a:r>
            <a:endParaRPr lang="en-GB" dirty="0"/>
          </a:p>
        </p:txBody>
      </p:sp>
      <p:sp>
        <p:nvSpPr>
          <p:cNvPr id="8" name="Rounded Rectangle 7"/>
          <p:cNvSpPr/>
          <p:nvPr/>
        </p:nvSpPr>
        <p:spPr>
          <a:xfrm>
            <a:off x="6240780" y="1607476"/>
            <a:ext cx="5646420" cy="9479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Together, they will flee Verona to live in Mantua.</a:t>
            </a:r>
            <a:endParaRPr lang="en-GB" dirty="0"/>
          </a:p>
        </p:txBody>
      </p:sp>
      <p:sp>
        <p:nvSpPr>
          <p:cNvPr id="9" name="Rounded Rectangle 8"/>
          <p:cNvSpPr/>
          <p:nvPr/>
        </p:nvSpPr>
        <p:spPr>
          <a:xfrm>
            <a:off x="6240780" y="2644461"/>
            <a:ext cx="5646420" cy="9479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Juliet falsely accepts the marriage proposal.</a:t>
            </a:r>
            <a:endParaRPr lang="en-GB" dirty="0"/>
          </a:p>
        </p:txBody>
      </p:sp>
      <p:sp>
        <p:nvSpPr>
          <p:cNvPr id="10" name="Rounded Rectangle 9"/>
          <p:cNvSpPr/>
          <p:nvPr/>
        </p:nvSpPr>
        <p:spPr>
          <a:xfrm>
            <a:off x="6240780" y="3681446"/>
            <a:ext cx="5646420" cy="94797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The potion will make her look dead momentarily.</a:t>
            </a: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6240780" y="4721566"/>
            <a:ext cx="5646420" cy="947972"/>
          </a:xfrm>
          <a:prstGeom prst="roundRect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Juliet will be waiting for Romeo at the Capulet’s tomb.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92480" y="1371299"/>
            <a:ext cx="5162550" cy="9479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The night before her wedding, she will drink the vial of potion.</a:t>
            </a:r>
            <a:endParaRPr lang="en-GB" dirty="0"/>
          </a:p>
        </p:txBody>
      </p:sp>
      <p:sp>
        <p:nvSpPr>
          <p:cNvPr id="13" name="Rounded Rectangle 12"/>
          <p:cNvSpPr/>
          <p:nvPr/>
        </p:nvSpPr>
        <p:spPr>
          <a:xfrm>
            <a:off x="792480" y="2481029"/>
            <a:ext cx="5162550" cy="9479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There Romeo will awaken her.</a:t>
            </a:r>
            <a:endParaRPr lang="en-GB" dirty="0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735714" y="6104586"/>
            <a:ext cx="11456285" cy="755568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u="sng" dirty="0" smtClean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AO1: maintain a critical style and develop an informed personal response</a:t>
            </a:r>
            <a:r>
              <a:rPr lang="en-GB" sz="2000" dirty="0" smtClean="0"/>
              <a:t>.</a:t>
            </a:r>
            <a:endParaRPr lang="en-GB" sz="2000" b="1" u="sng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Checking understanding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195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240780" y="1603570"/>
            <a:ext cx="5646420" cy="9479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Friar Lawrence will write a letter to Romeo, telling him to come to Verona secretly.</a:t>
            </a:r>
            <a:endParaRPr lang="en-GB" dirty="0"/>
          </a:p>
        </p:txBody>
      </p:sp>
      <p:sp>
        <p:nvSpPr>
          <p:cNvPr id="10" name="Rounded Rectangle 9"/>
          <p:cNvSpPr/>
          <p:nvPr/>
        </p:nvSpPr>
        <p:spPr>
          <a:xfrm>
            <a:off x="6240780" y="570491"/>
            <a:ext cx="5646420" cy="94797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The potion will make her look dead momentarily.</a:t>
            </a:r>
            <a:endParaRPr lang="en-GB" dirty="0"/>
          </a:p>
        </p:txBody>
      </p:sp>
      <p:sp>
        <p:nvSpPr>
          <p:cNvPr id="8" name="Rounded Rectangle 7"/>
          <p:cNvSpPr/>
          <p:nvPr/>
        </p:nvSpPr>
        <p:spPr>
          <a:xfrm>
            <a:off x="6240780" y="4718431"/>
            <a:ext cx="5646420" cy="9479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Together, they will flee Verona to live in Mantua.</a:t>
            </a:r>
            <a:endParaRPr lang="en-GB" dirty="0"/>
          </a:p>
        </p:txBody>
      </p:sp>
      <p:sp>
        <p:nvSpPr>
          <p:cNvPr id="9" name="Rounded Rectangle 8"/>
          <p:cNvSpPr/>
          <p:nvPr/>
        </p:nvSpPr>
        <p:spPr>
          <a:xfrm>
            <a:off x="1341120" y="1467781"/>
            <a:ext cx="4594860" cy="9479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Juliet falsely accepts the marriage proposal.</a:t>
            </a: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6240780" y="2646179"/>
            <a:ext cx="5646420" cy="947972"/>
          </a:xfrm>
          <a:prstGeom prst="roundRect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Juliet will be waiting for Romeo at the Capulet’s tomb.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173480" y="2487638"/>
            <a:ext cx="4762500" cy="9479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The night before her wedding, she will drink the vial of potion.</a:t>
            </a:r>
            <a:endParaRPr lang="en-GB" dirty="0"/>
          </a:p>
        </p:txBody>
      </p:sp>
      <p:sp>
        <p:nvSpPr>
          <p:cNvPr id="13" name="Rounded Rectangle 12"/>
          <p:cNvSpPr/>
          <p:nvPr/>
        </p:nvSpPr>
        <p:spPr>
          <a:xfrm>
            <a:off x="6240780" y="3675822"/>
            <a:ext cx="5646420" cy="9479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There Romeo will awaken her.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2813" b="13437"/>
          <a:stretch/>
        </p:blipFill>
        <p:spPr>
          <a:xfrm>
            <a:off x="1173480" y="3731066"/>
            <a:ext cx="4762500" cy="1974729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1058731" y="6031602"/>
            <a:ext cx="11133269" cy="755568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u="sng" dirty="0" smtClean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AO1: maintain a critical style and develop an informed personal response</a:t>
            </a:r>
            <a:r>
              <a:rPr lang="en-GB" sz="2000" dirty="0" smtClean="0"/>
              <a:t>.</a:t>
            </a:r>
            <a:endParaRPr lang="en-GB" sz="2000" b="1" u="sng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3047230" y="2767280"/>
            <a:ext cx="6858002" cy="1323439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Checking understanding: ANSWERS!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956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1414</Words>
  <Application>Microsoft Office PowerPoint</Application>
  <PresentationFormat>Custom</PresentationFormat>
  <Paragraphs>156</Paragraphs>
  <Slides>13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Read the keywords and match their definition: Write them in your books</vt:lpstr>
      <vt:lpstr>ANSWERS!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St. Bede's Voluntary Catholic Academy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 Weatherhead</dc:creator>
  <cp:lastModifiedBy>Deb</cp:lastModifiedBy>
  <cp:revision>146</cp:revision>
  <dcterms:created xsi:type="dcterms:W3CDTF">2020-03-23T09:40:11Z</dcterms:created>
  <dcterms:modified xsi:type="dcterms:W3CDTF">2020-03-27T09:44:01Z</dcterms:modified>
</cp:coreProperties>
</file>