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3" r:id="rId2"/>
    <p:sldId id="344" r:id="rId3"/>
    <p:sldId id="350" r:id="rId4"/>
    <p:sldId id="351" r:id="rId5"/>
    <p:sldId id="345" r:id="rId6"/>
    <p:sldId id="347" r:id="rId7"/>
    <p:sldId id="425" r:id="rId8"/>
    <p:sldId id="426" r:id="rId9"/>
    <p:sldId id="349" r:id="rId10"/>
    <p:sldId id="482" r:id="rId11"/>
    <p:sldId id="48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4BC18-15CC-45E7-AF6F-DACC406DD6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BDC66F8-7B81-4DB5-9D5D-C263B27F43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7E34776-8ADE-4EEC-84C0-00C8428E1E52}"/>
              </a:ext>
            </a:extLst>
          </p:cNvPr>
          <p:cNvSpPr>
            <a:spLocks noGrp="1"/>
          </p:cNvSpPr>
          <p:nvPr>
            <p:ph type="dt" sz="half" idx="10"/>
          </p:nvPr>
        </p:nvSpPr>
        <p:spPr/>
        <p:txBody>
          <a:bodyPr/>
          <a:lstStyle/>
          <a:p>
            <a:fld id="{30FF9345-FD3E-40A8-92CF-3E501A7A78BA}" type="datetimeFigureOut">
              <a:rPr lang="en-GB" smtClean="0"/>
              <a:t>22/09/2020</a:t>
            </a:fld>
            <a:endParaRPr lang="en-GB"/>
          </a:p>
        </p:txBody>
      </p:sp>
      <p:sp>
        <p:nvSpPr>
          <p:cNvPr id="5" name="Footer Placeholder 4">
            <a:extLst>
              <a:ext uri="{FF2B5EF4-FFF2-40B4-BE49-F238E27FC236}">
                <a16:creationId xmlns:a16="http://schemas.microsoft.com/office/drawing/2014/main" id="{3E92D8AA-B7C2-4FC6-8B5D-9DE3FFDEAF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7D3FE9-73C5-40E4-9F90-19551B0F13C1}"/>
              </a:ext>
            </a:extLst>
          </p:cNvPr>
          <p:cNvSpPr>
            <a:spLocks noGrp="1"/>
          </p:cNvSpPr>
          <p:nvPr>
            <p:ph type="sldNum" sz="quarter" idx="12"/>
          </p:nvPr>
        </p:nvSpPr>
        <p:spPr/>
        <p:txBody>
          <a:bodyPr/>
          <a:lstStyle/>
          <a:p>
            <a:fld id="{B1CBDED2-5DFB-4CBF-8FA7-5FCEDA79C181}" type="slidenum">
              <a:rPr lang="en-GB" smtClean="0"/>
              <a:t>‹#›</a:t>
            </a:fld>
            <a:endParaRPr lang="en-GB"/>
          </a:p>
        </p:txBody>
      </p:sp>
    </p:spTree>
    <p:extLst>
      <p:ext uri="{BB962C8B-B14F-4D97-AF65-F5344CB8AC3E}">
        <p14:creationId xmlns:p14="http://schemas.microsoft.com/office/powerpoint/2010/main" val="1173109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DC342-E2F4-42BF-B0D8-641CEFAF819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880274-9BD6-4803-BC29-920E013AE15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8DBCF7-F9EF-4666-A7D9-A0687C9AD032}"/>
              </a:ext>
            </a:extLst>
          </p:cNvPr>
          <p:cNvSpPr>
            <a:spLocks noGrp="1"/>
          </p:cNvSpPr>
          <p:nvPr>
            <p:ph type="dt" sz="half" idx="10"/>
          </p:nvPr>
        </p:nvSpPr>
        <p:spPr/>
        <p:txBody>
          <a:bodyPr/>
          <a:lstStyle/>
          <a:p>
            <a:fld id="{30FF9345-FD3E-40A8-92CF-3E501A7A78BA}" type="datetimeFigureOut">
              <a:rPr lang="en-GB" smtClean="0"/>
              <a:t>22/09/2020</a:t>
            </a:fld>
            <a:endParaRPr lang="en-GB"/>
          </a:p>
        </p:txBody>
      </p:sp>
      <p:sp>
        <p:nvSpPr>
          <p:cNvPr id="5" name="Footer Placeholder 4">
            <a:extLst>
              <a:ext uri="{FF2B5EF4-FFF2-40B4-BE49-F238E27FC236}">
                <a16:creationId xmlns:a16="http://schemas.microsoft.com/office/drawing/2014/main" id="{ABD46E88-A3A3-46A3-B06D-7CAA2995F5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6B398D-8B02-4E1C-A536-89FEB05F5585}"/>
              </a:ext>
            </a:extLst>
          </p:cNvPr>
          <p:cNvSpPr>
            <a:spLocks noGrp="1"/>
          </p:cNvSpPr>
          <p:nvPr>
            <p:ph type="sldNum" sz="quarter" idx="12"/>
          </p:nvPr>
        </p:nvSpPr>
        <p:spPr/>
        <p:txBody>
          <a:bodyPr/>
          <a:lstStyle/>
          <a:p>
            <a:fld id="{B1CBDED2-5DFB-4CBF-8FA7-5FCEDA79C181}" type="slidenum">
              <a:rPr lang="en-GB" smtClean="0"/>
              <a:t>‹#›</a:t>
            </a:fld>
            <a:endParaRPr lang="en-GB"/>
          </a:p>
        </p:txBody>
      </p:sp>
    </p:spTree>
    <p:extLst>
      <p:ext uri="{BB962C8B-B14F-4D97-AF65-F5344CB8AC3E}">
        <p14:creationId xmlns:p14="http://schemas.microsoft.com/office/powerpoint/2010/main" val="4034925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CF9014-C92B-4696-9366-CE73D512195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5A28FC-78E9-4EFE-B0E3-96393CAD1F4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9C4FCE-C7A4-482A-88DB-68FC636A592A}"/>
              </a:ext>
            </a:extLst>
          </p:cNvPr>
          <p:cNvSpPr>
            <a:spLocks noGrp="1"/>
          </p:cNvSpPr>
          <p:nvPr>
            <p:ph type="dt" sz="half" idx="10"/>
          </p:nvPr>
        </p:nvSpPr>
        <p:spPr/>
        <p:txBody>
          <a:bodyPr/>
          <a:lstStyle/>
          <a:p>
            <a:fld id="{30FF9345-FD3E-40A8-92CF-3E501A7A78BA}" type="datetimeFigureOut">
              <a:rPr lang="en-GB" smtClean="0"/>
              <a:t>22/09/2020</a:t>
            </a:fld>
            <a:endParaRPr lang="en-GB"/>
          </a:p>
        </p:txBody>
      </p:sp>
      <p:sp>
        <p:nvSpPr>
          <p:cNvPr id="5" name="Footer Placeholder 4">
            <a:extLst>
              <a:ext uri="{FF2B5EF4-FFF2-40B4-BE49-F238E27FC236}">
                <a16:creationId xmlns:a16="http://schemas.microsoft.com/office/drawing/2014/main" id="{A1D14DB7-20FF-4368-9CF5-60FE2598C4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312545-509B-4221-9167-E7B67E7FF0AB}"/>
              </a:ext>
            </a:extLst>
          </p:cNvPr>
          <p:cNvSpPr>
            <a:spLocks noGrp="1"/>
          </p:cNvSpPr>
          <p:nvPr>
            <p:ph type="sldNum" sz="quarter" idx="12"/>
          </p:nvPr>
        </p:nvSpPr>
        <p:spPr/>
        <p:txBody>
          <a:bodyPr/>
          <a:lstStyle/>
          <a:p>
            <a:fld id="{B1CBDED2-5DFB-4CBF-8FA7-5FCEDA79C181}" type="slidenum">
              <a:rPr lang="en-GB" smtClean="0"/>
              <a:t>‹#›</a:t>
            </a:fld>
            <a:endParaRPr lang="en-GB"/>
          </a:p>
        </p:txBody>
      </p:sp>
    </p:spTree>
    <p:extLst>
      <p:ext uri="{BB962C8B-B14F-4D97-AF65-F5344CB8AC3E}">
        <p14:creationId xmlns:p14="http://schemas.microsoft.com/office/powerpoint/2010/main" val="2165320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40FD-AC9E-4403-BF3E-ED86312F56C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FF2F856-82BA-4A45-ACCB-0830E1BEDA8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F27E42-D439-441B-9BA5-73F3EC13339E}"/>
              </a:ext>
            </a:extLst>
          </p:cNvPr>
          <p:cNvSpPr>
            <a:spLocks noGrp="1"/>
          </p:cNvSpPr>
          <p:nvPr>
            <p:ph type="dt" sz="half" idx="10"/>
          </p:nvPr>
        </p:nvSpPr>
        <p:spPr/>
        <p:txBody>
          <a:bodyPr/>
          <a:lstStyle/>
          <a:p>
            <a:fld id="{30FF9345-FD3E-40A8-92CF-3E501A7A78BA}" type="datetimeFigureOut">
              <a:rPr lang="en-GB" smtClean="0"/>
              <a:t>22/09/2020</a:t>
            </a:fld>
            <a:endParaRPr lang="en-GB"/>
          </a:p>
        </p:txBody>
      </p:sp>
      <p:sp>
        <p:nvSpPr>
          <p:cNvPr id="5" name="Footer Placeholder 4">
            <a:extLst>
              <a:ext uri="{FF2B5EF4-FFF2-40B4-BE49-F238E27FC236}">
                <a16:creationId xmlns:a16="http://schemas.microsoft.com/office/drawing/2014/main" id="{F07B2681-958F-473F-A5C0-C66A16ADC3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3019C9-53AB-41E2-B8B6-ED84BF30E488}"/>
              </a:ext>
            </a:extLst>
          </p:cNvPr>
          <p:cNvSpPr>
            <a:spLocks noGrp="1"/>
          </p:cNvSpPr>
          <p:nvPr>
            <p:ph type="sldNum" sz="quarter" idx="12"/>
          </p:nvPr>
        </p:nvSpPr>
        <p:spPr/>
        <p:txBody>
          <a:bodyPr/>
          <a:lstStyle/>
          <a:p>
            <a:fld id="{B1CBDED2-5DFB-4CBF-8FA7-5FCEDA79C181}" type="slidenum">
              <a:rPr lang="en-GB" smtClean="0"/>
              <a:t>‹#›</a:t>
            </a:fld>
            <a:endParaRPr lang="en-GB"/>
          </a:p>
        </p:txBody>
      </p:sp>
    </p:spTree>
    <p:extLst>
      <p:ext uri="{BB962C8B-B14F-4D97-AF65-F5344CB8AC3E}">
        <p14:creationId xmlns:p14="http://schemas.microsoft.com/office/powerpoint/2010/main" val="3958833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AFD47-2C23-43A1-8295-1F58C99AEF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1BC878C-E931-4080-9853-2564B7EF86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FFD703E-951F-4423-8175-1C98C7EDA966}"/>
              </a:ext>
            </a:extLst>
          </p:cNvPr>
          <p:cNvSpPr>
            <a:spLocks noGrp="1"/>
          </p:cNvSpPr>
          <p:nvPr>
            <p:ph type="dt" sz="half" idx="10"/>
          </p:nvPr>
        </p:nvSpPr>
        <p:spPr/>
        <p:txBody>
          <a:bodyPr/>
          <a:lstStyle/>
          <a:p>
            <a:fld id="{30FF9345-FD3E-40A8-92CF-3E501A7A78BA}" type="datetimeFigureOut">
              <a:rPr lang="en-GB" smtClean="0"/>
              <a:t>22/09/2020</a:t>
            </a:fld>
            <a:endParaRPr lang="en-GB"/>
          </a:p>
        </p:txBody>
      </p:sp>
      <p:sp>
        <p:nvSpPr>
          <p:cNvPr id="5" name="Footer Placeholder 4">
            <a:extLst>
              <a:ext uri="{FF2B5EF4-FFF2-40B4-BE49-F238E27FC236}">
                <a16:creationId xmlns:a16="http://schemas.microsoft.com/office/drawing/2014/main" id="{0AA6AE9B-B26A-40A2-9A86-86519B7974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7550B3-EBDE-4CA3-B2D7-659AA4C45F37}"/>
              </a:ext>
            </a:extLst>
          </p:cNvPr>
          <p:cNvSpPr>
            <a:spLocks noGrp="1"/>
          </p:cNvSpPr>
          <p:nvPr>
            <p:ph type="sldNum" sz="quarter" idx="12"/>
          </p:nvPr>
        </p:nvSpPr>
        <p:spPr/>
        <p:txBody>
          <a:bodyPr/>
          <a:lstStyle/>
          <a:p>
            <a:fld id="{B1CBDED2-5DFB-4CBF-8FA7-5FCEDA79C181}" type="slidenum">
              <a:rPr lang="en-GB" smtClean="0"/>
              <a:t>‹#›</a:t>
            </a:fld>
            <a:endParaRPr lang="en-GB"/>
          </a:p>
        </p:txBody>
      </p:sp>
    </p:spTree>
    <p:extLst>
      <p:ext uri="{BB962C8B-B14F-4D97-AF65-F5344CB8AC3E}">
        <p14:creationId xmlns:p14="http://schemas.microsoft.com/office/powerpoint/2010/main" val="2792468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55391-371F-4D0E-BBAF-0D60FCF990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DCE1D9-390A-484F-8A6A-F8605835DD6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A4F7A68-6919-4478-A5B9-00C7FBB3B4E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2FD4942-1F35-4B7B-82FB-85C281C24ACB}"/>
              </a:ext>
            </a:extLst>
          </p:cNvPr>
          <p:cNvSpPr>
            <a:spLocks noGrp="1"/>
          </p:cNvSpPr>
          <p:nvPr>
            <p:ph type="dt" sz="half" idx="10"/>
          </p:nvPr>
        </p:nvSpPr>
        <p:spPr/>
        <p:txBody>
          <a:bodyPr/>
          <a:lstStyle/>
          <a:p>
            <a:fld id="{30FF9345-FD3E-40A8-92CF-3E501A7A78BA}" type="datetimeFigureOut">
              <a:rPr lang="en-GB" smtClean="0"/>
              <a:t>22/09/2020</a:t>
            </a:fld>
            <a:endParaRPr lang="en-GB"/>
          </a:p>
        </p:txBody>
      </p:sp>
      <p:sp>
        <p:nvSpPr>
          <p:cNvPr id="6" name="Footer Placeholder 5">
            <a:extLst>
              <a:ext uri="{FF2B5EF4-FFF2-40B4-BE49-F238E27FC236}">
                <a16:creationId xmlns:a16="http://schemas.microsoft.com/office/drawing/2014/main" id="{82962395-40EC-40A1-804B-C6DA83BB12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DA6A69-509F-4067-B175-F2DCD4962BD0}"/>
              </a:ext>
            </a:extLst>
          </p:cNvPr>
          <p:cNvSpPr>
            <a:spLocks noGrp="1"/>
          </p:cNvSpPr>
          <p:nvPr>
            <p:ph type="sldNum" sz="quarter" idx="12"/>
          </p:nvPr>
        </p:nvSpPr>
        <p:spPr/>
        <p:txBody>
          <a:bodyPr/>
          <a:lstStyle/>
          <a:p>
            <a:fld id="{B1CBDED2-5DFB-4CBF-8FA7-5FCEDA79C181}" type="slidenum">
              <a:rPr lang="en-GB" smtClean="0"/>
              <a:t>‹#›</a:t>
            </a:fld>
            <a:endParaRPr lang="en-GB"/>
          </a:p>
        </p:txBody>
      </p:sp>
    </p:spTree>
    <p:extLst>
      <p:ext uri="{BB962C8B-B14F-4D97-AF65-F5344CB8AC3E}">
        <p14:creationId xmlns:p14="http://schemas.microsoft.com/office/powerpoint/2010/main" val="1561547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CD34A-E0D5-401C-9445-E4D7F5A8416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C1DC91-ECDC-4A41-909E-447C7C2CA8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135BA1-0486-4CA8-9BAF-95967151DE8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3BF3C2A-8418-4AEE-AFFB-70E61B0154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1D4FAA-D297-43AA-9EDA-BDE98491415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45A6724-B6C2-4370-8166-950D019C2C1D}"/>
              </a:ext>
            </a:extLst>
          </p:cNvPr>
          <p:cNvSpPr>
            <a:spLocks noGrp="1"/>
          </p:cNvSpPr>
          <p:nvPr>
            <p:ph type="dt" sz="half" idx="10"/>
          </p:nvPr>
        </p:nvSpPr>
        <p:spPr/>
        <p:txBody>
          <a:bodyPr/>
          <a:lstStyle/>
          <a:p>
            <a:fld id="{30FF9345-FD3E-40A8-92CF-3E501A7A78BA}" type="datetimeFigureOut">
              <a:rPr lang="en-GB" smtClean="0"/>
              <a:t>22/09/2020</a:t>
            </a:fld>
            <a:endParaRPr lang="en-GB"/>
          </a:p>
        </p:txBody>
      </p:sp>
      <p:sp>
        <p:nvSpPr>
          <p:cNvPr id="8" name="Footer Placeholder 7">
            <a:extLst>
              <a:ext uri="{FF2B5EF4-FFF2-40B4-BE49-F238E27FC236}">
                <a16:creationId xmlns:a16="http://schemas.microsoft.com/office/drawing/2014/main" id="{A35B56A0-A391-4059-845C-B5DCC6DD883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802E12D-8B6F-483E-8914-E2A66C84C432}"/>
              </a:ext>
            </a:extLst>
          </p:cNvPr>
          <p:cNvSpPr>
            <a:spLocks noGrp="1"/>
          </p:cNvSpPr>
          <p:nvPr>
            <p:ph type="sldNum" sz="quarter" idx="12"/>
          </p:nvPr>
        </p:nvSpPr>
        <p:spPr/>
        <p:txBody>
          <a:bodyPr/>
          <a:lstStyle/>
          <a:p>
            <a:fld id="{B1CBDED2-5DFB-4CBF-8FA7-5FCEDA79C181}" type="slidenum">
              <a:rPr lang="en-GB" smtClean="0"/>
              <a:t>‹#›</a:t>
            </a:fld>
            <a:endParaRPr lang="en-GB"/>
          </a:p>
        </p:txBody>
      </p:sp>
    </p:spTree>
    <p:extLst>
      <p:ext uri="{BB962C8B-B14F-4D97-AF65-F5344CB8AC3E}">
        <p14:creationId xmlns:p14="http://schemas.microsoft.com/office/powerpoint/2010/main" val="508499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F7D46-BE0A-4E7B-96ED-8406CC1DF5D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F0F27AA-BE7F-4FA5-95E7-167E6392AD3D}"/>
              </a:ext>
            </a:extLst>
          </p:cNvPr>
          <p:cNvSpPr>
            <a:spLocks noGrp="1"/>
          </p:cNvSpPr>
          <p:nvPr>
            <p:ph type="dt" sz="half" idx="10"/>
          </p:nvPr>
        </p:nvSpPr>
        <p:spPr/>
        <p:txBody>
          <a:bodyPr/>
          <a:lstStyle/>
          <a:p>
            <a:fld id="{30FF9345-FD3E-40A8-92CF-3E501A7A78BA}" type="datetimeFigureOut">
              <a:rPr lang="en-GB" smtClean="0"/>
              <a:t>22/09/2020</a:t>
            </a:fld>
            <a:endParaRPr lang="en-GB"/>
          </a:p>
        </p:txBody>
      </p:sp>
      <p:sp>
        <p:nvSpPr>
          <p:cNvPr id="4" name="Footer Placeholder 3">
            <a:extLst>
              <a:ext uri="{FF2B5EF4-FFF2-40B4-BE49-F238E27FC236}">
                <a16:creationId xmlns:a16="http://schemas.microsoft.com/office/drawing/2014/main" id="{786C25A8-F912-44EB-AF73-1AF74916726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DC921A8-3EEE-4694-9B0A-C3E788B9DD8A}"/>
              </a:ext>
            </a:extLst>
          </p:cNvPr>
          <p:cNvSpPr>
            <a:spLocks noGrp="1"/>
          </p:cNvSpPr>
          <p:nvPr>
            <p:ph type="sldNum" sz="quarter" idx="12"/>
          </p:nvPr>
        </p:nvSpPr>
        <p:spPr/>
        <p:txBody>
          <a:bodyPr/>
          <a:lstStyle/>
          <a:p>
            <a:fld id="{B1CBDED2-5DFB-4CBF-8FA7-5FCEDA79C181}" type="slidenum">
              <a:rPr lang="en-GB" smtClean="0"/>
              <a:t>‹#›</a:t>
            </a:fld>
            <a:endParaRPr lang="en-GB"/>
          </a:p>
        </p:txBody>
      </p:sp>
    </p:spTree>
    <p:extLst>
      <p:ext uri="{BB962C8B-B14F-4D97-AF65-F5344CB8AC3E}">
        <p14:creationId xmlns:p14="http://schemas.microsoft.com/office/powerpoint/2010/main" val="2625366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DC1922-2920-4373-9D99-5A59923F98AA}"/>
              </a:ext>
            </a:extLst>
          </p:cNvPr>
          <p:cNvSpPr>
            <a:spLocks noGrp="1"/>
          </p:cNvSpPr>
          <p:nvPr>
            <p:ph type="dt" sz="half" idx="10"/>
          </p:nvPr>
        </p:nvSpPr>
        <p:spPr/>
        <p:txBody>
          <a:bodyPr/>
          <a:lstStyle/>
          <a:p>
            <a:fld id="{30FF9345-FD3E-40A8-92CF-3E501A7A78BA}" type="datetimeFigureOut">
              <a:rPr lang="en-GB" smtClean="0"/>
              <a:t>22/09/2020</a:t>
            </a:fld>
            <a:endParaRPr lang="en-GB"/>
          </a:p>
        </p:txBody>
      </p:sp>
      <p:sp>
        <p:nvSpPr>
          <p:cNvPr id="3" name="Footer Placeholder 2">
            <a:extLst>
              <a:ext uri="{FF2B5EF4-FFF2-40B4-BE49-F238E27FC236}">
                <a16:creationId xmlns:a16="http://schemas.microsoft.com/office/drawing/2014/main" id="{8D798CE4-D03F-4AC0-A240-1082D9270F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69C76D0-F908-4DF2-9A15-FCE0DD4970FA}"/>
              </a:ext>
            </a:extLst>
          </p:cNvPr>
          <p:cNvSpPr>
            <a:spLocks noGrp="1"/>
          </p:cNvSpPr>
          <p:nvPr>
            <p:ph type="sldNum" sz="quarter" idx="12"/>
          </p:nvPr>
        </p:nvSpPr>
        <p:spPr/>
        <p:txBody>
          <a:bodyPr/>
          <a:lstStyle/>
          <a:p>
            <a:fld id="{B1CBDED2-5DFB-4CBF-8FA7-5FCEDA79C181}" type="slidenum">
              <a:rPr lang="en-GB" smtClean="0"/>
              <a:t>‹#›</a:t>
            </a:fld>
            <a:endParaRPr lang="en-GB"/>
          </a:p>
        </p:txBody>
      </p:sp>
    </p:spTree>
    <p:extLst>
      <p:ext uri="{BB962C8B-B14F-4D97-AF65-F5344CB8AC3E}">
        <p14:creationId xmlns:p14="http://schemas.microsoft.com/office/powerpoint/2010/main" val="252037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646D4-0D8B-475B-B75A-4A4C85DC92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2F7F93F-99A7-4D0D-B29F-0E2B7653F8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E03E0A6-3BC4-44FD-AAE5-4D17688B78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993C0B8-1127-40FE-BACD-EA2FC2E428F2}"/>
              </a:ext>
            </a:extLst>
          </p:cNvPr>
          <p:cNvSpPr>
            <a:spLocks noGrp="1"/>
          </p:cNvSpPr>
          <p:nvPr>
            <p:ph type="dt" sz="half" idx="10"/>
          </p:nvPr>
        </p:nvSpPr>
        <p:spPr/>
        <p:txBody>
          <a:bodyPr/>
          <a:lstStyle/>
          <a:p>
            <a:fld id="{30FF9345-FD3E-40A8-92CF-3E501A7A78BA}" type="datetimeFigureOut">
              <a:rPr lang="en-GB" smtClean="0"/>
              <a:t>22/09/2020</a:t>
            </a:fld>
            <a:endParaRPr lang="en-GB"/>
          </a:p>
        </p:txBody>
      </p:sp>
      <p:sp>
        <p:nvSpPr>
          <p:cNvPr id="6" name="Footer Placeholder 5">
            <a:extLst>
              <a:ext uri="{FF2B5EF4-FFF2-40B4-BE49-F238E27FC236}">
                <a16:creationId xmlns:a16="http://schemas.microsoft.com/office/drawing/2014/main" id="{D045E1A9-7CC9-4F82-95F6-60E1A8CB82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412EE9C-640E-478A-9F30-D5AC3097C015}"/>
              </a:ext>
            </a:extLst>
          </p:cNvPr>
          <p:cNvSpPr>
            <a:spLocks noGrp="1"/>
          </p:cNvSpPr>
          <p:nvPr>
            <p:ph type="sldNum" sz="quarter" idx="12"/>
          </p:nvPr>
        </p:nvSpPr>
        <p:spPr/>
        <p:txBody>
          <a:bodyPr/>
          <a:lstStyle/>
          <a:p>
            <a:fld id="{B1CBDED2-5DFB-4CBF-8FA7-5FCEDA79C181}" type="slidenum">
              <a:rPr lang="en-GB" smtClean="0"/>
              <a:t>‹#›</a:t>
            </a:fld>
            <a:endParaRPr lang="en-GB"/>
          </a:p>
        </p:txBody>
      </p:sp>
    </p:spTree>
    <p:extLst>
      <p:ext uri="{BB962C8B-B14F-4D97-AF65-F5344CB8AC3E}">
        <p14:creationId xmlns:p14="http://schemas.microsoft.com/office/powerpoint/2010/main" val="2616701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88A8D-E36F-4DCC-9B54-AC77B6CB03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74B456B-893F-4677-9C8F-ED17BE56BE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439D682-6C57-4B77-BF93-06A65EEAA8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993B69F-65FE-481A-A14C-8B0F737DA41B}"/>
              </a:ext>
            </a:extLst>
          </p:cNvPr>
          <p:cNvSpPr>
            <a:spLocks noGrp="1"/>
          </p:cNvSpPr>
          <p:nvPr>
            <p:ph type="dt" sz="half" idx="10"/>
          </p:nvPr>
        </p:nvSpPr>
        <p:spPr/>
        <p:txBody>
          <a:bodyPr/>
          <a:lstStyle/>
          <a:p>
            <a:fld id="{30FF9345-FD3E-40A8-92CF-3E501A7A78BA}" type="datetimeFigureOut">
              <a:rPr lang="en-GB" smtClean="0"/>
              <a:t>22/09/2020</a:t>
            </a:fld>
            <a:endParaRPr lang="en-GB"/>
          </a:p>
        </p:txBody>
      </p:sp>
      <p:sp>
        <p:nvSpPr>
          <p:cNvPr id="6" name="Footer Placeholder 5">
            <a:extLst>
              <a:ext uri="{FF2B5EF4-FFF2-40B4-BE49-F238E27FC236}">
                <a16:creationId xmlns:a16="http://schemas.microsoft.com/office/drawing/2014/main" id="{081E5AA5-2A5A-4EC8-BA4B-ABF14C7913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27FE44-6EC8-472D-B162-4E8482BACE56}"/>
              </a:ext>
            </a:extLst>
          </p:cNvPr>
          <p:cNvSpPr>
            <a:spLocks noGrp="1"/>
          </p:cNvSpPr>
          <p:nvPr>
            <p:ph type="sldNum" sz="quarter" idx="12"/>
          </p:nvPr>
        </p:nvSpPr>
        <p:spPr/>
        <p:txBody>
          <a:bodyPr/>
          <a:lstStyle/>
          <a:p>
            <a:fld id="{B1CBDED2-5DFB-4CBF-8FA7-5FCEDA79C181}" type="slidenum">
              <a:rPr lang="en-GB" smtClean="0"/>
              <a:t>‹#›</a:t>
            </a:fld>
            <a:endParaRPr lang="en-GB"/>
          </a:p>
        </p:txBody>
      </p:sp>
    </p:spTree>
    <p:extLst>
      <p:ext uri="{BB962C8B-B14F-4D97-AF65-F5344CB8AC3E}">
        <p14:creationId xmlns:p14="http://schemas.microsoft.com/office/powerpoint/2010/main" val="1655909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4D94F8-831F-43AC-9441-BD1941B577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73235D-37A1-4DB1-872A-499143D919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0C80E1-7B3A-4FE9-BB00-3781DD845B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FF9345-FD3E-40A8-92CF-3E501A7A78BA}" type="datetimeFigureOut">
              <a:rPr lang="en-GB" smtClean="0"/>
              <a:t>22/09/2020</a:t>
            </a:fld>
            <a:endParaRPr lang="en-GB"/>
          </a:p>
        </p:txBody>
      </p:sp>
      <p:sp>
        <p:nvSpPr>
          <p:cNvPr id="5" name="Footer Placeholder 4">
            <a:extLst>
              <a:ext uri="{FF2B5EF4-FFF2-40B4-BE49-F238E27FC236}">
                <a16:creationId xmlns:a16="http://schemas.microsoft.com/office/drawing/2014/main" id="{8FC1039B-6EE0-4343-96AD-6DAAD2E2D9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BF5263B-EA40-465E-BE59-C7D4AEA37F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CBDED2-5DFB-4CBF-8FA7-5FCEDA79C181}" type="slidenum">
              <a:rPr lang="en-GB" smtClean="0"/>
              <a:t>‹#›</a:t>
            </a:fld>
            <a:endParaRPr lang="en-GB"/>
          </a:p>
        </p:txBody>
      </p:sp>
    </p:spTree>
    <p:extLst>
      <p:ext uri="{BB962C8B-B14F-4D97-AF65-F5344CB8AC3E}">
        <p14:creationId xmlns:p14="http://schemas.microsoft.com/office/powerpoint/2010/main" val="2734995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5560" y="476673"/>
            <a:ext cx="7543800" cy="2593975"/>
          </a:xfrm>
        </p:spPr>
        <p:txBody>
          <a:bodyPr/>
          <a:lstStyle/>
          <a:p>
            <a:r>
              <a:rPr lang="en-GB" dirty="0"/>
              <a:t>Language paper 1 Question 5</a:t>
            </a:r>
          </a:p>
        </p:txBody>
      </p:sp>
      <p:sp>
        <p:nvSpPr>
          <p:cNvPr id="3" name="Subtitle 2"/>
          <p:cNvSpPr>
            <a:spLocks noGrp="1"/>
          </p:cNvSpPr>
          <p:nvPr>
            <p:ph type="subTitle" idx="1"/>
          </p:nvPr>
        </p:nvSpPr>
        <p:spPr>
          <a:xfrm>
            <a:off x="1703512" y="3212976"/>
            <a:ext cx="8064896" cy="3096344"/>
          </a:xfrm>
        </p:spPr>
        <p:txBody>
          <a:bodyPr>
            <a:noAutofit/>
          </a:bodyPr>
          <a:lstStyle/>
          <a:p>
            <a:r>
              <a:rPr lang="en-GB" sz="3200" dirty="0"/>
              <a:t>LO: To structure an answer for question 5 and learn how to embed quotations.</a:t>
            </a:r>
          </a:p>
          <a:p>
            <a:r>
              <a:rPr lang="en-GB" sz="3200" dirty="0"/>
              <a:t>ST: I can  evaluate texts critically and support this with appropriate textual reference.</a:t>
            </a:r>
          </a:p>
        </p:txBody>
      </p:sp>
    </p:spTree>
    <p:extLst>
      <p:ext uri="{BB962C8B-B14F-4D97-AF65-F5344CB8AC3E}">
        <p14:creationId xmlns:p14="http://schemas.microsoft.com/office/powerpoint/2010/main" val="2523891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4624"/>
            <a:ext cx="7620000" cy="2448272"/>
          </a:xfrm>
          <a:solidFill>
            <a:schemeClr val="accent3">
              <a:lumMod val="40000"/>
              <a:lumOff val="60000"/>
            </a:schemeClr>
          </a:solidFill>
        </p:spPr>
        <p:txBody>
          <a:bodyPr/>
          <a:lstStyle/>
          <a:p>
            <a:r>
              <a:rPr lang="en-GB" dirty="0"/>
              <a:t>Extension task: reading for meaning. Burmese Days by George Orwell.</a:t>
            </a:r>
          </a:p>
        </p:txBody>
      </p:sp>
      <p:sp>
        <p:nvSpPr>
          <p:cNvPr id="3" name="Content Placeholder 2"/>
          <p:cNvSpPr>
            <a:spLocks noGrp="1"/>
          </p:cNvSpPr>
          <p:nvPr>
            <p:ph idx="1"/>
          </p:nvPr>
        </p:nvSpPr>
        <p:spPr>
          <a:xfrm>
            <a:off x="1981200" y="2492896"/>
            <a:ext cx="7620000" cy="2304256"/>
          </a:xfrm>
          <a:solidFill>
            <a:schemeClr val="tx2">
              <a:lumMod val="25000"/>
              <a:lumOff val="75000"/>
            </a:schemeClr>
          </a:solidFill>
        </p:spPr>
        <p:txBody>
          <a:bodyPr>
            <a:normAutofit/>
          </a:bodyPr>
          <a:lstStyle/>
          <a:p>
            <a:r>
              <a:rPr lang="en-GB" sz="4000" dirty="0"/>
              <a:t>Read the following extract and then answer the 20 comprehension questions.</a:t>
            </a:r>
          </a:p>
        </p:txBody>
      </p:sp>
    </p:spTree>
    <p:extLst>
      <p:ext uri="{BB962C8B-B14F-4D97-AF65-F5344CB8AC3E}">
        <p14:creationId xmlns:p14="http://schemas.microsoft.com/office/powerpoint/2010/main" val="2122943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1504" y="1071802"/>
            <a:ext cx="8208912" cy="5786199"/>
          </a:xfrm>
          <a:prstGeom prst="rect">
            <a:avLst/>
          </a:prstGeom>
        </p:spPr>
        <p:txBody>
          <a:bodyPr wrap="square">
            <a:spAutoFit/>
          </a:bodyPr>
          <a:lstStyle/>
          <a:p>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He went to the rail to spit out a scarlet mouthful of betel, and then began to quarter the veranda with short steps, his hands behind his back. The friction of his vast thighs made him waddle slightly. As he walked he talked, in the base jargon of the Government offices — a patchwork of Burmese verbs and English abstract phrases:</a:t>
            </a:r>
            <a:endParaRPr lang="en-GB" sz="1200">
              <a:latin typeface="Times New Roman" panose="02020603050405020304" pitchFamily="18" charset="0"/>
              <a:ea typeface="Times New Roman" panose="02020603050405020304" pitchFamily="18" charset="0"/>
            </a:endParaRPr>
          </a:p>
          <a:p>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‘Now, let us go into this affair from the beginning. We are going to make a concerted attack on Dr Veraswami, who is the Civil Surgeon and Superintendent of the jail. We are going to slander him, destroy his reputation and finally ruin him for ever. It will be rather a delicate operation.’</a:t>
            </a:r>
            <a:endParaRPr lang="en-GB" sz="1200">
              <a:latin typeface="Times New Roman" panose="02020603050405020304" pitchFamily="18" charset="0"/>
              <a:ea typeface="Times New Roman" panose="02020603050405020304" pitchFamily="18" charset="0"/>
            </a:endParaRPr>
          </a:p>
          <a:p>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‘Yes, sir.’</a:t>
            </a:r>
            <a:endParaRPr lang="en-GB" sz="1200">
              <a:latin typeface="Times New Roman" panose="02020603050405020304" pitchFamily="18" charset="0"/>
              <a:ea typeface="Times New Roman" panose="02020603050405020304" pitchFamily="18" charset="0"/>
            </a:endParaRPr>
          </a:p>
          <a:p>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‘There will be no risk, but we have got to go slowly. We are not proceeding against a miserable clerk or police constable. We are proceeding against a high official, and with a high official, even when he is an Indian, it is not the same as with a clerk. How does one ruin a clerk? Easy; an accusation, two dozen witnesses, dismissal and imprisonment. But that will not do here. Softly, softly, softly is my way. No scandal, and above all no official inquiry. There must be no accusations that can be answered, and yet within three months I must fix it in the head of every European in Kyauktada that the doctor is a villain. What shall I accuse him of? Bribes will not do, a doctor does not get bribes to any extent. What then?’</a:t>
            </a:r>
            <a:endParaRPr lang="en-GB" sz="1200">
              <a:latin typeface="Times New Roman" panose="02020603050405020304" pitchFamily="18" charset="0"/>
              <a:ea typeface="Times New Roman" panose="02020603050405020304" pitchFamily="18" charset="0"/>
            </a:endParaRPr>
          </a:p>
          <a:p>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‘We could perhaps arrange a mutiny in the jail,’ said Ba Sein. ‘As superintendent, the doctor would be blamed.’</a:t>
            </a:r>
            <a:endParaRPr lang="en-GB" sz="1200">
              <a:latin typeface="Times New Roman" panose="02020603050405020304" pitchFamily="18" charset="0"/>
              <a:ea typeface="Times New Roman" panose="02020603050405020304" pitchFamily="18" charset="0"/>
            </a:endParaRPr>
          </a:p>
          <a:p>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‘No, it is too dangerous. I do not want the jail warders firing their rifles in all directions. Besides, it would be expensive. Clearly, then, it must be disloyalty — Nationalism, seditious propaganda. We must persuade the Europeans that the doctor holds disloyal, anti-British opinions. That is far worse than bribery; they expect a native official to take bribes. But let them suspect his loyalty even for a moment, and he is ruined.’</a:t>
            </a:r>
            <a:endParaRPr lang="en-GB" sz="1200">
              <a:latin typeface="Times New Roman" panose="02020603050405020304" pitchFamily="18" charset="0"/>
              <a:ea typeface="Times New Roman" panose="02020603050405020304" pitchFamily="18" charset="0"/>
            </a:endParaRPr>
          </a:p>
          <a:p>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‘It would be a hard thing to prove,’ objected Ba Sein. ‘The doctor is very loyal to the Europeans. He grows angry when anything is said against them. They will know that, do you not think?’</a:t>
            </a:r>
            <a:endParaRPr lang="en-GB" sz="1200">
              <a:latin typeface="Times New Roman" panose="02020603050405020304" pitchFamily="18" charset="0"/>
              <a:ea typeface="Times New Roman" panose="02020603050405020304" pitchFamily="18" charset="0"/>
            </a:endParaRPr>
          </a:p>
          <a:p>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‘Nonsense, nonsense,’ said U Po Kyin comfortably. ‘No European cares anything about proofs. When a man has a black face, suspicion IS proof. A few anonymous letters will work wonders. It is only a question of persisting; accuse, accuse, go on accusing — that is the way with Europeans. One anonymous letter after another, to every European in turn. And then, when their suspicions are thoroughly aroused — ’ U Po Kyin brought one short arm from behind his back and clicked his thumb and finger. He added: ‘We begin with this article in the Burmese Patriot. The Europeans will shout with rage when they see it. Well, the next move is to persuade them that it was the doctor who wrote it.’</a:t>
            </a:r>
            <a:endParaRPr lang="en-GB" sz="1200">
              <a:latin typeface="Times New Roman" panose="02020603050405020304" pitchFamily="18" charset="0"/>
              <a:ea typeface="Times New Roman" panose="02020603050405020304" pitchFamily="18" charset="0"/>
            </a:endParaRPr>
          </a:p>
          <a:p>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‘It will be difficult while he has friends among the Europeans. All of them go to him when they are ill. He cured Mr Macgregor of his flatulence this cold weather. They consider him a very clever doctor, I believe.’</a:t>
            </a:r>
            <a:endParaRPr lang="en-GB" sz="1200">
              <a:latin typeface="Times New Roman" panose="02020603050405020304" pitchFamily="18" charset="0"/>
              <a:ea typeface="Times New Roman" panose="02020603050405020304" pitchFamily="18" charset="0"/>
            </a:endParaRPr>
          </a:p>
          <a:p>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‘How little you understand the European mind, Ko Ba Sein! If the Europeans go to Veraswami it is only because there is no other doctor in Kyauktada. No European has any faith in a man with a black face. No, with anonymous letters it is only a question of sending enough. I shall soon see to it that he has no friends left.’</a:t>
            </a:r>
            <a:endParaRPr lang="en-GB" sz="1200">
              <a:latin typeface="Times New Roman" panose="02020603050405020304" pitchFamily="18" charset="0"/>
              <a:ea typeface="Times New Roman" panose="02020603050405020304" pitchFamily="18" charset="0"/>
            </a:endParaRPr>
          </a:p>
          <a:p>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‘There is Mr Flory, the timber merchant,’ said Ba Sein. (He pronounced it ‘Mr Porley’.) ‘He is a close friend of the doctor. I see him go to his house every morning when he is in Kyauktada. Twice he has even invited the doctor to dinner.’</a:t>
            </a:r>
            <a:endParaRPr lang="en-GB" sz="1200">
              <a:latin typeface="Times New Roman" panose="02020603050405020304" pitchFamily="18" charset="0"/>
              <a:ea typeface="Times New Roman" panose="02020603050405020304" pitchFamily="18" charset="0"/>
            </a:endParaRPr>
          </a:p>
          <a:p>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‘Ah, now there you are right. If Flory were a friend of the doctor it could do us harm. You cannot hurt an Indian when he has a European friend. It gives him — what is that word they are so fond of? — prestige. But Flory will desert his friend quickly enough when the trouble begins. These people have no feeling of loyalty towards a native. Besides, I happen to know that Flory is a coward. I can deal with him. Your part, Ko Ba Sein, is to watch Mr Macgregor’s movements. Has he written to the Commissioner lately — written confidentially, I mean?’</a:t>
            </a:r>
            <a:endParaRPr lang="en-GB" sz="1200">
              <a:latin typeface="Times New Roman" panose="02020603050405020304" pitchFamily="18" charset="0"/>
              <a:ea typeface="Times New Roman" panose="02020603050405020304" pitchFamily="18" charset="0"/>
            </a:endParaRPr>
          </a:p>
          <a:p>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‘He wrote two days ago, but when we steamed the letter open we found it was nothing of importance.’</a:t>
            </a:r>
            <a:endParaRPr lang="en-GB" sz="1200">
              <a:latin typeface="Times New Roman" panose="02020603050405020304" pitchFamily="18" charset="0"/>
              <a:ea typeface="Times New Roman" panose="02020603050405020304" pitchFamily="18" charset="0"/>
            </a:endParaRPr>
          </a:p>
          <a:p>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‘Ah well, we will give him something to write about. And as soon as he suspects the doctor, then is the time for that other affair I spoke to you of. Thus we shall — what does Mr Macgregor say? Ah yes, “kill two birds with one stone”. A whole flock of birds — ha, ha!’</a:t>
            </a:r>
            <a:endParaRPr lang="en-GB" sz="1200">
              <a:latin typeface="Times New Roman" panose="02020603050405020304" pitchFamily="18" charset="0"/>
              <a:ea typeface="Times New Roman" panose="02020603050405020304" pitchFamily="18" charset="0"/>
            </a:endParaRPr>
          </a:p>
          <a:p>
            <a:r>
              <a:rPr lang="en-GB" sz="1000">
                <a:solidFill>
                  <a:srgbClr val="000000"/>
                </a:solidFill>
                <a:latin typeface="Calibri" panose="020F0502020204030204" pitchFamily="34" charset="0"/>
                <a:ea typeface="Times New Roman" panose="02020603050405020304" pitchFamily="18" charset="0"/>
                <a:cs typeface="Times New Roman" panose="02020603050405020304" pitchFamily="18" charset="0"/>
              </a:rPr>
              <a:t>U Po Kyin’s laugh was a disgusting bubbling sound deep down in his belly, like the preparation for a cough; yet it was merry, even childlike.</a:t>
            </a:r>
            <a:endParaRPr lang="en-GB" sz="1200">
              <a:latin typeface="Times New Roman" panose="02020603050405020304" pitchFamily="18" charset="0"/>
              <a:ea typeface="Times New Roman" panose="02020603050405020304" pitchFamily="18" charset="0"/>
            </a:endParaRPr>
          </a:p>
        </p:txBody>
      </p:sp>
      <p:sp>
        <p:nvSpPr>
          <p:cNvPr id="3" name="Rectangle 2"/>
          <p:cNvSpPr/>
          <p:nvPr/>
        </p:nvSpPr>
        <p:spPr>
          <a:xfrm>
            <a:off x="1703512" y="0"/>
            <a:ext cx="8352928" cy="923330"/>
          </a:xfrm>
          <a:prstGeom prst="rect">
            <a:avLst/>
          </a:prstGeom>
        </p:spPr>
        <p:txBody>
          <a:bodyPr wrap="square">
            <a:spAutoFit/>
          </a:bodyPr>
          <a:lstStyle/>
          <a:p>
            <a:r>
              <a:rPr lang="en-GB" b="1" u="sng" dirty="0"/>
              <a:t>Burmese Days by George Orwell (1934</a:t>
            </a:r>
            <a:r>
              <a:rPr lang="en-GB" dirty="0"/>
              <a:t>) U Po </a:t>
            </a:r>
            <a:r>
              <a:rPr lang="en-GB" dirty="0" err="1"/>
              <a:t>Kyin</a:t>
            </a:r>
            <a:r>
              <a:rPr lang="en-GB" dirty="0"/>
              <a:t> is a corrupt Magistrate in Burma (now known as Myanmar). The country is under British Colonial rule at the time the story is set and so indigenous people are seen as less than white Europeans.</a:t>
            </a:r>
          </a:p>
        </p:txBody>
      </p:sp>
    </p:spTree>
    <p:extLst>
      <p:ext uri="{BB962C8B-B14F-4D97-AF65-F5344CB8AC3E}">
        <p14:creationId xmlns:p14="http://schemas.microsoft.com/office/powerpoint/2010/main" val="2990985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Starter: What must you start your answer with?</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91544" y="2182148"/>
            <a:ext cx="3419822" cy="23989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1985" y="2060848"/>
            <a:ext cx="3987129" cy="22402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1534" y="4581129"/>
            <a:ext cx="2457450" cy="1857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ounded Rectangle 2"/>
          <p:cNvSpPr/>
          <p:nvPr/>
        </p:nvSpPr>
        <p:spPr>
          <a:xfrm>
            <a:off x="1847528" y="5013177"/>
            <a:ext cx="3024336" cy="14253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think that the statement is true the reader is encouraged to…</a:t>
            </a:r>
          </a:p>
        </p:txBody>
      </p:sp>
      <p:sp>
        <p:nvSpPr>
          <p:cNvPr id="7" name="Rounded Rectangle 6"/>
          <p:cNvSpPr/>
          <p:nvPr/>
        </p:nvSpPr>
        <p:spPr>
          <a:xfrm>
            <a:off x="7464153" y="836713"/>
            <a:ext cx="2259249" cy="9932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strongly agree that the writer creates ….</a:t>
            </a:r>
          </a:p>
        </p:txBody>
      </p:sp>
      <p:sp>
        <p:nvSpPr>
          <p:cNvPr id="8" name="Rounded Rectangle 7"/>
          <p:cNvSpPr/>
          <p:nvPr/>
        </p:nvSpPr>
        <p:spPr>
          <a:xfrm>
            <a:off x="8066905" y="4636507"/>
            <a:ext cx="1872208" cy="14253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writer is highly successful in creating a sense of …</a:t>
            </a:r>
          </a:p>
        </p:txBody>
      </p:sp>
    </p:spTree>
    <p:extLst>
      <p:ext uri="{BB962C8B-B14F-4D97-AF65-F5344CB8AC3E}">
        <p14:creationId xmlns:p14="http://schemas.microsoft.com/office/powerpoint/2010/main" val="224789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barn(inVertical)">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28"/>
                                        </p:tgtEl>
                                        <p:attrNameLst>
                                          <p:attrName>style.visibility</p:attrName>
                                        </p:attrNameLst>
                                      </p:cBhvr>
                                      <p:to>
                                        <p:strVal val="visible"/>
                                      </p:to>
                                    </p:set>
                                    <p:animEffect transition="in" filter="barn(inVertical)">
                                      <p:cBhvr>
                                        <p:cTn id="17" dur="500"/>
                                        <p:tgtEl>
                                          <p:spTgt spid="102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794" y="389037"/>
            <a:ext cx="7920880" cy="2578298"/>
          </a:xfrm>
        </p:spPr>
        <p:txBody>
          <a:bodyPr/>
          <a:lstStyle/>
          <a:p>
            <a:r>
              <a:rPr lang="en-GB" sz="2400" b="1" u="sng" dirty="0"/>
              <a:t>Embedding Quotations: </a:t>
            </a:r>
            <a:r>
              <a:rPr lang="en-GB" sz="2400" dirty="0"/>
              <a:t>Using quotations is important in the writing process because they add strong evidence when used appropriately. However, embedding quotations effectively into sentences is just as important as finding the correct quotations to use. Correctly embedded quotations move the reader from the quoted text back into the paragraph smoothly. </a:t>
            </a:r>
          </a:p>
        </p:txBody>
      </p:sp>
      <p:sp>
        <p:nvSpPr>
          <p:cNvPr id="3" name="Content Placeholder 2"/>
          <p:cNvSpPr>
            <a:spLocks noGrp="1"/>
          </p:cNvSpPr>
          <p:nvPr>
            <p:ph idx="1"/>
          </p:nvPr>
        </p:nvSpPr>
        <p:spPr>
          <a:xfrm>
            <a:off x="1981200" y="4077072"/>
            <a:ext cx="4906888" cy="2323728"/>
          </a:xfrm>
        </p:spPr>
        <p:txBody>
          <a:bodyPr>
            <a:normAutofit fontScale="92500" lnSpcReduction="10000"/>
          </a:bodyPr>
          <a:lstStyle/>
          <a:p>
            <a:pPr marL="114300" indent="0">
              <a:buNone/>
            </a:pPr>
            <a:r>
              <a:rPr lang="en-GB" sz="3200" b="1" u="sng" dirty="0"/>
              <a:t>Strategies for Embedding Quotations </a:t>
            </a:r>
            <a:r>
              <a:rPr lang="en-GB" dirty="0"/>
              <a:t>There are three strategies you can use to embed quotations: set off quotations, build in quotations, or introduce quotations with a colon.</a:t>
            </a:r>
          </a:p>
        </p:txBody>
      </p:sp>
      <p:sp>
        <p:nvSpPr>
          <p:cNvPr id="4" name="Rectangle 3"/>
          <p:cNvSpPr/>
          <p:nvPr/>
        </p:nvSpPr>
        <p:spPr>
          <a:xfrm>
            <a:off x="1919536" y="2924944"/>
            <a:ext cx="5688632" cy="923330"/>
          </a:xfrm>
          <a:prstGeom prst="rect">
            <a:avLst/>
          </a:prstGeom>
        </p:spPr>
        <p:txBody>
          <a:bodyPr wrap="square">
            <a:spAutoFit/>
          </a:bodyPr>
          <a:lstStyle/>
          <a:p>
            <a:r>
              <a:rPr lang="en-GB" b="1" u="sng" dirty="0"/>
              <a:t>Signal Phrases: </a:t>
            </a:r>
            <a:r>
              <a:rPr lang="en-GB" dirty="0"/>
              <a:t>Signal phrases introduce the article a quotation is from, the person who said the quotation, or both. They are key for embedding quotations. </a:t>
            </a:r>
          </a:p>
        </p:txBody>
      </p:sp>
      <p:sp>
        <p:nvSpPr>
          <p:cNvPr id="5" name="Rectangle 4"/>
          <p:cNvSpPr/>
          <p:nvPr/>
        </p:nvSpPr>
        <p:spPr>
          <a:xfrm>
            <a:off x="7392144" y="2708920"/>
            <a:ext cx="2520280" cy="3970318"/>
          </a:xfrm>
          <a:prstGeom prst="rect">
            <a:avLst/>
          </a:prstGeom>
          <a:solidFill>
            <a:srgbClr val="FFC000"/>
          </a:solidFill>
        </p:spPr>
        <p:txBody>
          <a:bodyPr wrap="square">
            <a:spAutoFit/>
          </a:bodyPr>
          <a:lstStyle/>
          <a:p>
            <a:r>
              <a:rPr lang="en-GB" dirty="0"/>
              <a:t>Some Signal Phrases to Use</a:t>
            </a:r>
          </a:p>
          <a:p>
            <a:pPr marL="285750" indent="-285750">
              <a:buFont typeface="Arial" panose="020B0604020202020204" pitchFamily="34" charset="0"/>
              <a:buChar char="•"/>
            </a:pPr>
            <a:r>
              <a:rPr lang="en-GB" dirty="0"/>
              <a:t> according to </a:t>
            </a:r>
          </a:p>
          <a:p>
            <a:pPr marL="285750" indent="-285750">
              <a:buFont typeface="Arial" panose="020B0604020202020204" pitchFamily="34" charset="0"/>
              <a:buChar char="•"/>
            </a:pPr>
            <a:r>
              <a:rPr lang="en-GB" dirty="0"/>
              <a:t>claims </a:t>
            </a:r>
          </a:p>
          <a:p>
            <a:pPr marL="285750" indent="-285750">
              <a:buFont typeface="Arial" panose="020B0604020202020204" pitchFamily="34" charset="0"/>
              <a:buChar char="•"/>
            </a:pPr>
            <a:r>
              <a:rPr lang="en-GB" dirty="0"/>
              <a:t>points out </a:t>
            </a:r>
          </a:p>
          <a:p>
            <a:pPr marL="285750" indent="-285750">
              <a:buFont typeface="Arial" panose="020B0604020202020204" pitchFamily="34" charset="0"/>
              <a:buChar char="•"/>
            </a:pPr>
            <a:r>
              <a:rPr lang="en-GB" dirty="0"/>
              <a:t>discusses </a:t>
            </a:r>
          </a:p>
          <a:p>
            <a:pPr marL="285750" indent="-285750">
              <a:buFont typeface="Arial" panose="020B0604020202020204" pitchFamily="34" charset="0"/>
              <a:buChar char="•"/>
            </a:pPr>
            <a:r>
              <a:rPr lang="en-GB" dirty="0"/>
              <a:t>proposes </a:t>
            </a:r>
          </a:p>
          <a:p>
            <a:pPr marL="285750" indent="-285750">
              <a:buFont typeface="Arial" panose="020B0604020202020204" pitchFamily="34" charset="0"/>
              <a:buChar char="•"/>
            </a:pPr>
            <a:r>
              <a:rPr lang="en-GB" dirty="0"/>
              <a:t>Describes</a:t>
            </a:r>
          </a:p>
          <a:p>
            <a:pPr marL="285750" indent="-285750">
              <a:buFont typeface="Arial" panose="020B0604020202020204" pitchFamily="34" charset="0"/>
              <a:buChar char="•"/>
            </a:pPr>
            <a:r>
              <a:rPr lang="en-GB" dirty="0"/>
              <a:t>states </a:t>
            </a:r>
          </a:p>
          <a:p>
            <a:pPr marL="285750" indent="-285750">
              <a:buFont typeface="Arial" panose="020B0604020202020204" pitchFamily="34" charset="0"/>
              <a:buChar char="•"/>
            </a:pPr>
            <a:r>
              <a:rPr lang="en-GB" dirty="0"/>
              <a:t>writes </a:t>
            </a:r>
          </a:p>
          <a:p>
            <a:pPr marL="285750" indent="-285750">
              <a:buFont typeface="Arial" panose="020B0604020202020204" pitchFamily="34" charset="0"/>
              <a:buChar char="•"/>
            </a:pPr>
            <a:r>
              <a:rPr lang="en-GB" dirty="0"/>
              <a:t>demonstrates </a:t>
            </a:r>
          </a:p>
          <a:p>
            <a:pPr marL="285750" indent="-285750">
              <a:buFont typeface="Arial" panose="020B0604020202020204" pitchFamily="34" charset="0"/>
              <a:buChar char="•"/>
            </a:pPr>
            <a:r>
              <a:rPr lang="en-GB" dirty="0"/>
              <a:t>argues </a:t>
            </a:r>
          </a:p>
          <a:p>
            <a:pPr marL="285750" indent="-285750">
              <a:buFont typeface="Arial" panose="020B0604020202020204" pitchFamily="34" charset="0"/>
              <a:buChar char="•"/>
            </a:pPr>
            <a:r>
              <a:rPr lang="en-GB" dirty="0"/>
              <a:t>explains </a:t>
            </a:r>
          </a:p>
          <a:p>
            <a:pPr marL="285750" indent="-285750">
              <a:buFont typeface="Arial" panose="020B0604020202020204" pitchFamily="34" charset="0"/>
              <a:buChar char="•"/>
            </a:pPr>
            <a:r>
              <a:rPr lang="en-GB" dirty="0"/>
              <a:t>says </a:t>
            </a:r>
          </a:p>
        </p:txBody>
      </p:sp>
    </p:spTree>
    <p:extLst>
      <p:ext uri="{BB962C8B-B14F-4D97-AF65-F5344CB8AC3E}">
        <p14:creationId xmlns:p14="http://schemas.microsoft.com/office/powerpoint/2010/main" val="310693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064096" y="280664"/>
            <a:ext cx="7704856" cy="1944216"/>
          </a:xfrm>
          <a:prstGeom prst="roundRect">
            <a:avLst/>
          </a:prstGeom>
          <a:solidFill>
            <a:srgbClr val="32EB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rPr>
              <a:t>Set Off Quotation</a:t>
            </a:r>
            <a:r>
              <a:rPr lang="en-GB" sz="2800" i="1" dirty="0">
                <a:solidFill>
                  <a:schemeClr val="tx1"/>
                </a:solidFill>
              </a:rPr>
              <a:t>: ‘One of the queerest looking boys,’ gives a reader a sense of his strangeness in comparison to other children of his age. The use of the superlative comparison…</a:t>
            </a:r>
          </a:p>
        </p:txBody>
      </p:sp>
      <p:sp>
        <p:nvSpPr>
          <p:cNvPr id="3" name="Rounded Rectangle 2"/>
          <p:cNvSpPr/>
          <p:nvPr/>
        </p:nvSpPr>
        <p:spPr>
          <a:xfrm>
            <a:off x="2063552" y="2399728"/>
            <a:ext cx="7704856" cy="1800200"/>
          </a:xfrm>
          <a:prstGeom prst="roundRect">
            <a:avLst/>
          </a:prstGeom>
          <a:solidFill>
            <a:srgbClr val="32EB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rPr>
              <a:t>Build in Quotations(embed): </a:t>
            </a:r>
            <a:r>
              <a:rPr lang="en-GB" sz="2800" i="1" dirty="0">
                <a:solidFill>
                  <a:schemeClr val="tx1"/>
                </a:solidFill>
              </a:rPr>
              <a:t>Dickens skilfully describes the Dodger’s ‘sharp, ugly eyes,’ to give a vivid image of how alert and vigilant he is. </a:t>
            </a:r>
          </a:p>
        </p:txBody>
      </p:sp>
      <p:sp>
        <p:nvSpPr>
          <p:cNvPr id="4" name="Rounded Rectangle 3"/>
          <p:cNvSpPr/>
          <p:nvPr/>
        </p:nvSpPr>
        <p:spPr>
          <a:xfrm>
            <a:off x="2063552" y="4509120"/>
            <a:ext cx="7632848" cy="2160240"/>
          </a:xfrm>
          <a:prstGeom prst="roundRect">
            <a:avLst/>
          </a:prstGeom>
          <a:solidFill>
            <a:srgbClr val="32EBF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chemeClr val="tx1"/>
                </a:solidFill>
              </a:rPr>
              <a:t>Introduce Quotations with a Colon: </a:t>
            </a:r>
          </a:p>
          <a:p>
            <a:pPr algn="ctr"/>
            <a:r>
              <a:rPr lang="en-GB" sz="2800" i="1" dirty="0">
                <a:solidFill>
                  <a:schemeClr val="tx1"/>
                </a:solidFill>
              </a:rPr>
              <a:t>Dickens uses a triplet to describe the Artful Dodger: ‘snub-nosed, flat-browed, common-faced.’ The use of an asyndetic list emphasises …</a:t>
            </a:r>
          </a:p>
        </p:txBody>
      </p:sp>
    </p:spTree>
    <p:extLst>
      <p:ext uri="{BB962C8B-B14F-4D97-AF65-F5344CB8AC3E}">
        <p14:creationId xmlns:p14="http://schemas.microsoft.com/office/powerpoint/2010/main" val="4055276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6417" y="8531"/>
            <a:ext cx="8942071" cy="1404245"/>
          </a:xfrm>
          <a:solidFill>
            <a:srgbClr val="FFFF00"/>
          </a:solidFill>
        </p:spPr>
        <p:txBody>
          <a:bodyPr>
            <a:normAutofit fontScale="90000"/>
          </a:bodyPr>
          <a:lstStyle/>
          <a:p>
            <a:r>
              <a:rPr lang="en-GB" sz="3200" dirty="0"/>
              <a:t>Task: Look at the handout read the extract. Independently highlight and annotate to answer the question.</a:t>
            </a:r>
          </a:p>
        </p:txBody>
      </p:sp>
      <p:sp>
        <p:nvSpPr>
          <p:cNvPr id="3" name="Content Placeholder 2"/>
          <p:cNvSpPr>
            <a:spLocks noGrp="1"/>
          </p:cNvSpPr>
          <p:nvPr>
            <p:ph idx="1"/>
          </p:nvPr>
        </p:nvSpPr>
        <p:spPr>
          <a:xfrm>
            <a:off x="1703512" y="1340768"/>
            <a:ext cx="8280920" cy="5400600"/>
          </a:xfrm>
        </p:spPr>
        <p:txBody>
          <a:bodyPr>
            <a:normAutofit fontScale="92500" lnSpcReduction="10000"/>
          </a:bodyPr>
          <a:lstStyle/>
          <a:p>
            <a:pPr marL="114300" indent="0">
              <a:buNone/>
            </a:pPr>
            <a:r>
              <a:rPr lang="en-GB" b="1" dirty="0"/>
              <a:t>Q5 [AO4 - evaluate with reference]</a:t>
            </a:r>
            <a:endParaRPr lang="en-GB" dirty="0"/>
          </a:p>
          <a:p>
            <a:pPr marL="114300" indent="0">
              <a:buNone/>
            </a:pPr>
            <a:r>
              <a:rPr lang="en-GB" dirty="0"/>
              <a:t>Focus this part of your answer on the second half of the source, </a:t>
            </a:r>
            <a:r>
              <a:rPr lang="en-GB" b="1" dirty="0"/>
              <a:t>from line 13 to the end. </a:t>
            </a:r>
            <a:endParaRPr lang="en-GB" dirty="0"/>
          </a:p>
          <a:p>
            <a:pPr marL="114300" indent="0">
              <a:buNone/>
            </a:pPr>
            <a:r>
              <a:rPr lang="en-GB" dirty="0"/>
              <a:t>A student, having read this section of the text said: </a:t>
            </a:r>
            <a:r>
              <a:rPr lang="en-GB" dirty="0">
                <a:solidFill>
                  <a:srgbClr val="FF0000"/>
                </a:solidFill>
              </a:rPr>
              <a:t>“The writer skilfully conveys The Artful Dodger’s appearance and manner. It is as if you are actually there.”</a:t>
            </a:r>
          </a:p>
          <a:p>
            <a:pPr marL="114300" indent="0">
              <a:buNone/>
            </a:pPr>
            <a:r>
              <a:rPr lang="en-GB" dirty="0">
                <a:solidFill>
                  <a:srgbClr val="FF0000"/>
                </a:solidFill>
              </a:rPr>
              <a:t>To what extent do you agree? </a:t>
            </a:r>
          </a:p>
          <a:p>
            <a:pPr marL="114300" indent="0">
              <a:buNone/>
            </a:pPr>
            <a:r>
              <a:rPr lang="en-GB" dirty="0"/>
              <a:t>In your response, you should: </a:t>
            </a:r>
          </a:p>
          <a:p>
            <a:pPr marL="114300" indent="0">
              <a:buNone/>
            </a:pPr>
            <a:r>
              <a:rPr lang="en-GB" dirty="0"/>
              <a:t>• write about your own impressions of the scene</a:t>
            </a:r>
          </a:p>
          <a:p>
            <a:pPr marL="114300" indent="0">
              <a:buNone/>
            </a:pPr>
            <a:r>
              <a:rPr lang="en-GB" dirty="0"/>
              <a:t>• evaluate how the writer has created these impressions </a:t>
            </a:r>
          </a:p>
          <a:p>
            <a:pPr marL="114300" indent="0">
              <a:buNone/>
            </a:pPr>
            <a:r>
              <a:rPr lang="en-GB" dirty="0"/>
              <a:t>• support your opinions with quotations from the text. 	</a:t>
            </a:r>
            <a:r>
              <a:rPr lang="en-GB" b="1" dirty="0"/>
              <a:t>[10 marks]</a:t>
            </a:r>
            <a:endParaRPr lang="en-GB" dirty="0"/>
          </a:p>
          <a:p>
            <a:pPr marL="114300" indent="0">
              <a:buNone/>
            </a:pPr>
            <a:r>
              <a:rPr lang="en-GB" dirty="0"/>
              <a:t> </a:t>
            </a:r>
          </a:p>
        </p:txBody>
      </p:sp>
    </p:spTree>
    <p:extLst>
      <p:ext uri="{BB962C8B-B14F-4D97-AF65-F5344CB8AC3E}">
        <p14:creationId xmlns:p14="http://schemas.microsoft.com/office/powerpoint/2010/main" val="4148161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5560" y="908720"/>
            <a:ext cx="7272808" cy="4832092"/>
          </a:xfrm>
          <a:prstGeom prst="rect">
            <a:avLst/>
          </a:prstGeom>
        </p:spPr>
        <p:txBody>
          <a:bodyPr wrap="square">
            <a:spAutoFit/>
          </a:bodyPr>
          <a:lstStyle/>
          <a:p>
            <a:r>
              <a:rPr lang="en-GB" sz="1400" dirty="0">
                <a:solidFill>
                  <a:srgbClr val="FF0000"/>
                </a:solidFill>
              </a:rPr>
              <a:t> The boy, who addressed this inquiry to the young wayfarer, was about his own age: but one of the queerest looking boys that Oliver had ever seen. He was a snub-nosed, flat-browed, common-faced boy enough; and as dirty a juvenile as one would wish to see; but he had about him all the airs and manners of a man. He was short of his age: with rather bowlegs, and little, sharp, ugly eyes. His hat was stuck on the top of his head so lightly, that it threatened to fall off every moment – and would have done so, very often, if the wearer had not had a knack of every now and the giving his head a sudden twitch, which brought it back to its old place again. He wore a man’s coat, which reached nearly to his heels. He had turned the cuffs back, half-way up his arm, to get his hands out of the sleeves: apparently with the ultimate view of thrusting them into the pockets of his corduroy trousers; for there he kept them. He was, altogether, as roystering and swaggering a young gentleman as ever stood four feet six, or something less, in his bluchers.</a:t>
            </a:r>
          </a:p>
          <a:p>
            <a:r>
              <a:rPr lang="en-GB" sz="1400" dirty="0">
                <a:solidFill>
                  <a:srgbClr val="FF0000"/>
                </a:solidFill>
              </a:rPr>
              <a:t>‘Hullo, my covey! What’s the row?’ said this strange young gentleman to Oliver.</a:t>
            </a:r>
          </a:p>
          <a:p>
            <a:r>
              <a:rPr lang="en-GB" sz="1400" dirty="0">
                <a:solidFill>
                  <a:srgbClr val="FF0000"/>
                </a:solidFill>
              </a:rPr>
              <a:t>              ‘I am very hungry and tired,’ replied Oliver: the tears standing in his eyes as he spoke. ‘I have walked a long way. I have been walking these seven days.’</a:t>
            </a:r>
          </a:p>
          <a:p>
            <a:r>
              <a:rPr lang="en-GB" sz="1400" dirty="0">
                <a:solidFill>
                  <a:srgbClr val="FF0000"/>
                </a:solidFill>
              </a:rPr>
              <a:t>              ‘Walking for sivin days!’ said the young gentleman. ‘Oh, I see. Beak’s order, eh?’ But,’ he added noticing Oliver’s look of surprise, ‘I suppose you don’t know what a beak is, my flash com-pan-i-on?’</a:t>
            </a:r>
          </a:p>
          <a:p>
            <a:r>
              <a:rPr lang="en-GB" sz="1400" dirty="0">
                <a:solidFill>
                  <a:srgbClr val="FF0000"/>
                </a:solidFill>
              </a:rPr>
              <a:t>              Oliver mildly replied, that he had always heard a bird’s mouth described by the term in question.</a:t>
            </a:r>
          </a:p>
          <a:p>
            <a:r>
              <a:rPr lang="en-GB" sz="1400" dirty="0">
                <a:solidFill>
                  <a:srgbClr val="FF0000"/>
                </a:solidFill>
              </a:rPr>
              <a:t>            ‘My eyes, how green!’ exclaimed the young gentleman. ‘Why, a beak’s a madgst’rate; and when you walk by a beak’s order, it’s not straight forerd, but always going up, and nivir a coming down agin. Was you never on the mill?’</a:t>
            </a:r>
            <a:endParaRPr lang="en-GB" sz="1400" dirty="0"/>
          </a:p>
        </p:txBody>
      </p:sp>
      <p:sp>
        <p:nvSpPr>
          <p:cNvPr id="3" name="Rounded Rectangle 2"/>
          <p:cNvSpPr/>
          <p:nvPr/>
        </p:nvSpPr>
        <p:spPr>
          <a:xfrm>
            <a:off x="6384032" y="119227"/>
            <a:ext cx="2088232" cy="76470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How does the use of 3 adjectives help to present this character?</a:t>
            </a:r>
          </a:p>
        </p:txBody>
      </p:sp>
      <p:sp>
        <p:nvSpPr>
          <p:cNvPr id="4" name="Rounded Rectangle 3"/>
          <p:cNvSpPr/>
          <p:nvPr/>
        </p:nvSpPr>
        <p:spPr>
          <a:xfrm>
            <a:off x="1991544" y="119227"/>
            <a:ext cx="2232248" cy="76470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Why use a superlative?</a:t>
            </a:r>
          </a:p>
        </p:txBody>
      </p:sp>
      <p:sp>
        <p:nvSpPr>
          <p:cNvPr id="5" name="Rounded Rectangle 4"/>
          <p:cNvSpPr/>
          <p:nvPr/>
        </p:nvSpPr>
        <p:spPr>
          <a:xfrm>
            <a:off x="9552384" y="883932"/>
            <a:ext cx="1115616" cy="1896997"/>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Do the sentence lengths help to present this character?</a:t>
            </a:r>
          </a:p>
        </p:txBody>
      </p:sp>
      <p:sp>
        <p:nvSpPr>
          <p:cNvPr id="6" name="Rounded Rectangle 5"/>
          <p:cNvSpPr/>
          <p:nvPr/>
        </p:nvSpPr>
        <p:spPr>
          <a:xfrm>
            <a:off x="7752184" y="5525368"/>
            <a:ext cx="2520280" cy="114399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What impression to we get from the character from the verbs: ‘swaggering’ and ‘roystering’?</a:t>
            </a:r>
          </a:p>
        </p:txBody>
      </p:sp>
      <p:sp>
        <p:nvSpPr>
          <p:cNvPr id="7" name="Rounded Rectangle 6"/>
          <p:cNvSpPr/>
          <p:nvPr/>
        </p:nvSpPr>
        <p:spPr>
          <a:xfrm>
            <a:off x="9336360" y="3068960"/>
            <a:ext cx="1331640" cy="151216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rPr>
              <a:t>Why does the writer choose to make the character speak phonetically?</a:t>
            </a:r>
          </a:p>
        </p:txBody>
      </p:sp>
      <p:sp>
        <p:nvSpPr>
          <p:cNvPr id="8" name="Rounded Rectangle 7"/>
          <p:cNvSpPr/>
          <p:nvPr/>
        </p:nvSpPr>
        <p:spPr>
          <a:xfrm>
            <a:off x="2423592" y="5740812"/>
            <a:ext cx="3456384" cy="92854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What do we learn about the character from the use of dialogue?</a:t>
            </a:r>
          </a:p>
        </p:txBody>
      </p:sp>
      <p:sp>
        <p:nvSpPr>
          <p:cNvPr id="9" name="Rectangle 8"/>
          <p:cNvSpPr/>
          <p:nvPr/>
        </p:nvSpPr>
        <p:spPr>
          <a:xfrm>
            <a:off x="4511824" y="119228"/>
            <a:ext cx="1584176" cy="57346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APPEARANCE</a:t>
            </a:r>
          </a:p>
        </p:txBody>
      </p:sp>
      <p:sp>
        <p:nvSpPr>
          <p:cNvPr id="10" name="Rectangle 9"/>
          <p:cNvSpPr/>
          <p:nvPr/>
        </p:nvSpPr>
        <p:spPr>
          <a:xfrm>
            <a:off x="6096000" y="5740812"/>
            <a:ext cx="1332148" cy="8565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MANNER</a:t>
            </a:r>
          </a:p>
          <a:p>
            <a:pPr algn="ctr"/>
            <a:r>
              <a:rPr lang="en-GB" b="1" dirty="0">
                <a:solidFill>
                  <a:schemeClr val="tx1"/>
                </a:solidFill>
              </a:rPr>
              <a:t>(ways of behaviour)</a:t>
            </a:r>
          </a:p>
        </p:txBody>
      </p:sp>
    </p:spTree>
    <p:extLst>
      <p:ext uri="{BB962C8B-B14F-4D97-AF65-F5344CB8AC3E}">
        <p14:creationId xmlns:p14="http://schemas.microsoft.com/office/powerpoint/2010/main" val="4226767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674186" y="256601"/>
            <a:ext cx="7056784" cy="633670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dirty="0">
                <a:solidFill>
                  <a:schemeClr val="tx1"/>
                </a:solidFill>
              </a:rPr>
              <a:t>Aim to write </a:t>
            </a:r>
            <a:r>
              <a:rPr lang="en-GB" sz="6000" i="1" dirty="0">
                <a:solidFill>
                  <a:schemeClr val="tx1"/>
                </a:solidFill>
              </a:rPr>
              <a:t>THREE</a:t>
            </a:r>
            <a:r>
              <a:rPr lang="en-GB" sz="6000" dirty="0">
                <a:solidFill>
                  <a:schemeClr val="tx1"/>
                </a:solidFill>
              </a:rPr>
              <a:t> paragraphs using POINT, EVIDENCE, TECHNIQUE, EXPLAIN, READER. You must focus on the question!</a:t>
            </a:r>
          </a:p>
        </p:txBody>
      </p:sp>
      <p:sp>
        <p:nvSpPr>
          <p:cNvPr id="3" name="Oval 2"/>
          <p:cNvSpPr/>
          <p:nvPr/>
        </p:nvSpPr>
        <p:spPr>
          <a:xfrm>
            <a:off x="8760296" y="2060848"/>
            <a:ext cx="1907704" cy="244827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rPr>
              <a:t>Target: </a:t>
            </a:r>
            <a:r>
              <a:rPr lang="en-GB" sz="2000" dirty="0">
                <a:solidFill>
                  <a:schemeClr val="tx1"/>
                </a:solidFill>
              </a:rPr>
              <a:t>Use all 3 embedded quotation styles!</a:t>
            </a:r>
          </a:p>
        </p:txBody>
      </p:sp>
    </p:spTree>
    <p:extLst>
      <p:ext uri="{BB962C8B-B14F-4D97-AF65-F5344CB8AC3E}">
        <p14:creationId xmlns:p14="http://schemas.microsoft.com/office/powerpoint/2010/main" val="3073991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a:t>
            </a:r>
          </a:p>
        </p:txBody>
      </p:sp>
      <p:sp>
        <p:nvSpPr>
          <p:cNvPr id="3" name="Content Placeholder 2"/>
          <p:cNvSpPr>
            <a:spLocks noGrp="1"/>
          </p:cNvSpPr>
          <p:nvPr>
            <p:ph idx="1"/>
          </p:nvPr>
        </p:nvSpPr>
        <p:spPr/>
        <p:txBody>
          <a:bodyPr/>
          <a:lstStyle/>
          <a:p>
            <a:pPr marL="114300" indent="0">
              <a:buNone/>
            </a:pPr>
            <a:r>
              <a:rPr lang="en-GB" dirty="0"/>
              <a:t>I agree that the writer skilfully convey the Artful Dodger’s appearance and mannerisms in the text. The writer makes it seem very real and I do believe that I am witnessing the meeting between both characters. </a:t>
            </a:r>
          </a:p>
          <a:p>
            <a:pPr marL="114300" indent="0">
              <a:buNone/>
            </a:pPr>
            <a:r>
              <a:rPr lang="en-GB" dirty="0"/>
              <a:t>Firstly, Dickens skilfully describes the Dodger’s ‘sharp, ugly eyes,’ to give a vivid image of how alert and vigilant he is. The adjectives allow a reader to ….</a:t>
            </a:r>
          </a:p>
          <a:p>
            <a:pPr marL="114300" indent="0">
              <a:buNone/>
            </a:pPr>
            <a:endParaRPr lang="en-GB" dirty="0"/>
          </a:p>
          <a:p>
            <a:pPr marL="114300" indent="0">
              <a:buNone/>
            </a:pPr>
            <a:endParaRPr lang="en-GB" dirty="0"/>
          </a:p>
        </p:txBody>
      </p:sp>
      <p:sp>
        <p:nvSpPr>
          <p:cNvPr id="4" name="Rounded Rectangle 3"/>
          <p:cNvSpPr/>
          <p:nvPr/>
        </p:nvSpPr>
        <p:spPr>
          <a:xfrm>
            <a:off x="6384032" y="404664"/>
            <a:ext cx="3217168" cy="1012974"/>
          </a:xfrm>
          <a:prstGeom prst="round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Response to statement.</a:t>
            </a:r>
          </a:p>
        </p:txBody>
      </p:sp>
      <p:cxnSp>
        <p:nvCxnSpPr>
          <p:cNvPr id="6" name="Straight Arrow Connector 5"/>
          <p:cNvCxnSpPr>
            <a:stCxn id="4" idx="1"/>
          </p:cNvCxnSpPr>
          <p:nvPr/>
        </p:nvCxnSpPr>
        <p:spPr>
          <a:xfrm flipH="1">
            <a:off x="5591944" y="911152"/>
            <a:ext cx="792088" cy="68904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 name="Rectangle 6"/>
          <p:cNvSpPr/>
          <p:nvPr/>
        </p:nvSpPr>
        <p:spPr>
          <a:xfrm>
            <a:off x="6360503" y="5681817"/>
            <a:ext cx="3289176" cy="914400"/>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Starting to use PETER.</a:t>
            </a:r>
          </a:p>
          <a:p>
            <a:pPr algn="ctr"/>
            <a:r>
              <a:rPr lang="en-GB" dirty="0"/>
              <a:t>The use of an embedded quote</a:t>
            </a:r>
          </a:p>
        </p:txBody>
      </p:sp>
      <p:cxnSp>
        <p:nvCxnSpPr>
          <p:cNvPr id="9" name="Straight Arrow Connector 8"/>
          <p:cNvCxnSpPr/>
          <p:nvPr/>
        </p:nvCxnSpPr>
        <p:spPr>
          <a:xfrm flipH="1" flipV="1">
            <a:off x="4151785" y="5085184"/>
            <a:ext cx="2736305" cy="5053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flipH="1" flipV="1">
            <a:off x="8731251" y="4664070"/>
            <a:ext cx="327423" cy="92646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4266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274638"/>
            <a:ext cx="8064896" cy="1498178"/>
          </a:xfrm>
        </p:spPr>
        <p:txBody>
          <a:bodyPr>
            <a:noAutofit/>
          </a:bodyPr>
          <a:lstStyle/>
          <a:p>
            <a:r>
              <a:rPr lang="en-GB" sz="3200" dirty="0"/>
              <a:t>Peer assessment: Swap your answer with a partner and critique their answer. Use </a:t>
            </a:r>
            <a:r>
              <a:rPr lang="en-GB" sz="3200" dirty="0">
                <a:solidFill>
                  <a:srgbClr val="00B050"/>
                </a:solidFill>
              </a:rPr>
              <a:t>green pen </a:t>
            </a:r>
            <a:r>
              <a:rPr lang="en-GB" sz="3200" dirty="0"/>
              <a:t>to write your feedback.</a:t>
            </a:r>
          </a:p>
        </p:txBody>
      </p:sp>
      <p:sp>
        <p:nvSpPr>
          <p:cNvPr id="3" name="Content Placeholder 2"/>
          <p:cNvSpPr>
            <a:spLocks noGrp="1"/>
          </p:cNvSpPr>
          <p:nvPr>
            <p:ph idx="1"/>
          </p:nvPr>
        </p:nvSpPr>
        <p:spPr>
          <a:xfrm>
            <a:off x="1919536" y="2034774"/>
            <a:ext cx="7620000" cy="4562578"/>
          </a:xfrm>
          <a:solidFill>
            <a:schemeClr val="tx2">
              <a:lumMod val="10000"/>
              <a:lumOff val="90000"/>
            </a:schemeClr>
          </a:solidFill>
        </p:spPr>
        <p:txBody>
          <a:bodyPr>
            <a:normAutofit fontScale="77500" lnSpcReduction="20000"/>
          </a:bodyPr>
          <a:lstStyle/>
          <a:p>
            <a:r>
              <a:rPr lang="en-GB" sz="3200" dirty="0"/>
              <a:t>Have they used </a:t>
            </a:r>
            <a:r>
              <a:rPr lang="en-GB" sz="3200" dirty="0">
                <a:solidFill>
                  <a:srgbClr val="FF0000"/>
                </a:solidFill>
              </a:rPr>
              <a:t>P</a:t>
            </a:r>
            <a:r>
              <a:rPr lang="en-GB" sz="3200" dirty="0"/>
              <a:t>.</a:t>
            </a:r>
            <a:r>
              <a:rPr lang="en-GB" sz="3200" dirty="0">
                <a:solidFill>
                  <a:srgbClr val="0070C0"/>
                </a:solidFill>
              </a:rPr>
              <a:t>E</a:t>
            </a:r>
            <a:r>
              <a:rPr lang="en-GB" sz="3200" dirty="0"/>
              <a:t>.</a:t>
            </a:r>
            <a:r>
              <a:rPr lang="en-GB" sz="3200" dirty="0">
                <a:solidFill>
                  <a:srgbClr val="00B050"/>
                </a:solidFill>
              </a:rPr>
              <a:t>T</a:t>
            </a:r>
            <a:r>
              <a:rPr lang="en-GB" sz="3200" dirty="0"/>
              <a:t>.</a:t>
            </a:r>
            <a:r>
              <a:rPr lang="en-GB" sz="3200" dirty="0">
                <a:solidFill>
                  <a:srgbClr val="7030A0"/>
                </a:solidFill>
              </a:rPr>
              <a:t>E</a:t>
            </a:r>
            <a:r>
              <a:rPr lang="en-GB" sz="3200" dirty="0"/>
              <a:t>.</a:t>
            </a:r>
            <a:r>
              <a:rPr lang="en-GB" sz="3200" dirty="0">
                <a:solidFill>
                  <a:srgbClr val="FFC000"/>
                </a:solidFill>
              </a:rPr>
              <a:t>R</a:t>
            </a:r>
            <a:r>
              <a:rPr lang="en-GB" sz="3200" dirty="0"/>
              <a:t>.  (</a:t>
            </a:r>
            <a:r>
              <a:rPr lang="en-GB" sz="3200" dirty="0">
                <a:solidFill>
                  <a:srgbClr val="FF0000"/>
                </a:solidFill>
              </a:rPr>
              <a:t>Point</a:t>
            </a:r>
            <a:r>
              <a:rPr lang="en-GB" sz="3200" dirty="0"/>
              <a:t>, </a:t>
            </a:r>
            <a:r>
              <a:rPr lang="en-GB" sz="3200" dirty="0">
                <a:solidFill>
                  <a:srgbClr val="0070C0"/>
                </a:solidFill>
              </a:rPr>
              <a:t>Evidence</a:t>
            </a:r>
            <a:r>
              <a:rPr lang="en-GB" sz="3200" dirty="0"/>
              <a:t>, </a:t>
            </a:r>
            <a:r>
              <a:rPr lang="en-GB" sz="3200" dirty="0">
                <a:solidFill>
                  <a:srgbClr val="00B050"/>
                </a:solidFill>
              </a:rPr>
              <a:t>Terminology</a:t>
            </a:r>
            <a:r>
              <a:rPr lang="en-GB" dirty="0"/>
              <a:t>, </a:t>
            </a:r>
            <a:r>
              <a:rPr lang="en-GB" sz="3200" dirty="0">
                <a:solidFill>
                  <a:srgbClr val="7030A0"/>
                </a:solidFill>
              </a:rPr>
              <a:t>Effect/Explanation</a:t>
            </a:r>
            <a:r>
              <a:rPr lang="en-GB" sz="3200" dirty="0"/>
              <a:t>, </a:t>
            </a:r>
            <a:r>
              <a:rPr lang="en-GB" sz="3200" dirty="0">
                <a:solidFill>
                  <a:srgbClr val="FFC000"/>
                </a:solidFill>
              </a:rPr>
              <a:t>Reader</a:t>
            </a:r>
            <a:r>
              <a:rPr lang="en-GB" sz="3200" dirty="0"/>
              <a:t>) IN ANY ORDER!</a:t>
            </a:r>
          </a:p>
          <a:p>
            <a:r>
              <a:rPr lang="en-GB" sz="3200" dirty="0"/>
              <a:t>Have they used specific subject terminology i.e. adjective, verb, imagery, focus, dialogue, tone, mood, complex sentence etc. and explained their effect?</a:t>
            </a:r>
          </a:p>
          <a:p>
            <a:r>
              <a:rPr lang="en-GB" sz="3200" dirty="0"/>
              <a:t>Does their response explore and explain the language choices?</a:t>
            </a:r>
          </a:p>
          <a:p>
            <a:r>
              <a:rPr lang="en-GB" sz="3200" dirty="0"/>
              <a:t>Have they given a counter argument?</a:t>
            </a:r>
          </a:p>
          <a:p>
            <a:r>
              <a:rPr lang="en-GB" sz="3200" dirty="0"/>
              <a:t>Have they used all THREE embedding of quotations?</a:t>
            </a:r>
          </a:p>
          <a:p>
            <a:r>
              <a:rPr lang="en-GB" sz="3200" dirty="0"/>
              <a:t>GIVE CONSTRUCTIVE FEEDBACK explaining what they have done well and how they can improve.</a:t>
            </a:r>
            <a:endParaRPr lang="en-GB" dirty="0"/>
          </a:p>
        </p:txBody>
      </p:sp>
    </p:spTree>
    <p:extLst>
      <p:ext uri="{BB962C8B-B14F-4D97-AF65-F5344CB8AC3E}">
        <p14:creationId xmlns:p14="http://schemas.microsoft.com/office/powerpoint/2010/main" val="12814281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2263</Words>
  <Application>Microsoft Office PowerPoint</Application>
  <PresentationFormat>Widescreen</PresentationFormat>
  <Paragraphs>85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Language paper 1 Question 5</vt:lpstr>
      <vt:lpstr>Starter: What must you start your answer with?</vt:lpstr>
      <vt:lpstr>Embedding Quotations: Using quotations is important in the writing process because they add strong evidence when used appropriately. However, embedding quotations effectively into sentences is just as important as finding the correct quotations to use. Correctly embedded quotations move the reader from the quoted text back into the paragraph smoothly. </vt:lpstr>
      <vt:lpstr>PowerPoint Presentation</vt:lpstr>
      <vt:lpstr>Task: Look at the handout read the extract. Independently highlight and annotate to answer the question.</vt:lpstr>
      <vt:lpstr>PowerPoint Presentation</vt:lpstr>
      <vt:lpstr>PowerPoint Presentation</vt:lpstr>
      <vt:lpstr>Example:</vt:lpstr>
      <vt:lpstr>Peer assessment: Swap your answer with a partner and critique their answer. Use green pen to write your feedback.</vt:lpstr>
      <vt:lpstr>Extension task: reading for meaning. Burmese Days by George Orwell.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paper 1 Question 5</dc:title>
  <dc:creator>D Weatherhead</dc:creator>
  <cp:lastModifiedBy>D Weatherhead</cp:lastModifiedBy>
  <cp:revision>1</cp:revision>
  <dcterms:created xsi:type="dcterms:W3CDTF">2020-09-22T08:23:25Z</dcterms:created>
  <dcterms:modified xsi:type="dcterms:W3CDTF">2020-09-22T08:25:41Z</dcterms:modified>
</cp:coreProperties>
</file>