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6" r:id="rId4"/>
    <p:sldId id="270" r:id="rId5"/>
    <p:sldId id="258" r:id="rId6"/>
    <p:sldId id="259" r:id="rId7"/>
    <p:sldId id="260" r:id="rId8"/>
    <p:sldId id="263" r:id="rId9"/>
    <p:sldId id="261" r:id="rId10"/>
    <p:sldId id="267" r:id="rId11"/>
    <p:sldId id="268"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83" d="100"/>
          <a:sy n="83"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57B4C-CA93-4D8A-8130-7A328B52D730}" type="datetimeFigureOut">
              <a:rPr lang="en-GB" smtClean="0"/>
              <a:t>19/06/2020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7174D-93B2-480F-9530-953681C6B221}" type="slidenum">
              <a:rPr lang="en-GB" smtClean="0"/>
              <a:t>‹#›</a:t>
            </a:fld>
            <a:endParaRPr lang="en-GB"/>
          </a:p>
        </p:txBody>
      </p:sp>
    </p:spTree>
    <p:extLst>
      <p:ext uri="{BB962C8B-B14F-4D97-AF65-F5344CB8AC3E}">
        <p14:creationId xmlns:p14="http://schemas.microsoft.com/office/powerpoint/2010/main" val="72890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for students.</a:t>
            </a:r>
          </a:p>
        </p:txBody>
      </p:sp>
      <p:sp>
        <p:nvSpPr>
          <p:cNvPr id="4" name="Slide Number Placeholder 3"/>
          <p:cNvSpPr>
            <a:spLocks noGrp="1"/>
          </p:cNvSpPr>
          <p:nvPr>
            <p:ph type="sldNum" sz="quarter" idx="5"/>
          </p:nvPr>
        </p:nvSpPr>
        <p:spPr/>
        <p:txBody>
          <a:bodyPr/>
          <a:lstStyle/>
          <a:p>
            <a:fld id="{1EB7174D-93B2-480F-9530-953681C6B221}" type="slidenum">
              <a:rPr lang="en-GB" smtClean="0"/>
              <a:t>3</a:t>
            </a:fld>
            <a:endParaRPr lang="en-GB"/>
          </a:p>
        </p:txBody>
      </p:sp>
    </p:spTree>
    <p:extLst>
      <p:ext uri="{BB962C8B-B14F-4D97-AF65-F5344CB8AC3E}">
        <p14:creationId xmlns:p14="http://schemas.microsoft.com/office/powerpoint/2010/main" val="54758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for students.</a:t>
            </a:r>
          </a:p>
        </p:txBody>
      </p:sp>
      <p:sp>
        <p:nvSpPr>
          <p:cNvPr id="4" name="Slide Number Placeholder 3"/>
          <p:cNvSpPr>
            <a:spLocks noGrp="1"/>
          </p:cNvSpPr>
          <p:nvPr>
            <p:ph type="sldNum" sz="quarter" idx="5"/>
          </p:nvPr>
        </p:nvSpPr>
        <p:spPr/>
        <p:txBody>
          <a:bodyPr/>
          <a:lstStyle/>
          <a:p>
            <a:fld id="{1EB7174D-93B2-480F-9530-953681C6B221}" type="slidenum">
              <a:rPr lang="en-GB" smtClean="0"/>
              <a:t>4</a:t>
            </a:fld>
            <a:endParaRPr lang="en-GB"/>
          </a:p>
        </p:txBody>
      </p:sp>
    </p:spTree>
    <p:extLst>
      <p:ext uri="{BB962C8B-B14F-4D97-AF65-F5344CB8AC3E}">
        <p14:creationId xmlns:p14="http://schemas.microsoft.com/office/powerpoint/2010/main" val="39596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https://youtu.be/Nj43X-VBEPE </a:t>
            </a:r>
          </a:p>
        </p:txBody>
      </p:sp>
      <p:sp>
        <p:nvSpPr>
          <p:cNvPr id="4" name="Slide Number Placeholder 3"/>
          <p:cNvSpPr>
            <a:spLocks noGrp="1"/>
          </p:cNvSpPr>
          <p:nvPr>
            <p:ph type="sldNum" sz="quarter" idx="10"/>
          </p:nvPr>
        </p:nvSpPr>
        <p:spPr/>
        <p:txBody>
          <a:bodyPr/>
          <a:lstStyle/>
          <a:p>
            <a:fld id="{1EB7174D-93B2-480F-9530-953681C6B221}" type="slidenum">
              <a:rPr lang="en-GB" smtClean="0"/>
              <a:t>7</a:t>
            </a:fld>
            <a:endParaRPr lang="en-GB"/>
          </a:p>
        </p:txBody>
      </p:sp>
    </p:spTree>
    <p:extLst>
      <p:ext uri="{BB962C8B-B14F-4D97-AF65-F5344CB8AC3E}">
        <p14:creationId xmlns:p14="http://schemas.microsoft.com/office/powerpoint/2010/main" val="253048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key facts: 17 million dead, use of chemical warfare, American late entrance, Lenin’s rise</a:t>
            </a:r>
          </a:p>
        </p:txBody>
      </p:sp>
      <p:sp>
        <p:nvSpPr>
          <p:cNvPr id="4" name="Slide Number Placeholder 3"/>
          <p:cNvSpPr>
            <a:spLocks noGrp="1"/>
          </p:cNvSpPr>
          <p:nvPr>
            <p:ph type="sldNum" sz="quarter" idx="10"/>
          </p:nvPr>
        </p:nvSpPr>
        <p:spPr/>
        <p:txBody>
          <a:bodyPr/>
          <a:lstStyle/>
          <a:p>
            <a:fld id="{1EB7174D-93B2-480F-9530-953681C6B221}" type="slidenum">
              <a:rPr lang="en-GB" smtClean="0"/>
              <a:t>8</a:t>
            </a:fld>
            <a:endParaRPr lang="en-GB"/>
          </a:p>
        </p:txBody>
      </p:sp>
    </p:spTree>
    <p:extLst>
      <p:ext uri="{BB962C8B-B14F-4D97-AF65-F5344CB8AC3E}">
        <p14:creationId xmlns:p14="http://schemas.microsoft.com/office/powerpoint/2010/main" val="72480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either do questioning or be written in books. Text on slides 9-10 for annotating.</a:t>
            </a:r>
          </a:p>
        </p:txBody>
      </p:sp>
      <p:sp>
        <p:nvSpPr>
          <p:cNvPr id="4" name="Slide Number Placeholder 3"/>
          <p:cNvSpPr>
            <a:spLocks noGrp="1"/>
          </p:cNvSpPr>
          <p:nvPr>
            <p:ph type="sldNum" sz="quarter" idx="10"/>
          </p:nvPr>
        </p:nvSpPr>
        <p:spPr/>
        <p:txBody>
          <a:bodyPr/>
          <a:lstStyle/>
          <a:p>
            <a:fld id="{1EB7174D-93B2-480F-9530-953681C6B221}" type="slidenum">
              <a:rPr lang="en-GB" smtClean="0"/>
              <a:t>9</a:t>
            </a:fld>
            <a:endParaRPr lang="en-GB"/>
          </a:p>
        </p:txBody>
      </p:sp>
    </p:spTree>
    <p:extLst>
      <p:ext uri="{BB962C8B-B14F-4D97-AF65-F5344CB8AC3E}">
        <p14:creationId xmlns:p14="http://schemas.microsoft.com/office/powerpoint/2010/main" val="219310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Nj43X-VBEPE?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AE3B-C699-4F50-948C-D600144F3E07}"/>
              </a:ext>
            </a:extLst>
          </p:cNvPr>
          <p:cNvSpPr>
            <a:spLocks noGrp="1"/>
          </p:cNvSpPr>
          <p:nvPr>
            <p:ph type="ctrTitle"/>
          </p:nvPr>
        </p:nvSpPr>
        <p:spPr/>
        <p:txBody>
          <a:bodyPr/>
          <a:lstStyle/>
          <a:p>
            <a:r>
              <a:rPr lang="en-GB" dirty="0"/>
              <a:t>Lesson 12: Hemingway</a:t>
            </a:r>
          </a:p>
        </p:txBody>
      </p:sp>
      <p:sp>
        <p:nvSpPr>
          <p:cNvPr id="3" name="Subtitle 2">
            <a:extLst>
              <a:ext uri="{FF2B5EF4-FFF2-40B4-BE49-F238E27FC236}">
                <a16:creationId xmlns:a16="http://schemas.microsoft.com/office/drawing/2014/main" id="{B2F61F98-B446-42B1-878B-13296100664B}"/>
              </a:ext>
            </a:extLst>
          </p:cNvPr>
          <p:cNvSpPr>
            <a:spLocks noGrp="1"/>
          </p:cNvSpPr>
          <p:nvPr>
            <p:ph type="subTitle" idx="1"/>
          </p:nvPr>
        </p:nvSpPr>
        <p:spPr/>
        <p:txBody>
          <a:bodyPr/>
          <a:lstStyle/>
          <a:p>
            <a:r>
              <a:rPr lang="en-GB" dirty="0"/>
              <a:t>LO: To look at WW1 American Literature. </a:t>
            </a:r>
          </a:p>
        </p:txBody>
      </p:sp>
    </p:spTree>
    <p:extLst>
      <p:ext uri="{BB962C8B-B14F-4D97-AF65-F5344CB8AC3E}">
        <p14:creationId xmlns:p14="http://schemas.microsoft.com/office/powerpoint/2010/main" val="336644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25F-DA9C-4C11-BBF8-C647D9664640}"/>
              </a:ext>
            </a:extLst>
          </p:cNvPr>
          <p:cNvSpPr>
            <a:spLocks noGrp="1"/>
          </p:cNvSpPr>
          <p:nvPr>
            <p:ph type="title"/>
          </p:nvPr>
        </p:nvSpPr>
        <p:spPr>
          <a:xfrm>
            <a:off x="897518" y="106914"/>
            <a:ext cx="11235583" cy="1499616"/>
          </a:xfrm>
        </p:spPr>
        <p:txBody>
          <a:bodyPr>
            <a:normAutofit fontScale="90000"/>
          </a:bodyPr>
          <a:lstStyle/>
          <a:p>
            <a:r>
              <a:rPr lang="en-GB" sz="3100" dirty="0">
                <a:solidFill>
                  <a:schemeClr val="accent1"/>
                </a:solidFill>
              </a:rPr>
              <a:t>How does the extract compare to what we know about WW1? </a:t>
            </a:r>
            <a:r>
              <a:rPr lang="en-GB" sz="3100" dirty="0">
                <a:solidFill>
                  <a:schemeClr val="accent4">
                    <a:lumMod val="50000"/>
                  </a:schemeClr>
                </a:solidFill>
              </a:rPr>
              <a:t>Why do you think Hemingway wrote this text? </a:t>
            </a:r>
            <a:r>
              <a:rPr lang="en-GB" sz="3100" dirty="0">
                <a:solidFill>
                  <a:schemeClr val="accent5">
                    <a:lumMod val="75000"/>
                  </a:schemeClr>
                </a:solidFill>
              </a:rPr>
              <a:t>Which words do you think have the most impact? Why? How do they make you feel? </a:t>
            </a:r>
            <a:r>
              <a:rPr lang="en-GB" sz="5400" dirty="0">
                <a:solidFill>
                  <a:schemeClr val="accent5">
                    <a:lumMod val="75000"/>
                  </a:schemeClr>
                </a:solidFill>
              </a:rPr>
              <a:t/>
            </a:r>
            <a:br>
              <a:rPr lang="en-GB" sz="5400" dirty="0">
                <a:solidFill>
                  <a:schemeClr val="accent5">
                    <a:lumMod val="75000"/>
                  </a:schemeClr>
                </a:solidFill>
              </a:rPr>
            </a:br>
            <a:endParaRPr lang="en-GB" dirty="0"/>
          </a:p>
        </p:txBody>
      </p:sp>
      <p:sp>
        <p:nvSpPr>
          <p:cNvPr id="3" name="Content Placeholder 2">
            <a:extLst>
              <a:ext uri="{FF2B5EF4-FFF2-40B4-BE49-F238E27FC236}">
                <a16:creationId xmlns:a16="http://schemas.microsoft.com/office/drawing/2014/main" id="{E18EDECD-43E9-4C90-A1EC-B089F024BBCC}"/>
              </a:ext>
            </a:extLst>
          </p:cNvPr>
          <p:cNvSpPr>
            <a:spLocks noGrp="1"/>
          </p:cNvSpPr>
          <p:nvPr>
            <p:ph idx="1"/>
          </p:nvPr>
        </p:nvSpPr>
        <p:spPr>
          <a:xfrm>
            <a:off x="897519" y="1308295"/>
            <a:ext cx="11045951" cy="5064370"/>
          </a:xfrm>
        </p:spPr>
        <p:txBody>
          <a:bodyPr>
            <a:normAutofit fontScale="92500" lnSpcReduction="10000"/>
          </a:bodyPr>
          <a:lstStyle/>
          <a:p>
            <a:r>
              <a:rPr lang="en-GB" dirty="0"/>
              <a:t>"It's a silly front," she said. "But it's very beautiful. Are they going to have an offensive?" </a:t>
            </a:r>
          </a:p>
          <a:p>
            <a:r>
              <a:rPr lang="en-GB" dirty="0"/>
              <a:t>"Yes." </a:t>
            </a:r>
          </a:p>
          <a:p>
            <a:r>
              <a:rPr lang="en-GB" dirty="0"/>
              <a:t>"Then we'll have to work. There's no work now." </a:t>
            </a:r>
          </a:p>
          <a:p>
            <a:r>
              <a:rPr lang="en-GB" dirty="0"/>
              <a:t>"Have you done nursing long?" </a:t>
            </a:r>
          </a:p>
          <a:p>
            <a:r>
              <a:rPr lang="en-GB" dirty="0"/>
              <a:t>"Since the end of 'fifteen. I started when he did. I remember having a silly idea he might come to the </a:t>
            </a:r>
          </a:p>
          <a:p>
            <a:r>
              <a:rPr lang="en-GB" dirty="0"/>
              <a:t>hospital where I was. With a sabre cut, I suppose, and a bandage around his head. Or shot through the shoulder. Something picturesque." </a:t>
            </a:r>
          </a:p>
          <a:p>
            <a:r>
              <a:rPr lang="en-GB" dirty="0"/>
              <a:t>"This is the picturesque front," I said. </a:t>
            </a:r>
          </a:p>
          <a:p>
            <a:r>
              <a:rPr lang="en-GB" dirty="0"/>
              <a:t>"Yes," she said. "People can't realize what France is like. If they did, it couldn't all go on. He didn't have </a:t>
            </a:r>
          </a:p>
          <a:p>
            <a:r>
              <a:rPr lang="en-GB" dirty="0"/>
              <a:t>a sabre cut. They blew him all to bits." </a:t>
            </a:r>
          </a:p>
          <a:p>
            <a:r>
              <a:rPr lang="en-GB" dirty="0"/>
              <a:t>I didn't say anything. </a:t>
            </a:r>
          </a:p>
          <a:p>
            <a:r>
              <a:rPr lang="en-GB" dirty="0"/>
              <a:t>"Do you suppose it will always go on?" </a:t>
            </a:r>
          </a:p>
          <a:p>
            <a:endParaRPr lang="en-GB" dirty="0"/>
          </a:p>
        </p:txBody>
      </p:sp>
      <p:sp>
        <p:nvSpPr>
          <p:cNvPr id="4" name="TextBox 3">
            <a:extLst>
              <a:ext uri="{FF2B5EF4-FFF2-40B4-BE49-F238E27FC236}">
                <a16:creationId xmlns:a16="http://schemas.microsoft.com/office/drawing/2014/main" id="{28EA5558-7546-4E34-B781-BE0251515310}"/>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a:t>
            </a:r>
          </a:p>
        </p:txBody>
      </p:sp>
      <p:sp>
        <p:nvSpPr>
          <p:cNvPr id="5" name="Rectangle 4">
            <a:extLst>
              <a:ext uri="{FF2B5EF4-FFF2-40B4-BE49-F238E27FC236}">
                <a16:creationId xmlns:a16="http://schemas.microsoft.com/office/drawing/2014/main" id="{0BE6E800-EEE7-414B-9DC3-E992293147BF}"/>
              </a:ext>
            </a:extLst>
          </p:cNvPr>
          <p:cNvSpPr/>
          <p:nvPr/>
        </p:nvSpPr>
        <p:spPr>
          <a:xfrm>
            <a:off x="703384" y="6496168"/>
            <a:ext cx="4083618" cy="369332"/>
          </a:xfrm>
          <a:prstGeom prst="rect">
            <a:avLst/>
          </a:prstGeom>
        </p:spPr>
        <p:txBody>
          <a:bodyPr wrap="none">
            <a:spAutoFit/>
          </a:bodyPr>
          <a:lstStyle/>
          <a:p>
            <a:r>
              <a:rPr lang="en-GB" dirty="0"/>
              <a:t>LO: To look at WW1 American Literature. </a:t>
            </a:r>
          </a:p>
        </p:txBody>
      </p:sp>
    </p:spTree>
    <p:extLst>
      <p:ext uri="{BB962C8B-B14F-4D97-AF65-F5344CB8AC3E}">
        <p14:creationId xmlns:p14="http://schemas.microsoft.com/office/powerpoint/2010/main" val="328208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25F-DA9C-4C11-BBF8-C647D9664640}"/>
              </a:ext>
            </a:extLst>
          </p:cNvPr>
          <p:cNvSpPr>
            <a:spLocks noGrp="1"/>
          </p:cNvSpPr>
          <p:nvPr>
            <p:ph type="title"/>
          </p:nvPr>
        </p:nvSpPr>
        <p:spPr>
          <a:xfrm>
            <a:off x="897518" y="106914"/>
            <a:ext cx="11235583" cy="1499616"/>
          </a:xfrm>
        </p:spPr>
        <p:txBody>
          <a:bodyPr>
            <a:normAutofit fontScale="90000"/>
          </a:bodyPr>
          <a:lstStyle/>
          <a:p>
            <a:r>
              <a:rPr lang="en-GB" sz="3100" dirty="0">
                <a:solidFill>
                  <a:schemeClr val="accent1"/>
                </a:solidFill>
              </a:rPr>
              <a:t>How does the extract compare to what we know about WW1? </a:t>
            </a:r>
            <a:r>
              <a:rPr lang="en-GB" sz="3100" dirty="0">
                <a:solidFill>
                  <a:schemeClr val="accent4">
                    <a:lumMod val="50000"/>
                  </a:schemeClr>
                </a:solidFill>
              </a:rPr>
              <a:t>Why do you think Hemingway wrote this text? </a:t>
            </a:r>
            <a:r>
              <a:rPr lang="en-GB" sz="3100" dirty="0">
                <a:solidFill>
                  <a:schemeClr val="accent5">
                    <a:lumMod val="75000"/>
                  </a:schemeClr>
                </a:solidFill>
              </a:rPr>
              <a:t>Which words do you think have the most impact? Why? How do they make you feel? </a:t>
            </a:r>
            <a:r>
              <a:rPr lang="en-GB" sz="5400" dirty="0">
                <a:solidFill>
                  <a:schemeClr val="accent5">
                    <a:lumMod val="75000"/>
                  </a:schemeClr>
                </a:solidFill>
              </a:rPr>
              <a:t/>
            </a:r>
            <a:br>
              <a:rPr lang="en-GB" sz="5400" dirty="0">
                <a:solidFill>
                  <a:schemeClr val="accent5">
                    <a:lumMod val="75000"/>
                  </a:schemeClr>
                </a:solidFill>
              </a:rPr>
            </a:br>
            <a:endParaRPr lang="en-GB" dirty="0"/>
          </a:p>
        </p:txBody>
      </p:sp>
      <p:sp>
        <p:nvSpPr>
          <p:cNvPr id="3" name="Content Placeholder 2">
            <a:extLst>
              <a:ext uri="{FF2B5EF4-FFF2-40B4-BE49-F238E27FC236}">
                <a16:creationId xmlns:a16="http://schemas.microsoft.com/office/drawing/2014/main" id="{E18EDECD-43E9-4C90-A1EC-B089F024BBCC}"/>
              </a:ext>
            </a:extLst>
          </p:cNvPr>
          <p:cNvSpPr>
            <a:spLocks noGrp="1"/>
          </p:cNvSpPr>
          <p:nvPr>
            <p:ph idx="1"/>
          </p:nvPr>
        </p:nvSpPr>
        <p:spPr>
          <a:xfrm>
            <a:off x="897519" y="1308294"/>
            <a:ext cx="11045951" cy="5187873"/>
          </a:xfrm>
        </p:spPr>
        <p:txBody>
          <a:bodyPr>
            <a:normAutofit/>
          </a:bodyPr>
          <a:lstStyle/>
          <a:p>
            <a:r>
              <a:rPr lang="en-GB" dirty="0"/>
              <a:t>"No." </a:t>
            </a:r>
          </a:p>
          <a:p>
            <a:r>
              <a:rPr lang="en-GB" dirty="0"/>
              <a:t>"What's to stop it?" </a:t>
            </a:r>
          </a:p>
          <a:p>
            <a:r>
              <a:rPr lang="en-GB" dirty="0"/>
              <a:t>"It will crack somewhere." </a:t>
            </a:r>
          </a:p>
          <a:p>
            <a:r>
              <a:rPr lang="en-GB" dirty="0"/>
              <a:t>"We'll crack. We'll crack in France. They can't go on doing things like the Somme and not crack." </a:t>
            </a:r>
          </a:p>
          <a:p>
            <a:r>
              <a:rPr lang="en-GB" dirty="0"/>
              <a:t>"They won't crack here," I said. </a:t>
            </a:r>
          </a:p>
          <a:p>
            <a:r>
              <a:rPr lang="en-GB" dirty="0"/>
              <a:t>"You think not?" </a:t>
            </a:r>
          </a:p>
          <a:p>
            <a:r>
              <a:rPr lang="en-GB" dirty="0"/>
              <a:t>"No. They did very well last summer." </a:t>
            </a:r>
          </a:p>
          <a:p>
            <a:r>
              <a:rPr lang="en-GB" dirty="0"/>
              <a:t>"They may crack," she said. "Anybody may crack." </a:t>
            </a:r>
          </a:p>
          <a:p>
            <a:r>
              <a:rPr lang="en-GB" dirty="0"/>
              <a:t>"The Germans too." </a:t>
            </a:r>
          </a:p>
          <a:p>
            <a:r>
              <a:rPr lang="en-GB" dirty="0"/>
              <a:t>"No," she said. "I think not." </a:t>
            </a:r>
          </a:p>
        </p:txBody>
      </p:sp>
      <p:sp>
        <p:nvSpPr>
          <p:cNvPr id="4" name="TextBox 3">
            <a:extLst>
              <a:ext uri="{FF2B5EF4-FFF2-40B4-BE49-F238E27FC236}">
                <a16:creationId xmlns:a16="http://schemas.microsoft.com/office/drawing/2014/main" id="{28EA5558-7546-4E34-B781-BE0251515310}"/>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a:t>
            </a:r>
          </a:p>
        </p:txBody>
      </p:sp>
      <p:sp>
        <p:nvSpPr>
          <p:cNvPr id="5" name="Rectangle 4">
            <a:extLst>
              <a:ext uri="{FF2B5EF4-FFF2-40B4-BE49-F238E27FC236}">
                <a16:creationId xmlns:a16="http://schemas.microsoft.com/office/drawing/2014/main" id="{0BE6E800-EEE7-414B-9DC3-E992293147BF}"/>
              </a:ext>
            </a:extLst>
          </p:cNvPr>
          <p:cNvSpPr/>
          <p:nvPr/>
        </p:nvSpPr>
        <p:spPr>
          <a:xfrm>
            <a:off x="703384" y="6496168"/>
            <a:ext cx="4083618" cy="369332"/>
          </a:xfrm>
          <a:prstGeom prst="rect">
            <a:avLst/>
          </a:prstGeom>
        </p:spPr>
        <p:txBody>
          <a:bodyPr wrap="none">
            <a:spAutoFit/>
          </a:bodyPr>
          <a:lstStyle/>
          <a:p>
            <a:r>
              <a:rPr lang="en-GB" dirty="0"/>
              <a:t>LO: To look at WW1 American Literature. </a:t>
            </a:r>
          </a:p>
        </p:txBody>
      </p:sp>
    </p:spTree>
    <p:extLst>
      <p:ext uri="{BB962C8B-B14F-4D97-AF65-F5344CB8AC3E}">
        <p14:creationId xmlns:p14="http://schemas.microsoft.com/office/powerpoint/2010/main" val="310918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D49B-FDDA-4D14-8599-7B3536C956C2}"/>
              </a:ext>
            </a:extLst>
          </p:cNvPr>
          <p:cNvSpPr>
            <a:spLocks noGrp="1"/>
          </p:cNvSpPr>
          <p:nvPr>
            <p:ph type="title"/>
          </p:nvPr>
        </p:nvSpPr>
        <p:spPr>
          <a:xfrm>
            <a:off x="911586" y="126817"/>
            <a:ext cx="9720072" cy="1499616"/>
          </a:xfrm>
        </p:spPr>
        <p:txBody>
          <a:bodyPr/>
          <a:lstStyle/>
          <a:p>
            <a:r>
              <a:rPr lang="en-GB" dirty="0"/>
              <a:t>EXTENDED WRITING</a:t>
            </a:r>
            <a:br>
              <a:rPr lang="en-GB" dirty="0"/>
            </a:br>
            <a:r>
              <a:rPr lang="en-GB" dirty="0"/>
              <a:t>Choose one of these structures</a:t>
            </a:r>
            <a:endParaRPr lang="en-GB" i="1" dirty="0"/>
          </a:p>
        </p:txBody>
      </p:sp>
      <p:sp>
        <p:nvSpPr>
          <p:cNvPr id="3" name="Content Placeholder 2">
            <a:extLst>
              <a:ext uri="{FF2B5EF4-FFF2-40B4-BE49-F238E27FC236}">
                <a16:creationId xmlns:a16="http://schemas.microsoft.com/office/drawing/2014/main" id="{A0E058C0-807F-4F00-BACA-2323A34FA23A}"/>
              </a:ext>
            </a:extLst>
          </p:cNvPr>
          <p:cNvSpPr>
            <a:spLocks noGrp="1"/>
          </p:cNvSpPr>
          <p:nvPr>
            <p:ph idx="1"/>
          </p:nvPr>
        </p:nvSpPr>
        <p:spPr>
          <a:xfrm>
            <a:off x="803647" y="2329681"/>
            <a:ext cx="3342808" cy="2388858"/>
          </a:xfrm>
          <a:ln>
            <a:solidFill>
              <a:schemeClr val="accent5"/>
            </a:solidFill>
          </a:ln>
        </p:spPr>
        <p:txBody>
          <a:bodyPr>
            <a:normAutofit/>
          </a:bodyPr>
          <a:lstStyle/>
          <a:p>
            <a:r>
              <a:rPr lang="en-GB" dirty="0">
                <a:solidFill>
                  <a:srgbClr val="FF0000"/>
                </a:solidFill>
              </a:rPr>
              <a:t>Hemingway presents the First World War as…</a:t>
            </a:r>
            <a:r>
              <a:rPr lang="en-GB" dirty="0"/>
              <a:t/>
            </a:r>
            <a:br>
              <a:rPr lang="en-GB" dirty="0"/>
            </a:br>
            <a:r>
              <a:rPr lang="en-GB" dirty="0">
                <a:solidFill>
                  <a:srgbClr val="FFC000"/>
                </a:solidFill>
              </a:rPr>
              <a:t>This is seen in… </a:t>
            </a:r>
            <a:r>
              <a:rPr lang="en-GB" dirty="0"/>
              <a:t/>
            </a:r>
            <a:br>
              <a:rPr lang="en-GB" dirty="0"/>
            </a:br>
            <a:r>
              <a:rPr lang="en-GB" dirty="0">
                <a:solidFill>
                  <a:srgbClr val="00B050"/>
                </a:solidFill>
              </a:rPr>
              <a:t>The use of *device* </a:t>
            </a:r>
            <a:r>
              <a:rPr lang="en-GB" dirty="0">
                <a:solidFill>
                  <a:srgbClr val="7030A0"/>
                </a:solidFill>
              </a:rPr>
              <a:t> could link to … </a:t>
            </a:r>
            <a:r>
              <a:rPr lang="en-GB" dirty="0">
                <a:solidFill>
                  <a:srgbClr val="0070C0"/>
                </a:solidFill>
              </a:rPr>
              <a:t>and makes the reader feel…</a:t>
            </a:r>
          </a:p>
        </p:txBody>
      </p:sp>
      <p:sp>
        <p:nvSpPr>
          <p:cNvPr id="4" name="TextBox 3">
            <a:extLst>
              <a:ext uri="{FF2B5EF4-FFF2-40B4-BE49-F238E27FC236}">
                <a16:creationId xmlns:a16="http://schemas.microsoft.com/office/drawing/2014/main" id="{D7318BEE-00B3-4D44-AE76-AF3108E46598}"/>
              </a:ext>
            </a:extLst>
          </p:cNvPr>
          <p:cNvSpPr txBox="1"/>
          <p:nvPr/>
        </p:nvSpPr>
        <p:spPr>
          <a:xfrm>
            <a:off x="788658" y="1946272"/>
            <a:ext cx="3372786" cy="369332"/>
          </a:xfrm>
          <a:prstGeom prst="rect">
            <a:avLst/>
          </a:prstGeom>
          <a:solidFill>
            <a:schemeClr val="accent5"/>
          </a:solidFill>
          <a:ln>
            <a:solidFill>
              <a:schemeClr val="accent5"/>
            </a:solidFill>
          </a:ln>
        </p:spPr>
        <p:txBody>
          <a:bodyPr wrap="square" rtlCol="0">
            <a:spAutoFit/>
          </a:bodyPr>
          <a:lstStyle/>
          <a:p>
            <a:pPr algn="ctr"/>
            <a:r>
              <a:rPr lang="en-GB" dirty="0"/>
              <a:t>TRICKY WRITE</a:t>
            </a:r>
          </a:p>
        </p:txBody>
      </p:sp>
      <p:sp>
        <p:nvSpPr>
          <p:cNvPr id="5" name="TextBox 4">
            <a:extLst>
              <a:ext uri="{FF2B5EF4-FFF2-40B4-BE49-F238E27FC236}">
                <a16:creationId xmlns:a16="http://schemas.microsoft.com/office/drawing/2014/main" id="{8BFFB497-18D9-41C7-BDFC-26D2E758AF7B}"/>
              </a:ext>
            </a:extLst>
          </p:cNvPr>
          <p:cNvSpPr txBox="1"/>
          <p:nvPr/>
        </p:nvSpPr>
        <p:spPr>
          <a:xfrm>
            <a:off x="4456662" y="2315604"/>
            <a:ext cx="3702571" cy="3416320"/>
          </a:xfrm>
          <a:prstGeom prst="rect">
            <a:avLst/>
          </a:prstGeom>
          <a:noFill/>
          <a:ln>
            <a:solidFill>
              <a:srgbClr val="FFC000"/>
            </a:solidFill>
          </a:ln>
        </p:spPr>
        <p:txBody>
          <a:bodyPr wrap="square" rtlCol="0">
            <a:spAutoFit/>
          </a:bodyPr>
          <a:lstStyle/>
          <a:p>
            <a:r>
              <a:rPr lang="en-GB" sz="2400" dirty="0">
                <a:solidFill>
                  <a:srgbClr val="FF0000"/>
                </a:solidFill>
              </a:rPr>
              <a:t>Hemingway presents the First World War as … </a:t>
            </a:r>
            <a:r>
              <a:rPr lang="en-GB" sz="2400" dirty="0"/>
              <a:t/>
            </a:r>
            <a:br>
              <a:rPr lang="en-GB" sz="2400" dirty="0"/>
            </a:br>
            <a:r>
              <a:rPr lang="en-GB" sz="2400" dirty="0">
                <a:solidFill>
                  <a:srgbClr val="FFC000"/>
                </a:solidFill>
              </a:rPr>
              <a:t>This is represented in… </a:t>
            </a:r>
            <a:r>
              <a:rPr lang="en-GB" sz="2400" dirty="0"/>
              <a:t/>
            </a:r>
            <a:br>
              <a:rPr lang="en-GB" sz="2400" dirty="0"/>
            </a:br>
            <a:r>
              <a:rPr lang="en-GB" sz="2400" dirty="0">
                <a:solidFill>
                  <a:srgbClr val="00B050"/>
                </a:solidFill>
              </a:rPr>
              <a:t>The use of *device* </a:t>
            </a:r>
            <a:r>
              <a:rPr lang="en-GB" sz="2400" dirty="0">
                <a:solidFill>
                  <a:srgbClr val="FF0000"/>
                </a:solidFill>
              </a:rPr>
              <a:t> </a:t>
            </a:r>
            <a:r>
              <a:rPr lang="en-GB" sz="2400" dirty="0">
                <a:solidFill>
                  <a:srgbClr val="7030A0"/>
                </a:solidFill>
              </a:rPr>
              <a:t>shows the war to be…</a:t>
            </a:r>
            <a:r>
              <a:rPr lang="en-GB" sz="2400" dirty="0"/>
              <a:t/>
            </a:r>
            <a:br>
              <a:rPr lang="en-GB" sz="2400" dirty="0"/>
            </a:br>
            <a:r>
              <a:rPr lang="en-GB" sz="2400" dirty="0">
                <a:solidFill>
                  <a:srgbClr val="0070C0"/>
                </a:solidFill>
              </a:rPr>
              <a:t>This makes the modern reader feel… however, due to… an Edwardian reader may feel… </a:t>
            </a:r>
          </a:p>
        </p:txBody>
      </p:sp>
      <p:sp>
        <p:nvSpPr>
          <p:cNvPr id="6" name="TextBox 5">
            <a:extLst>
              <a:ext uri="{FF2B5EF4-FFF2-40B4-BE49-F238E27FC236}">
                <a16:creationId xmlns:a16="http://schemas.microsoft.com/office/drawing/2014/main" id="{91F26FC0-AF87-47F3-8FF5-E8DFBDF50C1B}"/>
              </a:ext>
            </a:extLst>
          </p:cNvPr>
          <p:cNvSpPr txBox="1"/>
          <p:nvPr/>
        </p:nvSpPr>
        <p:spPr>
          <a:xfrm>
            <a:off x="4411028" y="1946272"/>
            <a:ext cx="3747541" cy="369332"/>
          </a:xfrm>
          <a:prstGeom prst="rect">
            <a:avLst/>
          </a:prstGeom>
          <a:solidFill>
            <a:srgbClr val="FFC000"/>
          </a:solidFill>
        </p:spPr>
        <p:txBody>
          <a:bodyPr wrap="square" rtlCol="0">
            <a:spAutoFit/>
          </a:bodyPr>
          <a:lstStyle/>
          <a:p>
            <a:pPr algn="ctr"/>
            <a:r>
              <a:rPr lang="en-GB" dirty="0"/>
              <a:t>TRICKIER WRITE</a:t>
            </a:r>
          </a:p>
        </p:txBody>
      </p:sp>
      <p:sp>
        <p:nvSpPr>
          <p:cNvPr id="7" name="TextBox 6">
            <a:extLst>
              <a:ext uri="{FF2B5EF4-FFF2-40B4-BE49-F238E27FC236}">
                <a16:creationId xmlns:a16="http://schemas.microsoft.com/office/drawing/2014/main" id="{84340A4A-0824-4695-947F-B69E667321A4}"/>
              </a:ext>
            </a:extLst>
          </p:cNvPr>
          <p:cNvSpPr txBox="1"/>
          <p:nvPr/>
        </p:nvSpPr>
        <p:spPr>
          <a:xfrm>
            <a:off x="8439462" y="2315604"/>
            <a:ext cx="3432748" cy="3693319"/>
          </a:xfrm>
          <a:prstGeom prst="rect">
            <a:avLst/>
          </a:prstGeom>
          <a:noFill/>
          <a:ln>
            <a:solidFill>
              <a:srgbClr val="FF0000"/>
            </a:solidFill>
          </a:ln>
        </p:spPr>
        <p:txBody>
          <a:bodyPr wrap="square" rtlCol="0">
            <a:spAutoFit/>
          </a:bodyPr>
          <a:lstStyle/>
          <a:p>
            <a:r>
              <a:rPr lang="en-GB" dirty="0">
                <a:solidFill>
                  <a:srgbClr val="FF0000"/>
                </a:solidFill>
              </a:rPr>
              <a:t>Hemingway presents life in the 20</a:t>
            </a:r>
            <a:r>
              <a:rPr lang="en-GB" baseline="30000" dirty="0">
                <a:solidFill>
                  <a:srgbClr val="FF0000"/>
                </a:solidFill>
              </a:rPr>
              <a:t>th</a:t>
            </a:r>
            <a:r>
              <a:rPr lang="en-GB" dirty="0">
                <a:solidFill>
                  <a:srgbClr val="FF0000"/>
                </a:solidFill>
              </a:rPr>
              <a:t> Century as… </a:t>
            </a:r>
            <a:r>
              <a:rPr lang="en-GB" dirty="0">
                <a:solidFill>
                  <a:srgbClr val="00B050"/>
                </a:solidFill>
              </a:rPr>
              <a:t>through</a:t>
            </a:r>
            <a:r>
              <a:rPr lang="en-GB" dirty="0"/>
              <a:t>…</a:t>
            </a:r>
            <a:br>
              <a:rPr lang="en-GB" dirty="0"/>
            </a:br>
            <a:r>
              <a:rPr lang="en-GB" dirty="0">
                <a:solidFill>
                  <a:srgbClr val="FFC000"/>
                </a:solidFill>
              </a:rPr>
              <a:t>This can be seen in… </a:t>
            </a:r>
            <a:r>
              <a:rPr lang="en-GB" dirty="0">
                <a:solidFill>
                  <a:srgbClr val="7030A0"/>
                </a:solidFill>
              </a:rPr>
              <a:t>and links to the idea of…</a:t>
            </a:r>
            <a:r>
              <a:rPr lang="en-GB" dirty="0"/>
              <a:t/>
            </a:r>
            <a:br>
              <a:rPr lang="en-GB" dirty="0"/>
            </a:br>
            <a:r>
              <a:rPr lang="en-GB" dirty="0">
                <a:solidFill>
                  <a:srgbClr val="FF0000"/>
                </a:solidFill>
              </a:rPr>
              <a:t>However/Similarly, Fitzgerald presents life in the 20</a:t>
            </a:r>
            <a:r>
              <a:rPr lang="en-GB" baseline="30000" dirty="0">
                <a:solidFill>
                  <a:srgbClr val="FF0000"/>
                </a:solidFill>
              </a:rPr>
              <a:t>th</a:t>
            </a:r>
            <a:r>
              <a:rPr lang="en-GB" dirty="0">
                <a:solidFill>
                  <a:srgbClr val="FF0000"/>
                </a:solidFill>
              </a:rPr>
              <a:t> Century as … </a:t>
            </a:r>
            <a:r>
              <a:rPr lang="en-GB" dirty="0">
                <a:solidFill>
                  <a:srgbClr val="00B050"/>
                </a:solidFill>
              </a:rPr>
              <a:t>through… </a:t>
            </a:r>
            <a:r>
              <a:rPr lang="en-GB" dirty="0"/>
              <a:t/>
            </a:r>
            <a:br>
              <a:rPr lang="en-GB" dirty="0"/>
            </a:br>
            <a:r>
              <a:rPr lang="en-GB" dirty="0">
                <a:solidFill>
                  <a:srgbClr val="FFC000"/>
                </a:solidFill>
              </a:rPr>
              <a:t>This can be seen in...</a:t>
            </a:r>
            <a:r>
              <a:rPr lang="en-GB" dirty="0">
                <a:solidFill>
                  <a:srgbClr val="7030A0"/>
                </a:solidFill>
              </a:rPr>
              <a:t>and represents the American ideas of… </a:t>
            </a:r>
            <a:r>
              <a:rPr lang="en-GB" dirty="0"/>
              <a:t/>
            </a:r>
            <a:br>
              <a:rPr lang="en-GB" dirty="0"/>
            </a:br>
            <a:r>
              <a:rPr lang="en-GB" dirty="0">
                <a:solidFill>
                  <a:srgbClr val="0070C0"/>
                </a:solidFill>
              </a:rPr>
              <a:t>Ultimately, Hemingway/Fitzgerald is more successful in their description because they make the modern reader…</a:t>
            </a:r>
          </a:p>
        </p:txBody>
      </p:sp>
      <p:sp>
        <p:nvSpPr>
          <p:cNvPr id="8" name="TextBox 7">
            <a:extLst>
              <a:ext uri="{FF2B5EF4-FFF2-40B4-BE49-F238E27FC236}">
                <a16:creationId xmlns:a16="http://schemas.microsoft.com/office/drawing/2014/main" id="{6F9455D5-AD6E-4A78-BD7E-C3A338F2BBF2}"/>
              </a:ext>
            </a:extLst>
          </p:cNvPr>
          <p:cNvSpPr txBox="1"/>
          <p:nvPr/>
        </p:nvSpPr>
        <p:spPr>
          <a:xfrm>
            <a:off x="9833548" y="41822"/>
            <a:ext cx="2358451" cy="1754326"/>
          </a:xfrm>
          <a:prstGeom prst="rect">
            <a:avLst/>
          </a:prstGeom>
          <a:noFill/>
        </p:spPr>
        <p:txBody>
          <a:bodyPr wrap="square" rtlCol="0">
            <a:spAutoFit/>
          </a:bodyPr>
          <a:lstStyle/>
          <a:p>
            <a:r>
              <a:rPr lang="en-GB" dirty="0">
                <a:solidFill>
                  <a:srgbClr val="FF0000"/>
                </a:solidFill>
              </a:rPr>
              <a:t>Red: Point</a:t>
            </a:r>
            <a:r>
              <a:rPr lang="en-GB" dirty="0"/>
              <a:t/>
            </a:r>
            <a:br>
              <a:rPr lang="en-GB" dirty="0"/>
            </a:br>
            <a:r>
              <a:rPr lang="en-GB" dirty="0">
                <a:solidFill>
                  <a:srgbClr val="FFC000"/>
                </a:solidFill>
              </a:rPr>
              <a:t>Yellow: Evidence</a:t>
            </a:r>
            <a:r>
              <a:rPr lang="en-GB" dirty="0"/>
              <a:t/>
            </a:r>
            <a:br>
              <a:rPr lang="en-GB" dirty="0"/>
            </a:br>
            <a:r>
              <a:rPr lang="en-GB" dirty="0">
                <a:solidFill>
                  <a:srgbClr val="00B050"/>
                </a:solidFill>
              </a:rPr>
              <a:t>Green: Terminology</a:t>
            </a:r>
          </a:p>
          <a:p>
            <a:r>
              <a:rPr lang="en-GB" dirty="0">
                <a:solidFill>
                  <a:srgbClr val="7030A0"/>
                </a:solidFill>
              </a:rPr>
              <a:t>Purple: Effect (context)</a:t>
            </a:r>
            <a:r>
              <a:rPr lang="en-GB" dirty="0"/>
              <a:t/>
            </a:r>
            <a:br>
              <a:rPr lang="en-GB" dirty="0"/>
            </a:br>
            <a:r>
              <a:rPr lang="en-GB" dirty="0">
                <a:solidFill>
                  <a:srgbClr val="0070C0"/>
                </a:solidFill>
              </a:rPr>
              <a:t>Blue: Reader (context) </a:t>
            </a:r>
            <a:r>
              <a:rPr lang="en-GB" dirty="0"/>
              <a:t/>
            </a:r>
            <a:br>
              <a:rPr lang="en-GB" dirty="0"/>
            </a:br>
            <a:endParaRPr lang="en-GB" dirty="0">
              <a:solidFill>
                <a:srgbClr val="7030A0"/>
              </a:solidFill>
            </a:endParaRPr>
          </a:p>
        </p:txBody>
      </p:sp>
      <p:sp>
        <p:nvSpPr>
          <p:cNvPr id="9" name="TextBox 8">
            <a:extLst>
              <a:ext uri="{FF2B5EF4-FFF2-40B4-BE49-F238E27FC236}">
                <a16:creationId xmlns:a16="http://schemas.microsoft.com/office/drawing/2014/main" id="{DADB14B0-4163-4E4A-B984-7BA14622E9A1}"/>
              </a:ext>
            </a:extLst>
          </p:cNvPr>
          <p:cNvSpPr txBox="1"/>
          <p:nvPr/>
        </p:nvSpPr>
        <p:spPr>
          <a:xfrm>
            <a:off x="8439463" y="1946272"/>
            <a:ext cx="3432747" cy="369332"/>
          </a:xfrm>
          <a:prstGeom prst="rect">
            <a:avLst/>
          </a:prstGeom>
          <a:solidFill>
            <a:srgbClr val="FF0000"/>
          </a:solidFill>
        </p:spPr>
        <p:txBody>
          <a:bodyPr wrap="square" rtlCol="0">
            <a:spAutoFit/>
          </a:bodyPr>
          <a:lstStyle/>
          <a:p>
            <a:pPr algn="ctr"/>
            <a:r>
              <a:rPr lang="en-GB" dirty="0"/>
              <a:t>TRICKIEST WRITE</a:t>
            </a:r>
          </a:p>
        </p:txBody>
      </p:sp>
      <p:sp>
        <p:nvSpPr>
          <p:cNvPr id="11" name="Rectangle 10">
            <a:extLst>
              <a:ext uri="{FF2B5EF4-FFF2-40B4-BE49-F238E27FC236}">
                <a16:creationId xmlns:a16="http://schemas.microsoft.com/office/drawing/2014/main" id="{6B1F6963-7EF3-40D0-87D9-DFD71A18FE93}"/>
              </a:ext>
            </a:extLst>
          </p:cNvPr>
          <p:cNvSpPr/>
          <p:nvPr/>
        </p:nvSpPr>
        <p:spPr>
          <a:xfrm>
            <a:off x="707887" y="6488668"/>
            <a:ext cx="4083618" cy="369332"/>
          </a:xfrm>
          <a:prstGeom prst="rect">
            <a:avLst/>
          </a:prstGeom>
        </p:spPr>
        <p:txBody>
          <a:bodyPr wrap="none">
            <a:spAutoFit/>
          </a:bodyPr>
          <a:lstStyle/>
          <a:p>
            <a:r>
              <a:rPr lang="en-GB" dirty="0"/>
              <a:t>LO: To look at WW1 American Literature. </a:t>
            </a:r>
          </a:p>
        </p:txBody>
      </p:sp>
      <p:sp>
        <p:nvSpPr>
          <p:cNvPr id="12" name="TextBox 11">
            <a:extLst>
              <a:ext uri="{FF2B5EF4-FFF2-40B4-BE49-F238E27FC236}">
                <a16:creationId xmlns:a16="http://schemas.microsoft.com/office/drawing/2014/main" id="{D5E74AEC-6283-41CE-A5BE-045EDC5C268B}"/>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09294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19F3-2EC7-436F-9EAB-1B0DED268F14}"/>
              </a:ext>
            </a:extLst>
          </p:cNvPr>
          <p:cNvSpPr>
            <a:spLocks noGrp="1"/>
          </p:cNvSpPr>
          <p:nvPr>
            <p:ph type="title"/>
          </p:nvPr>
        </p:nvSpPr>
        <p:spPr/>
        <p:txBody>
          <a:bodyPr>
            <a:normAutofit/>
          </a:bodyPr>
          <a:lstStyle/>
          <a:p>
            <a:r>
              <a:rPr lang="en-GB" sz="7200" dirty="0"/>
              <a:t>Plenary: prediction</a:t>
            </a:r>
          </a:p>
        </p:txBody>
      </p:sp>
      <p:sp>
        <p:nvSpPr>
          <p:cNvPr id="5" name="Oval 4">
            <a:extLst>
              <a:ext uri="{FF2B5EF4-FFF2-40B4-BE49-F238E27FC236}">
                <a16:creationId xmlns:a16="http://schemas.microsoft.com/office/drawing/2014/main" id="{E8F25033-EAEF-4AD0-9A18-4DE7948572E7}"/>
              </a:ext>
            </a:extLst>
          </p:cNvPr>
          <p:cNvSpPr/>
          <p:nvPr/>
        </p:nvSpPr>
        <p:spPr>
          <a:xfrm>
            <a:off x="3520792" y="1871003"/>
            <a:ext cx="5904562" cy="460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t>How will WW2 affect Literature? </a:t>
            </a:r>
          </a:p>
        </p:txBody>
      </p:sp>
      <p:sp>
        <p:nvSpPr>
          <p:cNvPr id="6" name="Rectangle 5">
            <a:extLst>
              <a:ext uri="{FF2B5EF4-FFF2-40B4-BE49-F238E27FC236}">
                <a16:creationId xmlns:a16="http://schemas.microsoft.com/office/drawing/2014/main" id="{CEBEC306-E15D-43DC-815F-958D1ABAF4E3}"/>
              </a:ext>
            </a:extLst>
          </p:cNvPr>
          <p:cNvSpPr/>
          <p:nvPr/>
        </p:nvSpPr>
        <p:spPr>
          <a:xfrm>
            <a:off x="707887" y="6505549"/>
            <a:ext cx="4083618" cy="369332"/>
          </a:xfrm>
          <a:prstGeom prst="rect">
            <a:avLst/>
          </a:prstGeom>
        </p:spPr>
        <p:txBody>
          <a:bodyPr wrap="none">
            <a:spAutoFit/>
          </a:bodyPr>
          <a:lstStyle/>
          <a:p>
            <a:r>
              <a:rPr lang="en-GB" dirty="0"/>
              <a:t>LO: To look at WW1 American Literature. </a:t>
            </a:r>
          </a:p>
        </p:txBody>
      </p:sp>
      <p:sp>
        <p:nvSpPr>
          <p:cNvPr id="7" name="TextBox 6">
            <a:extLst>
              <a:ext uri="{FF2B5EF4-FFF2-40B4-BE49-F238E27FC236}">
                <a16:creationId xmlns:a16="http://schemas.microsoft.com/office/drawing/2014/main" id="{312AA2E5-0F90-4565-B90A-988FC4F4AEA5}"/>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1604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EE7C-B26E-4D78-BD1E-61B555722F70}"/>
              </a:ext>
            </a:extLst>
          </p:cNvPr>
          <p:cNvSpPr>
            <a:spLocks noGrp="1"/>
          </p:cNvSpPr>
          <p:nvPr>
            <p:ph type="title"/>
          </p:nvPr>
        </p:nvSpPr>
        <p:spPr/>
        <p:txBody>
          <a:bodyPr>
            <a:normAutofit/>
          </a:bodyPr>
          <a:lstStyle/>
          <a:p>
            <a:r>
              <a:rPr lang="en-GB" sz="6600" dirty="0"/>
              <a:t>Letters from the trenches</a:t>
            </a:r>
          </a:p>
        </p:txBody>
      </p:sp>
      <p:sp>
        <p:nvSpPr>
          <p:cNvPr id="3" name="Content Placeholder 2">
            <a:extLst>
              <a:ext uri="{FF2B5EF4-FFF2-40B4-BE49-F238E27FC236}">
                <a16:creationId xmlns:a16="http://schemas.microsoft.com/office/drawing/2014/main" id="{7EA4BF68-7FAE-4CD0-8E98-25F968CB9EDE}"/>
              </a:ext>
            </a:extLst>
          </p:cNvPr>
          <p:cNvSpPr>
            <a:spLocks noGrp="1"/>
          </p:cNvSpPr>
          <p:nvPr>
            <p:ph idx="1"/>
          </p:nvPr>
        </p:nvSpPr>
        <p:spPr>
          <a:xfrm>
            <a:off x="1024128" y="1873770"/>
            <a:ext cx="10997983" cy="4435590"/>
          </a:xfrm>
        </p:spPr>
        <p:txBody>
          <a:bodyPr/>
          <a:lstStyle/>
          <a:p>
            <a:r>
              <a:rPr lang="en-GB" sz="3600" dirty="0"/>
              <a:t>Read the letters from the trenches on the resource sheet.</a:t>
            </a:r>
          </a:p>
          <a:p>
            <a:endParaRPr lang="en-GB" dirty="0"/>
          </a:p>
          <a:p>
            <a:r>
              <a:rPr lang="en-GB" sz="3200" dirty="0"/>
              <a:t>Either: </a:t>
            </a:r>
          </a:p>
          <a:p>
            <a:pPr marL="457200" indent="-457200">
              <a:buFont typeface="+mj-lt"/>
              <a:buAutoNum type="arabicPeriod"/>
            </a:pPr>
            <a:r>
              <a:rPr lang="en-GB" sz="3200" dirty="0"/>
              <a:t>Use the letters as inspiration to write your own letter imagining you are a WW1 soldier living in the trenches.</a:t>
            </a:r>
          </a:p>
          <a:p>
            <a:pPr marL="0" indent="0">
              <a:buNone/>
            </a:pPr>
            <a:r>
              <a:rPr lang="en-GB" sz="3200" dirty="0"/>
              <a:t>or:</a:t>
            </a:r>
          </a:p>
          <a:p>
            <a:pPr marL="0" indent="0">
              <a:buNone/>
            </a:pPr>
            <a:r>
              <a:rPr lang="en-GB" sz="3200" dirty="0">
                <a:solidFill>
                  <a:srgbClr val="0070C0"/>
                </a:solidFill>
              </a:rPr>
              <a:t>2.   </a:t>
            </a:r>
            <a:r>
              <a:rPr lang="en-GB" sz="3200" dirty="0"/>
              <a:t>Compare Hemingway’s presentation of WW1 to the real life accounts. </a:t>
            </a:r>
            <a:endParaRPr lang="en-GB" sz="3200" dirty="0">
              <a:solidFill>
                <a:srgbClr val="0070C0"/>
              </a:solidFill>
            </a:endParaRPr>
          </a:p>
        </p:txBody>
      </p:sp>
      <p:sp>
        <p:nvSpPr>
          <p:cNvPr id="4" name="TextBox 3">
            <a:extLst>
              <a:ext uri="{FF2B5EF4-FFF2-40B4-BE49-F238E27FC236}">
                <a16:creationId xmlns:a16="http://schemas.microsoft.com/office/drawing/2014/main" id="{90E14AC1-2C65-48B4-89FB-96F2CBDC2C3A}"/>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Extension Task</a:t>
            </a:r>
          </a:p>
        </p:txBody>
      </p:sp>
      <p:sp>
        <p:nvSpPr>
          <p:cNvPr id="5" name="Rectangle 4">
            <a:extLst>
              <a:ext uri="{FF2B5EF4-FFF2-40B4-BE49-F238E27FC236}">
                <a16:creationId xmlns:a16="http://schemas.microsoft.com/office/drawing/2014/main" id="{08ADC585-1519-44D5-838B-08308ACE4C9A}"/>
              </a:ext>
            </a:extLst>
          </p:cNvPr>
          <p:cNvSpPr/>
          <p:nvPr/>
        </p:nvSpPr>
        <p:spPr>
          <a:xfrm>
            <a:off x="707887" y="6505549"/>
            <a:ext cx="4083618" cy="369332"/>
          </a:xfrm>
          <a:prstGeom prst="rect">
            <a:avLst/>
          </a:prstGeom>
        </p:spPr>
        <p:txBody>
          <a:bodyPr wrap="none">
            <a:spAutoFit/>
          </a:bodyPr>
          <a:lstStyle/>
          <a:p>
            <a:r>
              <a:rPr lang="en-GB" dirty="0"/>
              <a:t>LO: To look at WW1 American Literature. </a:t>
            </a:r>
          </a:p>
        </p:txBody>
      </p:sp>
    </p:spTree>
    <p:extLst>
      <p:ext uri="{BB962C8B-B14F-4D97-AF65-F5344CB8AC3E}">
        <p14:creationId xmlns:p14="http://schemas.microsoft.com/office/powerpoint/2010/main" val="254431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BFF5-EC9B-45A9-B5B9-294D2D647DA5}"/>
              </a:ext>
            </a:extLst>
          </p:cNvPr>
          <p:cNvSpPr>
            <a:spLocks noGrp="1"/>
          </p:cNvSpPr>
          <p:nvPr>
            <p:ph type="title"/>
          </p:nvPr>
        </p:nvSpPr>
        <p:spPr/>
        <p:txBody>
          <a:bodyPr/>
          <a:lstStyle/>
          <a:p>
            <a:r>
              <a:rPr lang="en-GB" dirty="0"/>
              <a:t>Starter: Memory Development</a:t>
            </a:r>
          </a:p>
        </p:txBody>
      </p:sp>
      <p:sp>
        <p:nvSpPr>
          <p:cNvPr id="4" name="Oval 3">
            <a:extLst>
              <a:ext uri="{FF2B5EF4-FFF2-40B4-BE49-F238E27FC236}">
                <a16:creationId xmlns:a16="http://schemas.microsoft.com/office/drawing/2014/main" id="{20913822-8E2E-4AEA-973E-0EA5B0AB0CDD}"/>
              </a:ext>
            </a:extLst>
          </p:cNvPr>
          <p:cNvSpPr/>
          <p:nvPr/>
        </p:nvSpPr>
        <p:spPr>
          <a:xfrm>
            <a:off x="2236763" y="1800665"/>
            <a:ext cx="7948245" cy="46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What were America &amp; Europe like in the 20s? </a:t>
            </a:r>
          </a:p>
        </p:txBody>
      </p:sp>
      <p:sp>
        <p:nvSpPr>
          <p:cNvPr id="5" name="Rectangle 4">
            <a:extLst>
              <a:ext uri="{FF2B5EF4-FFF2-40B4-BE49-F238E27FC236}">
                <a16:creationId xmlns:a16="http://schemas.microsoft.com/office/drawing/2014/main" id="{91CDB069-8C72-47DC-A5C4-9459B07F95C1}"/>
              </a:ext>
            </a:extLst>
          </p:cNvPr>
          <p:cNvSpPr/>
          <p:nvPr/>
        </p:nvSpPr>
        <p:spPr>
          <a:xfrm>
            <a:off x="839449" y="6485860"/>
            <a:ext cx="4083618" cy="369332"/>
          </a:xfrm>
          <a:prstGeom prst="rect">
            <a:avLst/>
          </a:prstGeom>
        </p:spPr>
        <p:txBody>
          <a:bodyPr wrap="none">
            <a:spAutoFit/>
          </a:bodyPr>
          <a:lstStyle/>
          <a:p>
            <a:r>
              <a:rPr lang="en-GB" dirty="0"/>
              <a:t>LO: To look at WW1 American Literature. </a:t>
            </a:r>
          </a:p>
        </p:txBody>
      </p:sp>
      <p:sp>
        <p:nvSpPr>
          <p:cNvPr id="6" name="TextBox 3">
            <a:extLst>
              <a:ext uri="{FF2B5EF4-FFF2-40B4-BE49-F238E27FC236}">
                <a16:creationId xmlns:a16="http://schemas.microsoft.com/office/drawing/2014/main" id="{65D825B9-A3D4-4EE7-B5D0-CE2A846F452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17043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ADEA-A5C6-4FE9-9341-937BF0EED2F8}"/>
              </a:ext>
            </a:extLst>
          </p:cNvPr>
          <p:cNvSpPr>
            <a:spLocks noGrp="1"/>
          </p:cNvSpPr>
          <p:nvPr>
            <p:ph type="title"/>
          </p:nvPr>
        </p:nvSpPr>
        <p:spPr>
          <a:xfrm>
            <a:off x="1024128" y="-51674"/>
            <a:ext cx="11167872" cy="1499616"/>
          </a:xfrm>
        </p:spPr>
        <p:txBody>
          <a:bodyPr/>
          <a:lstStyle/>
          <a:p>
            <a:r>
              <a:rPr lang="en-GB" dirty="0"/>
              <a:t>Match the vocabulary to the correct definitions.</a:t>
            </a:r>
          </a:p>
        </p:txBody>
      </p:sp>
      <p:sp>
        <p:nvSpPr>
          <p:cNvPr id="3" name="Content Placeholder 2">
            <a:extLst>
              <a:ext uri="{FF2B5EF4-FFF2-40B4-BE49-F238E27FC236}">
                <a16:creationId xmlns:a16="http://schemas.microsoft.com/office/drawing/2014/main" id="{1061AA2E-CFBC-41F5-8642-2CC62C94F26A}"/>
              </a:ext>
            </a:extLst>
          </p:cNvPr>
          <p:cNvSpPr>
            <a:spLocks noGrp="1"/>
          </p:cNvSpPr>
          <p:nvPr>
            <p:ph idx="1"/>
          </p:nvPr>
        </p:nvSpPr>
        <p:spPr>
          <a:xfrm>
            <a:off x="1024128" y="1195754"/>
            <a:ext cx="10961546" cy="4440548"/>
          </a:xfrm>
        </p:spPr>
        <p:txBody>
          <a:bodyPr>
            <a:normAutofit fontScale="92500"/>
          </a:bodyPr>
          <a:lstStyle/>
          <a:p>
            <a:pPr marL="457200" indent="-457200">
              <a:buFont typeface="+mj-lt"/>
              <a:buAutoNum type="arabicPeriod"/>
            </a:pPr>
            <a:r>
              <a:rPr lang="en-GB" sz="3600" dirty="0"/>
              <a:t>An attacking military campaign.</a:t>
            </a:r>
          </a:p>
          <a:p>
            <a:pPr marL="457200" indent="-457200">
              <a:buFont typeface="+mj-lt"/>
              <a:buAutoNum type="arabicPeriod"/>
            </a:pPr>
            <a:r>
              <a:rPr lang="en-GB" sz="3600" dirty="0"/>
              <a:t>The location of a major WW1 battle which led to more that 3000 deaths.</a:t>
            </a:r>
          </a:p>
          <a:p>
            <a:pPr marL="457200" indent="-457200">
              <a:buFont typeface="+mj-lt"/>
              <a:buAutoNum type="arabicPeriod"/>
            </a:pPr>
            <a:r>
              <a:rPr lang="en-GB" sz="3600" dirty="0"/>
              <a:t>Visually attractive, especially in a quaint or charming way.</a:t>
            </a:r>
          </a:p>
          <a:p>
            <a:pPr marL="457200" indent="-457200">
              <a:buFont typeface="+mj-lt"/>
              <a:buAutoNum type="arabicPeriod"/>
            </a:pPr>
            <a:r>
              <a:rPr lang="en-GB" sz="3600" dirty="0"/>
              <a:t>A heavy cavalry sword with a curved blade and a single cutting edge.</a:t>
            </a:r>
          </a:p>
          <a:p>
            <a:pPr marL="457200" indent="-457200">
              <a:buFont typeface="+mj-lt"/>
              <a:buAutoNum type="arabicPeriod"/>
            </a:pPr>
            <a:r>
              <a:rPr lang="en-GB" sz="3600" dirty="0"/>
              <a:t>The furthest position that an army has reached and where the enemy is or may be engaged.</a:t>
            </a:r>
          </a:p>
        </p:txBody>
      </p:sp>
      <p:sp>
        <p:nvSpPr>
          <p:cNvPr id="4" name="TextBox 3">
            <a:extLst>
              <a:ext uri="{FF2B5EF4-FFF2-40B4-BE49-F238E27FC236}">
                <a16:creationId xmlns:a16="http://schemas.microsoft.com/office/drawing/2014/main" id="{3E158D5D-418B-4B68-87FD-4E02D6FED7B8}"/>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Unlocking Vocabulary</a:t>
            </a:r>
          </a:p>
        </p:txBody>
      </p:sp>
      <p:sp>
        <p:nvSpPr>
          <p:cNvPr id="5" name="Rectangle 4">
            <a:extLst>
              <a:ext uri="{FF2B5EF4-FFF2-40B4-BE49-F238E27FC236}">
                <a16:creationId xmlns:a16="http://schemas.microsoft.com/office/drawing/2014/main" id="{553D40D6-EC00-45B0-9F64-7B2DDDDA43D4}"/>
              </a:ext>
            </a:extLst>
          </p:cNvPr>
          <p:cNvSpPr/>
          <p:nvPr/>
        </p:nvSpPr>
        <p:spPr>
          <a:xfrm>
            <a:off x="839449" y="6485860"/>
            <a:ext cx="4083618" cy="369332"/>
          </a:xfrm>
          <a:prstGeom prst="rect">
            <a:avLst/>
          </a:prstGeom>
        </p:spPr>
        <p:txBody>
          <a:bodyPr wrap="none">
            <a:spAutoFit/>
          </a:bodyPr>
          <a:lstStyle/>
          <a:p>
            <a:r>
              <a:rPr lang="en-GB" dirty="0"/>
              <a:t>LO: To look at WW1 American Literature. </a:t>
            </a:r>
          </a:p>
        </p:txBody>
      </p:sp>
      <p:sp>
        <p:nvSpPr>
          <p:cNvPr id="6" name="Rectangle 5">
            <a:extLst>
              <a:ext uri="{FF2B5EF4-FFF2-40B4-BE49-F238E27FC236}">
                <a16:creationId xmlns:a16="http://schemas.microsoft.com/office/drawing/2014/main" id="{F98B5A8C-2C8D-433F-A0DE-755EB4FC4B27}"/>
              </a:ext>
            </a:extLst>
          </p:cNvPr>
          <p:cNvSpPr/>
          <p:nvPr/>
        </p:nvSpPr>
        <p:spPr>
          <a:xfrm>
            <a:off x="1199213" y="5777974"/>
            <a:ext cx="11352551" cy="707886"/>
          </a:xfrm>
          <a:prstGeom prst="rect">
            <a:avLst/>
          </a:prstGeom>
        </p:spPr>
        <p:txBody>
          <a:bodyPr wrap="square">
            <a:spAutoFit/>
          </a:bodyPr>
          <a:lstStyle/>
          <a:p>
            <a:r>
              <a:rPr lang="en-GB" sz="4000" b="1" dirty="0"/>
              <a:t>Front   Offensive   Sabre   Picturesque    Somme</a:t>
            </a:r>
          </a:p>
        </p:txBody>
      </p:sp>
    </p:spTree>
    <p:extLst>
      <p:ext uri="{BB962C8B-B14F-4D97-AF65-F5344CB8AC3E}">
        <p14:creationId xmlns:p14="http://schemas.microsoft.com/office/powerpoint/2010/main" val="114349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ADEA-A5C6-4FE9-9341-937BF0EED2F8}"/>
              </a:ext>
            </a:extLst>
          </p:cNvPr>
          <p:cNvSpPr>
            <a:spLocks noGrp="1"/>
          </p:cNvSpPr>
          <p:nvPr>
            <p:ph type="title"/>
          </p:nvPr>
        </p:nvSpPr>
        <p:spPr>
          <a:xfrm>
            <a:off x="1024128" y="-51674"/>
            <a:ext cx="11167872" cy="1499616"/>
          </a:xfrm>
        </p:spPr>
        <p:txBody>
          <a:bodyPr/>
          <a:lstStyle/>
          <a:p>
            <a:r>
              <a:rPr lang="en-GB" dirty="0"/>
              <a:t>Check your answers:</a:t>
            </a:r>
          </a:p>
        </p:txBody>
      </p:sp>
      <p:sp>
        <p:nvSpPr>
          <p:cNvPr id="3" name="Content Placeholder 2">
            <a:extLst>
              <a:ext uri="{FF2B5EF4-FFF2-40B4-BE49-F238E27FC236}">
                <a16:creationId xmlns:a16="http://schemas.microsoft.com/office/drawing/2014/main" id="{1061AA2E-CFBC-41F5-8642-2CC62C94F26A}"/>
              </a:ext>
            </a:extLst>
          </p:cNvPr>
          <p:cNvSpPr>
            <a:spLocks noGrp="1"/>
          </p:cNvSpPr>
          <p:nvPr>
            <p:ph idx="1"/>
          </p:nvPr>
        </p:nvSpPr>
        <p:spPr>
          <a:xfrm>
            <a:off x="1024128" y="1195754"/>
            <a:ext cx="10961546" cy="5092504"/>
          </a:xfrm>
        </p:spPr>
        <p:txBody>
          <a:bodyPr>
            <a:normAutofit lnSpcReduction="10000"/>
          </a:bodyPr>
          <a:lstStyle/>
          <a:p>
            <a:pPr marL="457200" indent="-457200">
              <a:buFont typeface="+mj-lt"/>
              <a:buAutoNum type="arabicPeriod"/>
            </a:pPr>
            <a:r>
              <a:rPr lang="en-GB" sz="3600" b="1" dirty="0"/>
              <a:t>Offensive: </a:t>
            </a:r>
            <a:r>
              <a:rPr lang="en-GB" sz="3600" dirty="0"/>
              <a:t>An attacking military campaign.</a:t>
            </a:r>
          </a:p>
          <a:p>
            <a:pPr marL="457200" indent="-457200">
              <a:buFont typeface="+mj-lt"/>
              <a:buAutoNum type="arabicPeriod"/>
            </a:pPr>
            <a:r>
              <a:rPr lang="en-GB" sz="3600" b="1" dirty="0"/>
              <a:t>Somme: </a:t>
            </a:r>
            <a:r>
              <a:rPr lang="en-GB" sz="3600" dirty="0"/>
              <a:t>The location of a major WW1 battle which led to more that 3000 deaths.</a:t>
            </a:r>
          </a:p>
          <a:p>
            <a:pPr marL="457200" indent="-457200">
              <a:buFont typeface="+mj-lt"/>
              <a:buAutoNum type="arabicPeriod"/>
            </a:pPr>
            <a:r>
              <a:rPr lang="en-GB" sz="3600" b="1" dirty="0"/>
              <a:t>Picturesque: </a:t>
            </a:r>
            <a:r>
              <a:rPr lang="en-GB" sz="3600" dirty="0"/>
              <a:t>Visually attractive, especially in a quaint or charming way.</a:t>
            </a:r>
          </a:p>
          <a:p>
            <a:pPr marL="457200" indent="-457200">
              <a:buFont typeface="+mj-lt"/>
              <a:buAutoNum type="arabicPeriod"/>
            </a:pPr>
            <a:r>
              <a:rPr lang="en-GB" sz="3600" b="1" dirty="0"/>
              <a:t>Sabre: </a:t>
            </a:r>
            <a:r>
              <a:rPr lang="en-GB" sz="3600" dirty="0"/>
              <a:t>A heavy cavalry sword with a curved blade and a single cutting edge.</a:t>
            </a:r>
          </a:p>
          <a:p>
            <a:pPr marL="457200" indent="-457200">
              <a:buFont typeface="+mj-lt"/>
              <a:buAutoNum type="arabicPeriod"/>
            </a:pPr>
            <a:r>
              <a:rPr lang="en-GB" sz="3600" b="1" dirty="0"/>
              <a:t>Front: </a:t>
            </a:r>
            <a:r>
              <a:rPr lang="en-GB" sz="3600" dirty="0"/>
              <a:t>The furthest position that an army has reached and where the enemy is or may be engaged.</a:t>
            </a:r>
          </a:p>
        </p:txBody>
      </p:sp>
      <p:sp>
        <p:nvSpPr>
          <p:cNvPr id="4" name="TextBox 3">
            <a:extLst>
              <a:ext uri="{FF2B5EF4-FFF2-40B4-BE49-F238E27FC236}">
                <a16:creationId xmlns:a16="http://schemas.microsoft.com/office/drawing/2014/main" id="{3E158D5D-418B-4B68-87FD-4E02D6FED7B8}"/>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Answers</a:t>
            </a:r>
          </a:p>
        </p:txBody>
      </p:sp>
      <p:sp>
        <p:nvSpPr>
          <p:cNvPr id="5" name="Rectangle 4">
            <a:extLst>
              <a:ext uri="{FF2B5EF4-FFF2-40B4-BE49-F238E27FC236}">
                <a16:creationId xmlns:a16="http://schemas.microsoft.com/office/drawing/2014/main" id="{553D40D6-EC00-45B0-9F64-7B2DDDDA43D4}"/>
              </a:ext>
            </a:extLst>
          </p:cNvPr>
          <p:cNvSpPr/>
          <p:nvPr/>
        </p:nvSpPr>
        <p:spPr>
          <a:xfrm>
            <a:off x="839449" y="6485860"/>
            <a:ext cx="4083618" cy="369332"/>
          </a:xfrm>
          <a:prstGeom prst="rect">
            <a:avLst/>
          </a:prstGeom>
        </p:spPr>
        <p:txBody>
          <a:bodyPr wrap="none">
            <a:spAutoFit/>
          </a:bodyPr>
          <a:lstStyle/>
          <a:p>
            <a:r>
              <a:rPr lang="en-GB" dirty="0"/>
              <a:t>LO: To look at WW1 American Literature. </a:t>
            </a:r>
          </a:p>
        </p:txBody>
      </p:sp>
    </p:spTree>
    <p:extLst>
      <p:ext uri="{BB962C8B-B14F-4D97-AF65-F5344CB8AC3E}">
        <p14:creationId xmlns:p14="http://schemas.microsoft.com/office/powerpoint/2010/main" val="314874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A371-89E4-4767-844D-54DBED2D947E}"/>
              </a:ext>
            </a:extLst>
          </p:cNvPr>
          <p:cNvSpPr>
            <a:spLocks noGrp="1"/>
          </p:cNvSpPr>
          <p:nvPr>
            <p:ph type="title"/>
          </p:nvPr>
        </p:nvSpPr>
        <p:spPr/>
        <p:txBody>
          <a:bodyPr/>
          <a:lstStyle/>
          <a:p>
            <a:r>
              <a:rPr lang="en-GB" dirty="0"/>
              <a:t>timeline</a:t>
            </a:r>
          </a:p>
        </p:txBody>
      </p:sp>
      <p:sp>
        <p:nvSpPr>
          <p:cNvPr id="3" name="Content Placeholder 2">
            <a:extLst>
              <a:ext uri="{FF2B5EF4-FFF2-40B4-BE49-F238E27FC236}">
                <a16:creationId xmlns:a16="http://schemas.microsoft.com/office/drawing/2014/main" id="{84577574-CC6E-4C82-B4D4-42B40BE4B1F4}"/>
              </a:ext>
            </a:extLst>
          </p:cNvPr>
          <p:cNvSpPr>
            <a:spLocks noGrp="1"/>
          </p:cNvSpPr>
          <p:nvPr>
            <p:ph idx="1"/>
          </p:nvPr>
        </p:nvSpPr>
        <p:spPr>
          <a:xfrm>
            <a:off x="1024128" y="4837112"/>
            <a:ext cx="9720073" cy="1472247"/>
          </a:xfrm>
        </p:spPr>
        <p:txBody>
          <a:bodyPr>
            <a:normAutofit/>
          </a:bodyPr>
          <a:lstStyle/>
          <a:p>
            <a:r>
              <a:rPr lang="en-GB" sz="2800" dirty="0"/>
              <a:t>Today’s primary text is Ernest Hemingway’s ‘A Farewell to Arms’. </a:t>
            </a:r>
          </a:p>
          <a:p>
            <a:r>
              <a:rPr lang="en-GB" sz="2800" dirty="0"/>
              <a:t>It was written in 1929, as America was hit by it’s worst financial depression ever. </a:t>
            </a:r>
          </a:p>
        </p:txBody>
      </p:sp>
      <p:sp>
        <p:nvSpPr>
          <p:cNvPr id="4" name="Rectangle 3">
            <a:extLst>
              <a:ext uri="{FF2B5EF4-FFF2-40B4-BE49-F238E27FC236}">
                <a16:creationId xmlns:a16="http://schemas.microsoft.com/office/drawing/2014/main" id="{5E953527-9E97-48BC-A467-F72F7544057C}"/>
              </a:ext>
            </a:extLst>
          </p:cNvPr>
          <p:cNvSpPr/>
          <p:nvPr/>
        </p:nvSpPr>
        <p:spPr>
          <a:xfrm>
            <a:off x="1573619" y="2439988"/>
            <a:ext cx="1817281" cy="7923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Ancient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Literature</a:t>
            </a:r>
            <a:endParaRPr lang="en-GB" sz="14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A1921DD-BC04-4C26-B29F-7008B19811D3}"/>
              </a:ext>
            </a:extLst>
          </p:cNvPr>
          <p:cNvSpPr/>
          <p:nvPr/>
        </p:nvSpPr>
        <p:spPr>
          <a:xfrm>
            <a:off x="3390900" y="2449512"/>
            <a:ext cx="1828800" cy="782785"/>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Middle Ages/</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Renaissance</a:t>
            </a:r>
            <a:endParaRPr lang="en-GB" sz="14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CFC5AD2-1BA0-43AE-84BE-8253DDEBAF1F}"/>
              </a:ext>
            </a:extLst>
          </p:cNvPr>
          <p:cNvSpPr/>
          <p:nvPr/>
        </p:nvSpPr>
        <p:spPr>
          <a:xfrm>
            <a:off x="5219700" y="2439987"/>
            <a:ext cx="1828800" cy="792309"/>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a:effectLst/>
                <a:ea typeface="Calibri" panose="020F0502020204030204" pitchFamily="34" charset="0"/>
                <a:cs typeface="Times New Roman" panose="02020603050405020304" pitchFamily="18" charset="0"/>
              </a:rPr>
              <a:t>The Georgians &amp;</a:t>
            </a:r>
            <a:r>
              <a:rPr lang="en-GB" dirty="0">
                <a:effectLst/>
                <a:ea typeface="Calibri" panose="020F0502020204030204" pitchFamily="34" charset="0"/>
                <a:cs typeface="Times New Roman" panose="02020603050405020304" pitchFamily="18" charset="0"/>
              </a:rPr>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Victorians</a:t>
            </a:r>
            <a:endParaRPr lang="en-GB" sz="14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55ED57E-D467-412A-9C6E-EBCD23A92085}"/>
              </a:ext>
            </a:extLst>
          </p:cNvPr>
          <p:cNvSpPr/>
          <p:nvPr/>
        </p:nvSpPr>
        <p:spPr>
          <a:xfrm>
            <a:off x="7048500" y="2439988"/>
            <a:ext cx="1828800" cy="792308"/>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The Twentieth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Century</a:t>
            </a:r>
            <a:endParaRPr lang="en-GB" sz="1400" dirty="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FB25537-BB22-45EC-9E5F-15AE6B9A5C77}"/>
              </a:ext>
            </a:extLst>
          </p:cNvPr>
          <p:cNvSpPr/>
          <p:nvPr/>
        </p:nvSpPr>
        <p:spPr>
          <a:xfrm>
            <a:off x="8877300" y="2439988"/>
            <a:ext cx="1638300" cy="792308"/>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Representing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change</a:t>
            </a:r>
            <a:endParaRPr lang="en-GB" sz="1400" dirty="0">
              <a:effectLs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D6FBE5F9-B5E0-4FD6-B793-A442303FDE22}"/>
              </a:ext>
            </a:extLst>
          </p:cNvPr>
          <p:cNvCxnSpPr>
            <a:cxnSpLocks/>
          </p:cNvCxnSpPr>
          <p:nvPr/>
        </p:nvCxnSpPr>
        <p:spPr>
          <a:xfrm>
            <a:off x="8078469" y="1950855"/>
            <a:ext cx="0" cy="498658"/>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10" name="Text Box 34">
            <a:extLst>
              <a:ext uri="{FF2B5EF4-FFF2-40B4-BE49-F238E27FC236}">
                <a16:creationId xmlns:a16="http://schemas.microsoft.com/office/drawing/2014/main" id="{3A56E6DE-CD76-43A0-8D9B-831D29F1B2C7}"/>
              </a:ext>
            </a:extLst>
          </p:cNvPr>
          <p:cNvSpPr txBox="1"/>
          <p:nvPr/>
        </p:nvSpPr>
        <p:spPr>
          <a:xfrm>
            <a:off x="7176092" y="568513"/>
            <a:ext cx="1701208" cy="1365639"/>
          </a:xfrm>
          <a:prstGeom prst="rect">
            <a:avLst/>
          </a:prstGeom>
          <a:solidFill>
            <a:schemeClr val="lt1"/>
          </a:solidFill>
          <a:ln w="6350">
            <a:solidFill>
              <a:srgbClr val="00999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Ernest Hemingway ‘A Farewell to Arms’ (1929)</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A076960-DC6D-4A50-A8F1-6F2794C2E872}"/>
              </a:ext>
            </a:extLst>
          </p:cNvPr>
          <p:cNvSpPr/>
          <p:nvPr/>
        </p:nvSpPr>
        <p:spPr>
          <a:xfrm>
            <a:off x="839449" y="6485860"/>
            <a:ext cx="4083618" cy="369332"/>
          </a:xfrm>
          <a:prstGeom prst="rect">
            <a:avLst/>
          </a:prstGeom>
        </p:spPr>
        <p:txBody>
          <a:bodyPr wrap="none">
            <a:spAutoFit/>
          </a:bodyPr>
          <a:lstStyle/>
          <a:p>
            <a:r>
              <a:rPr lang="en-GB" dirty="0"/>
              <a:t>LO: To look at WW1 American Literature. </a:t>
            </a:r>
          </a:p>
        </p:txBody>
      </p:sp>
      <p:sp>
        <p:nvSpPr>
          <p:cNvPr id="14" name="TextBox 3">
            <a:extLst>
              <a:ext uri="{FF2B5EF4-FFF2-40B4-BE49-F238E27FC236}">
                <a16:creationId xmlns:a16="http://schemas.microsoft.com/office/drawing/2014/main" id="{E31EC18C-1A02-4B30-BB97-591A09735DA9}"/>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Draw It</a:t>
            </a:r>
          </a:p>
        </p:txBody>
      </p:sp>
    </p:spTree>
    <p:extLst>
      <p:ext uri="{BB962C8B-B14F-4D97-AF65-F5344CB8AC3E}">
        <p14:creationId xmlns:p14="http://schemas.microsoft.com/office/powerpoint/2010/main" val="276448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63AC52-CDE3-44D8-A77F-6B0C2767C620}"/>
              </a:ext>
            </a:extLst>
          </p:cNvPr>
          <p:cNvPicPr>
            <a:picLocks noChangeAspect="1"/>
          </p:cNvPicPr>
          <p:nvPr/>
        </p:nvPicPr>
        <p:blipFill rotWithShape="1">
          <a:blip r:embed="rId2"/>
          <a:srcRect l="-1055" t="4160" r="5897" b="49811"/>
          <a:stretch/>
        </p:blipFill>
        <p:spPr>
          <a:xfrm>
            <a:off x="707887" y="367072"/>
            <a:ext cx="6677966" cy="4060944"/>
          </a:xfrm>
          <a:prstGeom prst="rect">
            <a:avLst/>
          </a:prstGeom>
        </p:spPr>
      </p:pic>
      <p:sp>
        <p:nvSpPr>
          <p:cNvPr id="2" name="Title 1">
            <a:extLst>
              <a:ext uri="{FF2B5EF4-FFF2-40B4-BE49-F238E27FC236}">
                <a16:creationId xmlns:a16="http://schemas.microsoft.com/office/drawing/2014/main" id="{1BCFEFC3-042D-4D7A-B1D0-4863CFB9D8F5}"/>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Ernest Hemingway</a:t>
            </a:r>
          </a:p>
        </p:txBody>
      </p:sp>
      <p:sp>
        <p:nvSpPr>
          <p:cNvPr id="3" name="Content Placeholder 2">
            <a:extLst>
              <a:ext uri="{FF2B5EF4-FFF2-40B4-BE49-F238E27FC236}">
                <a16:creationId xmlns:a16="http://schemas.microsoft.com/office/drawing/2014/main" id="{930C23B2-99C7-465D-BDED-6E049EC95969}"/>
              </a:ext>
            </a:extLst>
          </p:cNvPr>
          <p:cNvSpPr>
            <a:spLocks noGrp="1"/>
          </p:cNvSpPr>
          <p:nvPr>
            <p:ph idx="1"/>
          </p:nvPr>
        </p:nvSpPr>
        <p:spPr>
          <a:xfrm>
            <a:off x="7534655" y="367072"/>
            <a:ext cx="4335613" cy="6025210"/>
          </a:xfrm>
        </p:spPr>
        <p:txBody>
          <a:bodyPr anchor="ctr">
            <a:normAutofit/>
          </a:bodyPr>
          <a:lstStyle/>
          <a:p>
            <a:pPr marL="0" indent="0" algn="ctr">
              <a:buNone/>
            </a:pPr>
            <a:r>
              <a:rPr lang="en-GB" sz="2000" dirty="0">
                <a:solidFill>
                  <a:schemeClr val="bg1"/>
                </a:solidFill>
              </a:rPr>
              <a:t>Ernest Hemingway (1899 –1961) was an American novelist, short story writer, and journalist.  Hemingway produced most of his work between the mid-1920s and the mid-1950s, and won the Nobel Prize in Literature in 1954.</a:t>
            </a:r>
          </a:p>
          <a:p>
            <a:pPr marL="0" indent="0" algn="ctr">
              <a:buNone/>
            </a:pPr>
            <a:r>
              <a:rPr lang="en-GB" sz="2000" dirty="0">
                <a:solidFill>
                  <a:schemeClr val="bg1"/>
                </a:solidFill>
              </a:rPr>
              <a:t>Early in 1918, Hemingway responded to a Red Cross recruitment effort in Kansas City and signed on to become an ambulance driver in Italy. He left New York in May and arrived in Paris as the city was under bombardment from German artillery. </a:t>
            </a:r>
          </a:p>
          <a:p>
            <a:pPr marL="0" indent="0" algn="ctr">
              <a:buNone/>
            </a:pPr>
            <a:r>
              <a:rPr lang="en-GB" sz="2000" dirty="0">
                <a:solidFill>
                  <a:schemeClr val="bg1"/>
                </a:solidFill>
              </a:rPr>
              <a:t>On July 8, he was seriously wounded by mortar fire, having just returned from the canteen bringing chocolate and cigarettes for the men at the front line. Despite his wounds, Hemingway assisted Italian soldiers to safety, for which he received the Italian Silver Medal of Bravery.</a:t>
            </a:r>
          </a:p>
        </p:txBody>
      </p:sp>
      <p:sp>
        <p:nvSpPr>
          <p:cNvPr id="7" name="Rectangle 6">
            <a:extLst>
              <a:ext uri="{FF2B5EF4-FFF2-40B4-BE49-F238E27FC236}">
                <a16:creationId xmlns:a16="http://schemas.microsoft.com/office/drawing/2014/main" id="{6B70BDD8-A43F-4461-B708-7E6CF8AF69D6}"/>
              </a:ext>
            </a:extLst>
          </p:cNvPr>
          <p:cNvSpPr/>
          <p:nvPr/>
        </p:nvSpPr>
        <p:spPr>
          <a:xfrm>
            <a:off x="856689" y="6536266"/>
            <a:ext cx="4083618" cy="369332"/>
          </a:xfrm>
          <a:prstGeom prst="rect">
            <a:avLst/>
          </a:prstGeom>
        </p:spPr>
        <p:txBody>
          <a:bodyPr wrap="none">
            <a:spAutoFit/>
          </a:bodyPr>
          <a:lstStyle/>
          <a:p>
            <a:r>
              <a:rPr lang="en-GB" dirty="0"/>
              <a:t>LO: To look at WW1 American Literature. </a:t>
            </a:r>
          </a:p>
        </p:txBody>
      </p:sp>
      <p:sp>
        <p:nvSpPr>
          <p:cNvPr id="8" name="TextBox 3">
            <a:extLst>
              <a:ext uri="{FF2B5EF4-FFF2-40B4-BE49-F238E27FC236}">
                <a16:creationId xmlns:a16="http://schemas.microsoft.com/office/drawing/2014/main" id="{5B55A0B4-0A78-4D21-B118-37F2A44AA3A2}"/>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2490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C303-2233-416D-9D3B-9DBC36E008AD}"/>
              </a:ext>
            </a:extLst>
          </p:cNvPr>
          <p:cNvSpPr>
            <a:spLocks noGrp="1"/>
          </p:cNvSpPr>
          <p:nvPr>
            <p:ph type="title"/>
          </p:nvPr>
        </p:nvSpPr>
        <p:spPr>
          <a:xfrm>
            <a:off x="897518" y="-200533"/>
            <a:ext cx="9720072" cy="1499616"/>
          </a:xfrm>
        </p:spPr>
        <p:txBody>
          <a:bodyPr/>
          <a:lstStyle/>
          <a:p>
            <a:r>
              <a:rPr lang="en-GB" dirty="0"/>
              <a:t>World war 1</a:t>
            </a:r>
          </a:p>
        </p:txBody>
      </p:sp>
      <p:sp>
        <p:nvSpPr>
          <p:cNvPr id="5" name="Rectangle 4">
            <a:extLst>
              <a:ext uri="{FF2B5EF4-FFF2-40B4-BE49-F238E27FC236}">
                <a16:creationId xmlns:a16="http://schemas.microsoft.com/office/drawing/2014/main" id="{C031B476-AA7A-4BF5-B190-86BE2489636B}"/>
              </a:ext>
            </a:extLst>
          </p:cNvPr>
          <p:cNvSpPr/>
          <p:nvPr/>
        </p:nvSpPr>
        <p:spPr>
          <a:xfrm>
            <a:off x="897518" y="6488668"/>
            <a:ext cx="4083618" cy="369332"/>
          </a:xfrm>
          <a:prstGeom prst="rect">
            <a:avLst/>
          </a:prstGeom>
        </p:spPr>
        <p:txBody>
          <a:bodyPr wrap="none">
            <a:spAutoFit/>
          </a:bodyPr>
          <a:lstStyle/>
          <a:p>
            <a:r>
              <a:rPr lang="en-GB" dirty="0"/>
              <a:t>LO: To look at WW1 American Literature. </a:t>
            </a:r>
          </a:p>
        </p:txBody>
      </p:sp>
      <p:pic>
        <p:nvPicPr>
          <p:cNvPr id="7" name="Online Media 6" title="History of World War 1 (in One Take) | History Bombs">
            <a:hlinkClick r:id="" action="ppaction://media"/>
            <a:extLst>
              <a:ext uri="{FF2B5EF4-FFF2-40B4-BE49-F238E27FC236}">
                <a16:creationId xmlns:a16="http://schemas.microsoft.com/office/drawing/2014/main" id="{AEFB362A-4CB9-4E5D-B9E7-93700F05F44D}"/>
              </a:ext>
            </a:extLst>
          </p:cNvPr>
          <p:cNvPicPr>
            <a:picLocks noGrp="1" noRot="1" noChangeAspect="1"/>
          </p:cNvPicPr>
          <p:nvPr>
            <p:ph idx="1"/>
            <a:videoFile r:link="rId1"/>
          </p:nvPr>
        </p:nvPicPr>
        <p:blipFill>
          <a:blip r:embed="rId4"/>
          <a:stretch>
            <a:fillRect/>
          </a:stretch>
        </p:blipFill>
        <p:spPr>
          <a:xfrm>
            <a:off x="1252025" y="1083212"/>
            <a:ext cx="10346231" cy="5225513"/>
          </a:xfrm>
          <a:prstGeom prst="rect">
            <a:avLst/>
          </a:prstGeom>
        </p:spPr>
      </p:pic>
      <p:sp>
        <p:nvSpPr>
          <p:cNvPr id="8" name="TextBox 3">
            <a:extLst>
              <a:ext uri="{FF2B5EF4-FFF2-40B4-BE49-F238E27FC236}">
                <a16:creationId xmlns:a16="http://schemas.microsoft.com/office/drawing/2014/main" id="{4463C177-0EBC-4A30-8B01-FEF2EF6C672C}"/>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Contextual Information</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47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DFABE76-E15E-4A6A-89C6-FD53449B51E0}"/>
              </a:ext>
            </a:extLst>
          </p:cNvPr>
          <p:cNvSpPr/>
          <p:nvPr/>
        </p:nvSpPr>
        <p:spPr>
          <a:xfrm>
            <a:off x="3019647" y="893134"/>
            <a:ext cx="5337544" cy="516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t>WW1: </a:t>
            </a:r>
          </a:p>
          <a:p>
            <a:pPr algn="ctr"/>
            <a:r>
              <a:rPr lang="en-GB" sz="6600" dirty="0"/>
              <a:t>What was it like</a:t>
            </a:r>
            <a:r>
              <a:rPr lang="en-GB" sz="6000" dirty="0"/>
              <a:t>?</a:t>
            </a:r>
            <a:endParaRPr lang="en-GB" sz="3600" dirty="0"/>
          </a:p>
        </p:txBody>
      </p:sp>
      <p:sp>
        <p:nvSpPr>
          <p:cNvPr id="5" name="Rectangle 4">
            <a:extLst>
              <a:ext uri="{FF2B5EF4-FFF2-40B4-BE49-F238E27FC236}">
                <a16:creationId xmlns:a16="http://schemas.microsoft.com/office/drawing/2014/main" id="{5431DF45-E543-4CE8-AEF4-22281085E1DD}"/>
              </a:ext>
            </a:extLst>
          </p:cNvPr>
          <p:cNvSpPr/>
          <p:nvPr/>
        </p:nvSpPr>
        <p:spPr>
          <a:xfrm>
            <a:off x="661182" y="6488668"/>
            <a:ext cx="4083618" cy="369332"/>
          </a:xfrm>
          <a:prstGeom prst="rect">
            <a:avLst/>
          </a:prstGeom>
        </p:spPr>
        <p:txBody>
          <a:bodyPr wrap="none">
            <a:spAutoFit/>
          </a:bodyPr>
          <a:lstStyle/>
          <a:p>
            <a:r>
              <a:rPr lang="en-GB" dirty="0"/>
              <a:t>LO: To look at WW1 American Literature. </a:t>
            </a:r>
          </a:p>
        </p:txBody>
      </p:sp>
      <p:sp>
        <p:nvSpPr>
          <p:cNvPr id="6" name="TextBox 3">
            <a:extLst>
              <a:ext uri="{FF2B5EF4-FFF2-40B4-BE49-F238E27FC236}">
                <a16:creationId xmlns:a16="http://schemas.microsoft.com/office/drawing/2014/main" id="{0FAFD5B2-CAF9-4CA4-84E2-55D230C4325F}"/>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smtClean="0">
                <a:solidFill>
                  <a:schemeClr val="bg1"/>
                </a:solidFill>
                <a:latin typeface="Century Gothic" panose="020B0502020202020204" pitchFamily="34" charset="0"/>
              </a:rPr>
              <a:t>Checking Understanding</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6379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3D27-DBC4-4B21-9870-BF5E9657A4A8}"/>
              </a:ext>
            </a:extLst>
          </p:cNvPr>
          <p:cNvSpPr>
            <a:spLocks noGrp="1"/>
          </p:cNvSpPr>
          <p:nvPr>
            <p:ph type="title"/>
          </p:nvPr>
        </p:nvSpPr>
        <p:spPr/>
        <p:txBody>
          <a:bodyPr/>
          <a:lstStyle/>
          <a:p>
            <a:r>
              <a:rPr lang="en-GB" dirty="0"/>
              <a:t>Read the extract</a:t>
            </a:r>
          </a:p>
        </p:txBody>
      </p:sp>
      <p:pic>
        <p:nvPicPr>
          <p:cNvPr id="4" name="Content Placeholder 3">
            <a:extLst>
              <a:ext uri="{FF2B5EF4-FFF2-40B4-BE49-F238E27FC236}">
                <a16:creationId xmlns:a16="http://schemas.microsoft.com/office/drawing/2014/main" id="{EF25B4CA-D7E9-4C7A-920C-D7740858FC70}"/>
              </a:ext>
            </a:extLst>
          </p:cNvPr>
          <p:cNvPicPr>
            <a:picLocks noGrp="1" noChangeAspect="1"/>
          </p:cNvPicPr>
          <p:nvPr>
            <p:ph idx="1"/>
          </p:nvPr>
        </p:nvPicPr>
        <p:blipFill rotWithShape="1">
          <a:blip r:embed="rId3"/>
          <a:srcRect l="30597" t="8524" r="30194" b="5404"/>
          <a:stretch/>
        </p:blipFill>
        <p:spPr>
          <a:xfrm>
            <a:off x="6788834" y="0"/>
            <a:ext cx="5562600" cy="6865500"/>
          </a:xfrm>
          <a:prstGeom prst="rect">
            <a:avLst/>
          </a:prstGeom>
        </p:spPr>
      </p:pic>
      <p:sp>
        <p:nvSpPr>
          <p:cNvPr id="5" name="TextBox 4">
            <a:extLst>
              <a:ext uri="{FF2B5EF4-FFF2-40B4-BE49-F238E27FC236}">
                <a16:creationId xmlns:a16="http://schemas.microsoft.com/office/drawing/2014/main" id="{4A37B2DE-FFEA-4BED-9300-53E82D66F55C}"/>
              </a:ext>
            </a:extLst>
          </p:cNvPr>
          <p:cNvSpPr txBox="1"/>
          <p:nvPr/>
        </p:nvSpPr>
        <p:spPr>
          <a:xfrm>
            <a:off x="703384" y="2433711"/>
            <a:ext cx="5767753" cy="3970318"/>
          </a:xfrm>
          <a:prstGeom prst="rect">
            <a:avLst/>
          </a:prstGeom>
          <a:noFill/>
        </p:spPr>
        <p:txBody>
          <a:bodyPr wrap="square" rtlCol="0">
            <a:spAutoFit/>
          </a:bodyPr>
          <a:lstStyle/>
          <a:p>
            <a:pPr algn="ctr"/>
            <a:r>
              <a:rPr lang="en-GB" sz="2800" dirty="0">
                <a:solidFill>
                  <a:schemeClr val="accent1"/>
                </a:solidFill>
              </a:rPr>
              <a:t>How does the extract compare to what we know about WW1?</a:t>
            </a:r>
          </a:p>
          <a:p>
            <a:pPr algn="ctr"/>
            <a:endParaRPr lang="en-GB" sz="2800" dirty="0"/>
          </a:p>
          <a:p>
            <a:pPr algn="ctr"/>
            <a:r>
              <a:rPr lang="en-GB" sz="2800" dirty="0">
                <a:solidFill>
                  <a:schemeClr val="accent4">
                    <a:lumMod val="50000"/>
                  </a:schemeClr>
                </a:solidFill>
              </a:rPr>
              <a:t>Why do you think Hemingway wrote this text? </a:t>
            </a:r>
          </a:p>
          <a:p>
            <a:pPr algn="ctr"/>
            <a:endParaRPr lang="en-GB" sz="2800" dirty="0">
              <a:solidFill>
                <a:schemeClr val="accent5">
                  <a:lumMod val="75000"/>
                </a:schemeClr>
              </a:solidFill>
            </a:endParaRPr>
          </a:p>
          <a:p>
            <a:pPr algn="ctr"/>
            <a:r>
              <a:rPr lang="en-GB" sz="2800" dirty="0">
                <a:solidFill>
                  <a:schemeClr val="accent5">
                    <a:lumMod val="75000"/>
                  </a:schemeClr>
                </a:solidFill>
              </a:rPr>
              <a:t>Which words do you think have the most impact? Why? How do they make you feel? </a:t>
            </a:r>
          </a:p>
        </p:txBody>
      </p:sp>
      <p:sp>
        <p:nvSpPr>
          <p:cNvPr id="6" name="Rectangle 5">
            <a:extLst>
              <a:ext uri="{FF2B5EF4-FFF2-40B4-BE49-F238E27FC236}">
                <a16:creationId xmlns:a16="http://schemas.microsoft.com/office/drawing/2014/main" id="{6E1A6B17-CAF2-4F79-8657-36487BD9F60D}"/>
              </a:ext>
            </a:extLst>
          </p:cNvPr>
          <p:cNvSpPr/>
          <p:nvPr/>
        </p:nvSpPr>
        <p:spPr>
          <a:xfrm>
            <a:off x="703384" y="6496168"/>
            <a:ext cx="4083618" cy="369332"/>
          </a:xfrm>
          <a:prstGeom prst="rect">
            <a:avLst/>
          </a:prstGeom>
        </p:spPr>
        <p:txBody>
          <a:bodyPr wrap="none">
            <a:spAutoFit/>
          </a:bodyPr>
          <a:lstStyle/>
          <a:p>
            <a:r>
              <a:rPr lang="en-GB" dirty="0"/>
              <a:t>LO: To look at WW1 American Literature. </a:t>
            </a:r>
          </a:p>
        </p:txBody>
      </p:sp>
      <p:sp>
        <p:nvSpPr>
          <p:cNvPr id="7" name="TextBox 3">
            <a:extLst>
              <a:ext uri="{FF2B5EF4-FFF2-40B4-BE49-F238E27FC236}">
                <a16:creationId xmlns:a16="http://schemas.microsoft.com/office/drawing/2014/main" id="{3604C3D3-A457-4F17-9C2D-00602185C4F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00559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84</TotalTime>
  <Words>914</Words>
  <Application>Microsoft Office PowerPoint</Application>
  <PresentationFormat>Widescreen</PresentationFormat>
  <Paragraphs>116</Paragraphs>
  <Slides>14</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Century Gothic</vt:lpstr>
      <vt:lpstr>Times New Roman</vt:lpstr>
      <vt:lpstr>Tw Cen MT</vt:lpstr>
      <vt:lpstr>Tw Cen MT Condensed</vt:lpstr>
      <vt:lpstr>Wingdings 3</vt:lpstr>
      <vt:lpstr>Integral</vt:lpstr>
      <vt:lpstr>Lesson 12: Hemingway</vt:lpstr>
      <vt:lpstr>Starter: Memory Development</vt:lpstr>
      <vt:lpstr>Match the vocabulary to the correct definitions.</vt:lpstr>
      <vt:lpstr>Check your answers:</vt:lpstr>
      <vt:lpstr>timeline</vt:lpstr>
      <vt:lpstr>Ernest Hemingway</vt:lpstr>
      <vt:lpstr>World war 1</vt:lpstr>
      <vt:lpstr>PowerPoint Presentation</vt:lpstr>
      <vt:lpstr>Read the extract</vt:lpstr>
      <vt:lpstr>How does the extract compare to what we know about WW1? Why do you think Hemingway wrote this text? Which words do you think have the most impact? Why? How do they make you feel?  </vt:lpstr>
      <vt:lpstr>How does the extract compare to what we know about WW1? Why do you think Hemingway wrote this text? Which words do you think have the most impact? Why? How do they make you feel?  </vt:lpstr>
      <vt:lpstr>EXTENDED WRITING Choose one of these structures</vt:lpstr>
      <vt:lpstr>Plenary: prediction</vt:lpstr>
      <vt:lpstr>Letters from the trenches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12: hemingway</dc:title>
  <dc:creator>Lauran Hampshire - Dell</dc:creator>
  <cp:lastModifiedBy>A Allen</cp:lastModifiedBy>
  <cp:revision>22</cp:revision>
  <dcterms:created xsi:type="dcterms:W3CDTF">2017-07-26T11:59:34Z</dcterms:created>
  <dcterms:modified xsi:type="dcterms:W3CDTF">2020-06-19T12:36:47Z</dcterms:modified>
</cp:coreProperties>
</file>