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43" r:id="rId2"/>
    <p:sldId id="258" r:id="rId3"/>
    <p:sldId id="259" r:id="rId4"/>
    <p:sldId id="344" r:id="rId5"/>
    <p:sldId id="262" r:id="rId6"/>
    <p:sldId id="345" r:id="rId7"/>
    <p:sldId id="338" r:id="rId8"/>
    <p:sldId id="346" r:id="rId9"/>
    <p:sldId id="347" r:id="rId10"/>
    <p:sldId id="348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D1"/>
    <a:srgbClr val="FF6699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-93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This could</a:t>
            </a:r>
            <a:r>
              <a:rPr lang="en-US" baseline="0" smtClean="0"/>
              <a:t> </a:t>
            </a:r>
            <a:r>
              <a:rPr lang="en-US" baseline="0" dirty="0" smtClean="0"/>
              <a:t>be followed with the film clip to aid consolidation of tension.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 lower ability students see print off in resources to help with copying out.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Activity 6 should be used as an essay style question for students to use comparative critical thinking skills. Model</a:t>
            </a:r>
            <a:r>
              <a:rPr lang="en-GB" baseline="0" dirty="0" smtClean="0"/>
              <a:t> on board how to approach thinking – or use next slide as a scaffolding aid.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422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67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Get next THREE slides printed off in colour and laminate – students to choose ONE task!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DCDBC8-2859-47A2-BD45-D97F617738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80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Homework is optional - Print</a:t>
            </a:r>
            <a:r>
              <a:rPr lang="en-GB" baseline="0" dirty="0" smtClean="0"/>
              <a:t> off this slide to give out as homework.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20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27/03/2020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23999" y="5782614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AO2: Analyse the </a:t>
            </a:r>
            <a:r>
              <a:rPr lang="en-GB" sz="2000" dirty="0" smtClean="0"/>
              <a:t>language and </a:t>
            </a:r>
            <a:r>
              <a:rPr lang="en-GB" sz="2000" dirty="0"/>
              <a:t>structure used by a writer to create meanings and effects, using relevant subject terminology where appropriate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0" y="0"/>
            <a:ext cx="2395470" cy="1508760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u="sng" dirty="0" smtClean="0">
                <a:latin typeface="Comic Sans MS" panose="030F0702030302020204" pitchFamily="66" charset="0"/>
              </a:rPr>
              <a:t>Key Words: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Anger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Disobedience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Sympathy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Symbolism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decree</a:t>
            </a:r>
            <a:endParaRPr lang="en-GB" sz="1600" b="1" dirty="0" smtClean="0"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10722" y="4932608"/>
            <a:ext cx="3970557" cy="5731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smtClean="0">
                <a:latin typeface="AR BERKLEY" panose="02000000000000000000" pitchFamily="2" charset="0"/>
              </a:rPr>
              <a:t>‘Romeo + Juliet’</a:t>
            </a:r>
            <a:endParaRPr lang="en-GB" sz="7200" b="1" dirty="0">
              <a:latin typeface="AR BERKLEY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75065" y="0"/>
            <a:ext cx="2416935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Lesson 12: Act </a:t>
            </a:r>
            <a:r>
              <a:rPr lang="en-GB" b="1" u="sng" dirty="0" smtClean="0"/>
              <a:t>3, Scene 5</a:t>
            </a:r>
          </a:p>
          <a:p>
            <a:pPr algn="ctr"/>
            <a:r>
              <a:rPr lang="en-GB" b="1" dirty="0" smtClean="0"/>
              <a:t>Juliet’s refusal to marry and Lord Capulet’s reaction.</a:t>
            </a:r>
            <a:endParaRPr lang="en-GB" b="1" dirty="0"/>
          </a:p>
        </p:txBody>
      </p:sp>
      <p:sp>
        <p:nvSpPr>
          <p:cNvPr id="9" name="Rounded Rectangle 8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To explore how Shakespeare uses the patriarchal rule to raise tension.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T</a:t>
            </a:r>
            <a:r>
              <a:rPr lang="en-GB" dirty="0" smtClean="0">
                <a:solidFill>
                  <a:schemeClr val="accent2"/>
                </a:solidFill>
              </a:rPr>
              <a:t>o explain how Shakespeare uses techniques to create tension.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To re-cap and revise the events so far.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91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O:\Subjects\English\KS4 GCSE 2015\Literature\Romeo and Juliet\'Romeo and Juliet' Module Resources (AQA)\@team_english1 @heymrshallahan Spacing Activities\Photo 15-10-2016, 7 08 24 p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" y="0"/>
            <a:ext cx="11456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Extension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50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3075058" y="3075058"/>
            <a:ext cx="6858002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Homework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887" y="0"/>
            <a:ext cx="11484113" cy="1182321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>
                <a:latin typeface="+mn-lt"/>
              </a:rPr>
              <a:t>Homework</a:t>
            </a:r>
            <a:endParaRPr lang="en-GB" sz="6000" b="1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887" y="1182321"/>
            <a:ext cx="11484113" cy="5675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7200" dirty="0"/>
          </a:p>
        </p:txBody>
      </p:sp>
      <p:sp>
        <p:nvSpPr>
          <p:cNvPr id="2" name="Rectangle 1"/>
          <p:cNvSpPr/>
          <p:nvPr/>
        </p:nvSpPr>
        <p:spPr>
          <a:xfrm>
            <a:off x="707886" y="1200330"/>
            <a:ext cx="6607314" cy="5657669"/>
          </a:xfrm>
          <a:prstGeom prst="rect">
            <a:avLst/>
          </a:prstGeom>
          <a:solidFill>
            <a:srgbClr val="FB35D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4000" b="1" i="1" dirty="0" smtClean="0">
                <a:solidFill>
                  <a:schemeClr val="tx1"/>
                </a:solidFill>
              </a:rPr>
              <a:t>Create a collage for Lady Capulet:</a:t>
            </a:r>
          </a:p>
          <a:p>
            <a:r>
              <a:rPr lang="en-GB" sz="4000" b="1" i="1" dirty="0" smtClean="0">
                <a:solidFill>
                  <a:schemeClr val="tx1"/>
                </a:solidFill>
              </a:rPr>
              <a:t>Use – 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GB" sz="4000" b="1" i="1" dirty="0" smtClean="0">
                <a:solidFill>
                  <a:schemeClr val="tx1"/>
                </a:solidFill>
              </a:rPr>
              <a:t>Symbols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GB" sz="4000" b="1" i="1" dirty="0" smtClean="0">
                <a:solidFill>
                  <a:schemeClr val="tx1"/>
                </a:solidFill>
              </a:rPr>
              <a:t>Images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GB" sz="4000" b="1" i="1" dirty="0" smtClean="0">
                <a:solidFill>
                  <a:schemeClr val="tx1"/>
                </a:solidFill>
              </a:rPr>
              <a:t>Words and phrases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GB" sz="4000" b="1" i="1" dirty="0" smtClean="0">
                <a:solidFill>
                  <a:schemeClr val="tx1"/>
                </a:solidFill>
              </a:rPr>
              <a:t>Quotes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GB" sz="4000" b="1" i="1" dirty="0" smtClean="0">
                <a:solidFill>
                  <a:schemeClr val="tx1"/>
                </a:solidFill>
              </a:rPr>
              <a:t>Colours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GB" sz="4000" b="1" i="1" dirty="0" smtClean="0">
                <a:solidFill>
                  <a:schemeClr val="tx1"/>
                </a:solidFill>
              </a:rPr>
              <a:t>Different fonts</a:t>
            </a:r>
            <a:endParaRPr lang="en-GB" sz="4000" b="1" i="1" dirty="0" smtClean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572000"/>
            <a:ext cx="4038600" cy="22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00330"/>
            <a:ext cx="4957266" cy="337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0"/>
            <a:ext cx="2697480" cy="228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128" y="122742"/>
            <a:ext cx="11314458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Friday, 27 March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</a:t>
            </a:r>
            <a:r>
              <a:rPr lang="en-GB" sz="2400" dirty="0" smtClean="0">
                <a:latin typeface="Century Gothic" panose="020B0502020202020204" pitchFamily="34" charset="0"/>
              </a:rPr>
              <a:t>Romeo and Juliet Revision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0" y="6046961"/>
            <a:ext cx="12192000" cy="813193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dirty="0"/>
              <a:t>AO2: Analyse the language and structure used by a writer to create meanings and effects, using relevant subject terminology where appropriate</a:t>
            </a:r>
            <a:r>
              <a:rPr lang="en-GB" sz="1700" dirty="0" smtClean="0"/>
              <a:t>.</a:t>
            </a:r>
            <a:endParaRPr lang="en-GB" sz="1700" dirty="0"/>
          </a:p>
        </p:txBody>
      </p:sp>
      <p:sp>
        <p:nvSpPr>
          <p:cNvPr id="11" name="Rounded Rectangle 10"/>
          <p:cNvSpPr/>
          <p:nvPr/>
        </p:nvSpPr>
        <p:spPr>
          <a:xfrm>
            <a:off x="2561488" y="953740"/>
            <a:ext cx="7861738" cy="5093222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en-GB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read! 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Act 3 scene 5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Romeo: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Juliet: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Lady Capulet: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Lord Capulet: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Nurse:</a:t>
            </a:r>
          </a:p>
          <a:p>
            <a:pPr algn="ctr"/>
            <a:endParaRPr lang="en-GB" sz="4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06" y="1371299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disobedience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nard MT Condensed" panose="02050806060905020404" pitchFamily="18" charset="0"/>
              </a:rPr>
              <a:t>decree</a:t>
            </a:r>
            <a:endParaRPr lang="en-GB" sz="7200" dirty="0"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symbolism</a:t>
            </a:r>
            <a:endParaRPr lang="en-GB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4556468" y="383916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the use of symbols to represent ideas or </a:t>
            </a:r>
            <a:r>
              <a:rPr lang="en-GB" sz="2400" dirty="0" smtClean="0">
                <a:latin typeface="Arial Narrow" panose="020B0606020202030204" pitchFamily="34" charset="0"/>
              </a:rPr>
              <a:t>qualities.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latin typeface="Baskerville Old Face" panose="02020602080505020303" pitchFamily="18" charset="0"/>
              </a:rPr>
              <a:t>failure or refusal to obey rules or someone in </a:t>
            </a:r>
            <a:r>
              <a:rPr lang="en-GB" sz="3200" b="1" i="1" dirty="0" smtClean="0">
                <a:latin typeface="Baskerville Old Face" panose="02020602080505020303" pitchFamily="18" charset="0"/>
              </a:rPr>
              <a:t>authority.</a:t>
            </a:r>
            <a:endParaRPr lang="en-GB" sz="32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572171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a strong feeling of annoyance, displeasure, or </a:t>
            </a:r>
            <a:r>
              <a:rPr lang="en-GB" sz="28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hostility.</a:t>
            </a:r>
            <a:endParaRPr lang="en-GB" sz="28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373" y="5425388"/>
            <a:ext cx="817327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an official order that has the force of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law.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1706" y="2571628"/>
            <a:ext cx="36631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sympathy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feelings of pity and sorrow for someone else's </a:t>
            </a:r>
            <a:r>
              <a:rPr lang="en-GB" sz="2800" b="1" i="1" dirty="0" smtClean="0">
                <a:solidFill>
                  <a:schemeClr val="tx1"/>
                </a:solidFill>
              </a:rPr>
              <a:t>misfortune.</a:t>
            </a:r>
            <a:endParaRPr lang="en-GB" sz="28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7184" y="2638834"/>
            <a:ext cx="345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 smtClean="0"/>
              <a:t>anger</a:t>
            </a:r>
            <a:endParaRPr lang="en-GB" sz="7200" b="1" i="1" dirty="0"/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3158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/>
          </a:bodyPr>
          <a:lstStyle/>
          <a:p>
            <a:pPr algn="ctr"/>
            <a:r>
              <a:rPr lang="en-GB" dirty="0" smtClean="0"/>
              <a:t>ANSWERS!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06" y="1371299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disobedience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nard MT Condensed" panose="02050806060905020404" pitchFamily="18" charset="0"/>
              </a:rPr>
              <a:t>decree</a:t>
            </a:r>
            <a:endParaRPr lang="en-GB" sz="7200" dirty="0">
              <a:latin typeface="Bernard MT Condensed" panose="020508060609050204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symbolism</a:t>
            </a:r>
            <a:endParaRPr lang="en-GB" sz="6600" dirty="0"/>
          </a:p>
        </p:txBody>
      </p:sp>
      <p:sp>
        <p:nvSpPr>
          <p:cNvPr id="10" name="TextBox 9"/>
          <p:cNvSpPr txBox="1"/>
          <p:nvPr/>
        </p:nvSpPr>
        <p:spPr>
          <a:xfrm>
            <a:off x="4556468" y="3839163"/>
            <a:ext cx="4139004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the use of symbols to represent ideas or </a:t>
            </a:r>
            <a:r>
              <a:rPr lang="en-GB" sz="2400" dirty="0" smtClean="0">
                <a:latin typeface="Arial Narrow" panose="020B0606020202030204" pitchFamily="34" charset="0"/>
              </a:rPr>
              <a:t>qualities.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0320" y="1287060"/>
            <a:ext cx="582168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latin typeface="Baskerville Old Face" panose="02020602080505020303" pitchFamily="18" charset="0"/>
              </a:rPr>
              <a:t>failure or refusal to obey rules or someone in </a:t>
            </a:r>
            <a:r>
              <a:rPr lang="en-GB" sz="3200" b="1" i="1" dirty="0" smtClean="0">
                <a:latin typeface="Baskerville Old Face" panose="02020602080505020303" pitchFamily="18" charset="0"/>
              </a:rPr>
              <a:t>authority.</a:t>
            </a:r>
            <a:endParaRPr lang="en-GB" sz="32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8606" y="2551005"/>
            <a:ext cx="572171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i="1" dirty="0">
                <a:latin typeface="Aharoni" panose="02010803020104030203" pitchFamily="2" charset="-79"/>
                <a:cs typeface="Aharoni" panose="02010803020104030203" pitchFamily="2" charset="-79"/>
              </a:rPr>
              <a:t>a strong feeling of annoyance, displeasure, or </a:t>
            </a:r>
            <a:r>
              <a:rPr lang="en-GB" sz="28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hostility.</a:t>
            </a:r>
            <a:endParaRPr lang="en-GB" sz="28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373" y="5425388"/>
            <a:ext cx="817327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an official order that has the force of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law.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1706" y="2571628"/>
            <a:ext cx="36631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sympathy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feelings of pity and sorrow for someone else's </a:t>
            </a:r>
            <a:r>
              <a:rPr lang="en-GB" sz="2800" b="1" i="1" dirty="0" smtClean="0">
                <a:solidFill>
                  <a:schemeClr val="tx1"/>
                </a:solidFill>
              </a:rPr>
              <a:t>misfortune.</a:t>
            </a:r>
            <a:endParaRPr lang="en-GB" sz="28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7184" y="2638834"/>
            <a:ext cx="345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i="1" dirty="0" smtClean="0"/>
              <a:t>anger</a:t>
            </a:r>
            <a:endParaRPr lang="en-GB" sz="7200" b="1" i="1" dirty="0"/>
          </a:p>
        </p:txBody>
      </p:sp>
      <p:sp>
        <p:nvSpPr>
          <p:cNvPr id="18" name="Right Arrow 17"/>
          <p:cNvSpPr/>
          <p:nvPr/>
        </p:nvSpPr>
        <p:spPr>
          <a:xfrm rot="20864343">
            <a:off x="5950315" y="1937868"/>
            <a:ext cx="1351309" cy="286189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9530633">
            <a:off x="5257684" y="3078369"/>
            <a:ext cx="816008" cy="27600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3810739" flipV="1">
            <a:off x="9289156" y="3471983"/>
            <a:ext cx="594087" cy="385588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656376">
            <a:off x="4416812" y="4333577"/>
            <a:ext cx="852398" cy="216337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 rot="12593563">
            <a:off x="4068208" y="5993173"/>
            <a:ext cx="722428" cy="33882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0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show </a:t>
            </a:r>
            <a:r>
              <a:rPr lang="en-GB" sz="3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Juliet’s refusal to marry and Lord Capulet’s </a:t>
            </a:r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reaction</a:t>
            </a:r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?</a:t>
            </a:r>
            <a:endParaRPr lang="en-GB" sz="36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n 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explore how Shakespeare uses the patriarchal rule to raise tension.</a:t>
            </a: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explain how Shakespeare uses techniques to create tension.</a:t>
            </a:r>
          </a:p>
          <a:p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To re-cap and revise the events so far</a:t>
            </a:r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" y="74629"/>
            <a:ext cx="11456285" cy="678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55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35715" y="2147"/>
            <a:ext cx="11456284" cy="566671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</a:rPr>
              <a:t>Act 3, Scene  </a:t>
            </a:r>
            <a:r>
              <a:rPr lang="en-GB" sz="2800" b="1" dirty="0" smtClean="0">
                <a:solidFill>
                  <a:schemeClr val="tx1"/>
                </a:solidFill>
              </a:rPr>
              <a:t>5 VERSUS Act 1, scene 2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Consolidating learning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0" y="6046961"/>
            <a:ext cx="12192000" cy="813193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dirty="0"/>
              <a:t>AO2: Analyse the language and structure used by a writer to create meanings and effects, using relevant subject terminology where appropriate</a:t>
            </a:r>
            <a:r>
              <a:rPr lang="en-GB" sz="1700" dirty="0" smtClean="0"/>
              <a:t>.</a:t>
            </a:r>
            <a:endParaRPr lang="en-GB" sz="17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59152"/>
              </p:ext>
            </p:extLst>
          </p:nvPr>
        </p:nvGraphicFramePr>
        <p:xfrm>
          <a:off x="883920" y="719666"/>
          <a:ext cx="11064240" cy="5418275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499360"/>
                <a:gridCol w="3032760"/>
                <a:gridCol w="2766060"/>
                <a:gridCol w="2766060"/>
              </a:tblGrid>
              <a:tr h="769010">
                <a:tc gridSpan="2"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ysClr val="windowText" lastClr="000000"/>
                          </a:solidFill>
                        </a:rPr>
                        <a:t>Act 3, scene 5</a:t>
                      </a:r>
                      <a:endParaRPr lang="en-GB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3600" b="1" dirty="0" smtClean="0">
                          <a:solidFill>
                            <a:sysClr val="windowText" lastClr="000000"/>
                          </a:solidFill>
                        </a:rPr>
                        <a:t>Act 1,</a:t>
                      </a:r>
                      <a:r>
                        <a:rPr lang="en-GB" sz="3600" b="1" baseline="0" dirty="0" smtClean="0">
                          <a:solidFill>
                            <a:sysClr val="windowText" lastClr="000000"/>
                          </a:solidFill>
                        </a:rPr>
                        <a:t> scene 2</a:t>
                      </a:r>
                      <a:endParaRPr lang="en-GB" sz="36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84505">
                <a:tc>
                  <a:txBody>
                    <a:bodyPr/>
                    <a:lstStyle/>
                    <a:p>
                      <a:r>
                        <a:rPr lang="en-GB" dirty="0" smtClean="0"/>
                        <a:t>Quote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What it</a:t>
                      </a:r>
                      <a:r>
                        <a:rPr lang="en-GB" baseline="0" dirty="0" smtClean="0"/>
                        <a:t> tells us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Quote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What it tells us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739">
                <a:tc>
                  <a:txBody>
                    <a:bodyPr/>
                    <a:lstStyle/>
                    <a:p>
                      <a:r>
                        <a:rPr lang="en-GB" dirty="0" smtClean="0"/>
                        <a:t>“How! Will she none? Doth she not give us thanks?”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LC is confused and does not understand why Juliet is not complying with his wishes. The series of rhetorical</a:t>
                      </a:r>
                      <a:r>
                        <a:rPr lang="en-GB" sz="1200" baseline="0" dirty="0" smtClean="0"/>
                        <a:t> questions reinforce his bewilderment and the short staccato sentence structure creates a sharp pace and raises tension.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“My child is yet a stranger in the world; She hath not seen the change of fourteen years”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LC believes his daughter is too young to marry and she has not lived or </a:t>
                      </a:r>
                      <a:r>
                        <a:rPr lang="en-GB" baseline="0" dirty="0" smtClean="0"/>
                        <a:t>experienced life yet.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0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0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0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0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13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O:\Subjects\English\KS4 GCSE 2015\Literature\Romeo and Juliet\'Romeo and Juliet' Module Resources (AQA)\@team_english1 @heymrshallahan Spacing Activities\Photo 15-10-2016, 6 44 13 p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" y="0"/>
            <a:ext cx="11456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Extension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6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O:\Subjects\English\KS4 GCSE 2015\Literature\Romeo and Juliet\'Romeo and Juliet' Module Resources (AQA)\@team_english1 @heymrshallahan Spacing Activities\Photo 15-10-2016, 6 52 30 p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" y="0"/>
            <a:ext cx="11456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82171" y="4797153"/>
            <a:ext cx="8570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Modal auxiliary verb: used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express: ability, possibility, permission or obligation.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Extension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20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662</Words>
  <Application>Microsoft Office PowerPoint</Application>
  <PresentationFormat>Custom</PresentationFormat>
  <Paragraphs>102</Paragraphs>
  <Slides>11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Read the keywords and match their definition: Write them in your books</vt:lpstr>
      <vt:lpstr>ANSWERS!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Deb</cp:lastModifiedBy>
  <cp:revision>133</cp:revision>
  <dcterms:created xsi:type="dcterms:W3CDTF">2020-03-23T09:40:11Z</dcterms:created>
  <dcterms:modified xsi:type="dcterms:W3CDTF">2020-03-27T09:03:10Z</dcterms:modified>
</cp:coreProperties>
</file>