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59" r:id="rId4"/>
    <p:sldId id="260" r:id="rId5"/>
    <p:sldId id="261" r:id="rId6"/>
    <p:sldId id="262" r:id="rId7"/>
    <p:sldId id="264" r:id="rId8"/>
    <p:sldId id="269" r:id="rId9"/>
    <p:sldId id="270" r:id="rId10"/>
    <p:sldId id="267" r:id="rId11"/>
    <p:sldId id="268" r:id="rId1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C1204E0-A912-42A0-BF19-9561A65CC8A2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7FFC432-B997-46A0-9B52-4E1B9C822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9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C95F-B8AA-4298-9491-31C7DE205B76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Annotate with students.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C432-B997-46A0-9B52-4E1B9C8227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1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Printable resource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C432-B997-46A0-9B52-4E1B9C8227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1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90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2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8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0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7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2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3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3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8CF4-E58C-4EE1-B849-337DF6F087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0E77-74EB-44D8-933F-75ABC03E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9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5988"/>
            <a:ext cx="8532440" cy="68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3284984"/>
            <a:ext cx="5436096" cy="331236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/>
            <a:r>
              <a:rPr lang="en-GB" sz="4000" b="1" dirty="0" smtClean="0">
                <a:solidFill>
                  <a:schemeClr val="tx1"/>
                </a:solidFill>
              </a:rPr>
              <a:t>LO: To examine the change in character in Act 3, scene 4.</a:t>
            </a:r>
          </a:p>
          <a:p>
            <a:pPr algn="l"/>
            <a:r>
              <a:rPr lang="en-GB" sz="4000" b="1" dirty="0" smtClean="0">
                <a:solidFill>
                  <a:schemeClr val="tx1"/>
                </a:solidFill>
              </a:rPr>
              <a:t>ST: I can close read an extract and comment on Shakespeare’s use of language.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 smtClean="0"/>
              <a:t>Learning content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511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7200" dirty="0" smtClean="0"/>
              <a:t>Plenary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r>
              <a:rPr lang="en-GB" sz="6000" dirty="0" smtClean="0"/>
              <a:t>Make a prediction on what you think will happen next.</a:t>
            </a:r>
            <a:endParaRPr lang="en-GB" sz="6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Consolidating knowledge</a:t>
            </a:r>
            <a:endParaRPr lang="en-GB" sz="40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20511"/>
            <a:ext cx="3091929" cy="267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29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" y="9663"/>
            <a:ext cx="4520927" cy="33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73" y="45011"/>
            <a:ext cx="4520927" cy="33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1671"/>
            <a:ext cx="4520927" cy="33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7" y="3432292"/>
            <a:ext cx="4520927" cy="33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20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38842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Word association: Write an acrostic for the words below.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>
                <a:solidFill>
                  <a:prstClr val="white"/>
                </a:solidFill>
              </a:rPr>
              <a:t>DO NOW!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9546" y="1628800"/>
            <a:ext cx="1314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M</a:t>
            </a:r>
          </a:p>
          <a:p>
            <a:r>
              <a:rPr lang="en-GB" sz="4400" dirty="0" smtClean="0"/>
              <a:t>A</a:t>
            </a:r>
          </a:p>
          <a:p>
            <a:r>
              <a:rPr lang="en-GB" sz="4400" dirty="0" smtClean="0"/>
              <a:t>C</a:t>
            </a:r>
          </a:p>
          <a:p>
            <a:r>
              <a:rPr lang="en-GB" sz="4400" dirty="0" smtClean="0"/>
              <a:t>B</a:t>
            </a:r>
          </a:p>
          <a:p>
            <a:r>
              <a:rPr lang="en-GB" sz="4400" dirty="0" smtClean="0"/>
              <a:t>E</a:t>
            </a:r>
          </a:p>
          <a:p>
            <a:r>
              <a:rPr lang="en-GB" sz="4400" dirty="0" smtClean="0"/>
              <a:t>T</a:t>
            </a:r>
          </a:p>
          <a:p>
            <a:r>
              <a:rPr lang="en-GB" sz="4400" dirty="0"/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1781200"/>
            <a:ext cx="1314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</a:t>
            </a:r>
          </a:p>
          <a:p>
            <a:r>
              <a:rPr lang="en-GB" sz="4400" dirty="0" smtClean="0"/>
              <a:t>R</a:t>
            </a:r>
          </a:p>
          <a:p>
            <a:r>
              <a:rPr lang="en-GB" sz="4400" dirty="0" smtClean="0"/>
              <a:t>A</a:t>
            </a:r>
          </a:p>
          <a:p>
            <a:r>
              <a:rPr lang="en-GB" sz="4400" dirty="0" smtClean="0"/>
              <a:t>G</a:t>
            </a:r>
          </a:p>
          <a:p>
            <a:r>
              <a:rPr lang="en-GB" sz="4400" dirty="0" smtClean="0"/>
              <a:t>E</a:t>
            </a:r>
          </a:p>
          <a:p>
            <a:r>
              <a:rPr lang="en-GB" sz="4400" dirty="0" smtClean="0"/>
              <a:t>D</a:t>
            </a:r>
          </a:p>
          <a:p>
            <a:r>
              <a:rPr lang="en-GB" sz="4400" dirty="0" smtClean="0"/>
              <a:t>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3309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0"/>
            <a:ext cx="91757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9" y="0"/>
            <a:ext cx="8229600" cy="1143000"/>
          </a:xfrm>
        </p:spPr>
        <p:txBody>
          <a:bodyPr/>
          <a:lstStyle/>
          <a:p>
            <a:r>
              <a:rPr lang="en-GB" dirty="0" smtClean="0"/>
              <a:t>Match the word to the definition.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388424" cy="367240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_____________ </a:t>
            </a:r>
            <a:r>
              <a:rPr lang="en-GB" sz="2800" b="1" dirty="0" smtClean="0">
                <a:solidFill>
                  <a:schemeClr val="tx1"/>
                </a:solidFill>
              </a:rPr>
              <a:t>the development of events outside a person's control, regarded as predetermined by a supernatural power.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________  be a warning or indication of (a future event).</a:t>
            </a:r>
          </a:p>
          <a:p>
            <a:r>
              <a:rPr lang="en-GB" sz="2800" b="1" dirty="0" smtClean="0"/>
              <a:t>_____</a:t>
            </a:r>
            <a:r>
              <a:rPr lang="en-GB" sz="2800" b="1" dirty="0" smtClean="0">
                <a:solidFill>
                  <a:schemeClr val="tx1"/>
                </a:solidFill>
              </a:rPr>
              <a:t>_____ a feeling of having committed wrong or failed in an obligation.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____________  disrupt the normal functioning of.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1640" y="4941168"/>
            <a:ext cx="7416824" cy="15841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prstClr val="white"/>
                </a:solidFill>
              </a:rPr>
              <a:t>Guilt      Disordered</a:t>
            </a:r>
            <a:endParaRPr lang="en-GB" sz="4800" dirty="0">
              <a:solidFill>
                <a:prstClr val="white"/>
              </a:solidFill>
            </a:endParaRPr>
          </a:p>
          <a:p>
            <a:pPr algn="ctr"/>
            <a:r>
              <a:rPr lang="en-GB" sz="4800" dirty="0" smtClean="0">
                <a:solidFill>
                  <a:prstClr val="white"/>
                </a:solidFill>
              </a:rPr>
              <a:t>Foreshadow     Fate</a:t>
            </a:r>
            <a:endParaRPr lang="en-GB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6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Answers! Please give yourself a tick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pic>
        <p:nvPicPr>
          <p:cNvPr id="1026" name="Picture 2" descr="C:\Users\Deb\AppData\Local\Microsoft\Windows\Temporary Internet Files\Content.IE5\P66F28V0\Kliponious-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1152128" cy="10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95431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3600" b="1" u="sng" dirty="0" smtClean="0">
                <a:solidFill>
                  <a:srgbClr val="00B050"/>
                </a:solidFill>
              </a:rPr>
              <a:t>Fate</a:t>
            </a:r>
            <a:r>
              <a:rPr lang="en-GB" sz="3600" b="1" dirty="0" smtClean="0">
                <a:solidFill>
                  <a:schemeClr val="tx1"/>
                </a:solidFill>
              </a:rPr>
              <a:t> the development of events outside a person's control, regarded as predetermined by a supernatural power.</a:t>
            </a:r>
          </a:p>
          <a:p>
            <a:r>
              <a:rPr lang="en-GB" sz="3600" b="1" u="sng" dirty="0" smtClean="0">
                <a:solidFill>
                  <a:srgbClr val="00B050"/>
                </a:solidFill>
              </a:rPr>
              <a:t>Foreshadow</a:t>
            </a:r>
            <a:r>
              <a:rPr lang="en-GB" sz="3600" b="1" dirty="0" smtClean="0">
                <a:solidFill>
                  <a:schemeClr val="tx1"/>
                </a:solidFill>
              </a:rPr>
              <a:t>  be a warning or indication of (a future event).</a:t>
            </a:r>
          </a:p>
          <a:p>
            <a:r>
              <a:rPr lang="en-GB" sz="3600" b="1" u="sng" dirty="0" smtClean="0">
                <a:solidFill>
                  <a:srgbClr val="00B050"/>
                </a:solidFill>
              </a:rPr>
              <a:t>Guilt</a:t>
            </a:r>
            <a:r>
              <a:rPr lang="en-GB" sz="3600" b="1" dirty="0" smtClean="0">
                <a:solidFill>
                  <a:schemeClr val="tx1"/>
                </a:solidFill>
              </a:rPr>
              <a:t> a feeling of having committed wrong or failed in an obligation.</a:t>
            </a:r>
          </a:p>
          <a:p>
            <a:r>
              <a:rPr lang="en-GB" sz="3600" b="1" u="sng" dirty="0" smtClean="0">
                <a:solidFill>
                  <a:srgbClr val="00B050"/>
                </a:solidFill>
              </a:rPr>
              <a:t>Disordered</a:t>
            </a:r>
            <a:r>
              <a:rPr lang="en-GB" sz="3600" b="1" dirty="0" smtClean="0">
                <a:solidFill>
                  <a:schemeClr val="tx1"/>
                </a:solidFill>
              </a:rPr>
              <a:t>  disrupt the normal functioning of.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7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Thinking task: What is an apparition?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83060"/>
            <a:ext cx="7620000" cy="369188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6600" dirty="0" smtClean="0"/>
              <a:t>Let’s read Scene 4</a:t>
            </a:r>
            <a:endParaRPr lang="en-GB" sz="6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Reading task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Key Quotation: Make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8568952" cy="574944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GB" b="1" dirty="0" smtClean="0"/>
              <a:t>“It will have blood they say – blood will have blood.”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2205523"/>
            <a:ext cx="5148064" cy="439182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dirty="0" smtClean="0"/>
              <a:t>Macbeth is clearly feeling </a:t>
            </a:r>
            <a:r>
              <a:rPr lang="en-GB" sz="2400" b="1" dirty="0" smtClean="0">
                <a:solidFill>
                  <a:srgbClr val="002060"/>
                </a:solidFill>
              </a:rPr>
              <a:t>guilt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/>
              <a:t>about the murders</a:t>
            </a:r>
          </a:p>
          <a:p>
            <a:pPr algn="just"/>
            <a:r>
              <a:rPr lang="en-GB" sz="2400" dirty="0" smtClean="0"/>
              <a:t>The second part of the sentence is needed to qualify the first – Macbeth’s mind is 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disordered</a:t>
            </a:r>
          </a:p>
          <a:p>
            <a:pPr algn="just"/>
            <a:r>
              <a:rPr lang="en-GB" sz="2400" dirty="0" smtClean="0"/>
              <a:t>This phrase 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foreshadows</a:t>
            </a:r>
            <a:r>
              <a:rPr lang="en-GB" sz="2400" dirty="0" smtClean="0"/>
              <a:t> the end of the play – Macduff’s revenge</a:t>
            </a:r>
          </a:p>
          <a:p>
            <a:pPr algn="just"/>
            <a:r>
              <a:rPr lang="en-GB" sz="2400" dirty="0" smtClean="0"/>
              <a:t>Macbeth’s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fate</a:t>
            </a:r>
            <a:r>
              <a:rPr lang="en-GB" sz="2400" dirty="0" smtClean="0"/>
              <a:t> seems out of his hands at this point (typical of tragedies)</a:t>
            </a:r>
          </a:p>
          <a:p>
            <a:pPr algn="just"/>
            <a:r>
              <a:rPr lang="en-GB" sz="2400" dirty="0" smtClean="0"/>
              <a:t>This is another example of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PTSD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5522"/>
            <a:ext cx="2873301" cy="44381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Consolidating knowledge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6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9832" y="404664"/>
            <a:ext cx="8712968" cy="599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prstClr val="black"/>
                </a:solidFill>
              </a:rPr>
              <a:t>Context Question: Act 3, Scene 4</a:t>
            </a:r>
          </a:p>
          <a:p>
            <a:r>
              <a:rPr lang="en-GB" sz="1050" b="1" dirty="0">
                <a:solidFill>
                  <a:prstClr val="black"/>
                </a:solidFill>
              </a:rPr>
              <a:t>What do we learn about the characters in this extract?</a:t>
            </a:r>
          </a:p>
          <a:p>
            <a:r>
              <a:rPr lang="en-GB" sz="1050" dirty="0">
                <a:solidFill>
                  <a:prstClr val="black"/>
                </a:solidFill>
              </a:rPr>
              <a:t> </a:t>
            </a:r>
          </a:p>
          <a:p>
            <a:r>
              <a:rPr lang="en-GB" sz="1100" dirty="0">
                <a:solidFill>
                  <a:prstClr val="black"/>
                </a:solidFill>
              </a:rPr>
              <a:t>MACBETH </a:t>
            </a:r>
          </a:p>
          <a:p>
            <a:r>
              <a:rPr lang="en-GB" sz="1100" dirty="0">
                <a:solidFill>
                  <a:prstClr val="black"/>
                </a:solidFill>
              </a:rPr>
              <a:t>Which of you have done this?</a:t>
            </a:r>
          </a:p>
          <a:p>
            <a:r>
              <a:rPr lang="en-GB" sz="1100" dirty="0">
                <a:solidFill>
                  <a:prstClr val="black"/>
                </a:solidFill>
              </a:rPr>
              <a:t> </a:t>
            </a:r>
          </a:p>
          <a:p>
            <a:r>
              <a:rPr lang="en-GB" sz="1100" dirty="0">
                <a:solidFill>
                  <a:prstClr val="black"/>
                </a:solidFill>
              </a:rPr>
              <a:t>LORDS</a:t>
            </a:r>
          </a:p>
          <a:p>
            <a:r>
              <a:rPr lang="en-GB" sz="1100" dirty="0">
                <a:solidFill>
                  <a:prstClr val="black"/>
                </a:solidFill>
              </a:rPr>
              <a:t>What, my good lord?</a:t>
            </a:r>
          </a:p>
          <a:p>
            <a:r>
              <a:rPr lang="en-GB" sz="1100" dirty="0">
                <a:solidFill>
                  <a:prstClr val="black"/>
                </a:solidFill>
              </a:rPr>
              <a:t> </a:t>
            </a:r>
          </a:p>
          <a:p>
            <a:r>
              <a:rPr lang="en-GB" sz="1100" dirty="0">
                <a:solidFill>
                  <a:prstClr val="black"/>
                </a:solidFill>
              </a:rPr>
              <a:t>MACBETH </a:t>
            </a:r>
          </a:p>
          <a:p>
            <a:r>
              <a:rPr lang="en-GB" sz="1100" dirty="0">
                <a:solidFill>
                  <a:prstClr val="black"/>
                </a:solidFill>
              </a:rPr>
              <a:t>Thou canst not say I did it: never shake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Thy gory locks at me.</a:t>
            </a:r>
          </a:p>
          <a:p>
            <a:r>
              <a:rPr lang="en-GB" sz="1100" dirty="0">
                <a:solidFill>
                  <a:prstClr val="black"/>
                </a:solidFill>
              </a:rPr>
              <a:t> </a:t>
            </a:r>
          </a:p>
          <a:p>
            <a:r>
              <a:rPr lang="en-GB" sz="1100" dirty="0">
                <a:solidFill>
                  <a:prstClr val="black"/>
                </a:solidFill>
              </a:rPr>
              <a:t>ROSS </a:t>
            </a:r>
          </a:p>
          <a:p>
            <a:r>
              <a:rPr lang="en-GB" sz="1100" dirty="0">
                <a:solidFill>
                  <a:prstClr val="black"/>
                </a:solidFill>
              </a:rPr>
              <a:t>Gentlemen, rise: his highness is not well.</a:t>
            </a:r>
          </a:p>
          <a:p>
            <a:r>
              <a:rPr lang="en-GB" sz="1100" dirty="0">
                <a:solidFill>
                  <a:prstClr val="black"/>
                </a:solidFill>
              </a:rPr>
              <a:t> </a:t>
            </a:r>
          </a:p>
          <a:p>
            <a:r>
              <a:rPr lang="en-GB" sz="1100" dirty="0">
                <a:solidFill>
                  <a:prstClr val="black"/>
                </a:solidFill>
              </a:rPr>
              <a:t>LADY MACBETH </a:t>
            </a:r>
          </a:p>
          <a:p>
            <a:r>
              <a:rPr lang="en-GB" sz="1100" dirty="0">
                <a:solidFill>
                  <a:prstClr val="black"/>
                </a:solidFill>
              </a:rPr>
              <a:t>Sit, worthy friends: my lord is often thus,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And hath been from his youth: pray you, keep seat;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The fit is momentary; upon a thought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He will again be well: if much you note him,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You shall offend him and extend his passion: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Feed, and regard him not. Are you a man?</a:t>
            </a:r>
          </a:p>
          <a:p>
            <a:r>
              <a:rPr lang="en-GB" sz="1100" dirty="0">
                <a:solidFill>
                  <a:prstClr val="black"/>
                </a:solidFill>
              </a:rPr>
              <a:t> </a:t>
            </a:r>
          </a:p>
          <a:p>
            <a:r>
              <a:rPr lang="en-GB" sz="1100" dirty="0">
                <a:solidFill>
                  <a:prstClr val="black"/>
                </a:solidFill>
              </a:rPr>
              <a:t>MACBETH </a:t>
            </a:r>
          </a:p>
          <a:p>
            <a:r>
              <a:rPr lang="en-GB" sz="1100" dirty="0">
                <a:solidFill>
                  <a:prstClr val="black"/>
                </a:solidFill>
              </a:rPr>
              <a:t>Ay, and a bold one, that dare look on that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Which might appal the devil.</a:t>
            </a:r>
          </a:p>
          <a:p>
            <a:r>
              <a:rPr lang="en-GB" sz="1100" dirty="0">
                <a:solidFill>
                  <a:prstClr val="black"/>
                </a:solidFill>
              </a:rPr>
              <a:t> </a:t>
            </a:r>
          </a:p>
          <a:p>
            <a:r>
              <a:rPr lang="en-GB" sz="1100" dirty="0">
                <a:solidFill>
                  <a:prstClr val="black"/>
                </a:solidFill>
              </a:rPr>
              <a:t>LADY MACBETH </a:t>
            </a:r>
          </a:p>
          <a:p>
            <a:r>
              <a:rPr lang="en-GB" sz="1100" dirty="0">
                <a:solidFill>
                  <a:prstClr val="black"/>
                </a:solidFill>
              </a:rPr>
              <a:t>O proper stuff!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This is the very painting of your fear: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This is the air-drawn dagger which, you said,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Led you to Duncan. O, these flaws and starts,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Impostors to true fear, would well become</a:t>
            </a:r>
            <a:br>
              <a:rPr lang="en-GB" sz="1100" dirty="0">
                <a:solidFill>
                  <a:prstClr val="black"/>
                </a:solidFill>
              </a:rPr>
            </a:br>
            <a:r>
              <a:rPr lang="en-GB" sz="1100" dirty="0">
                <a:solidFill>
                  <a:prstClr val="black"/>
                </a:solidFill>
              </a:rPr>
              <a:t>A woman's story at a winter's fire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Mastery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280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learn about the characters in this scene?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63237" y="2204864"/>
            <a:ext cx="69127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Find evidence for the following: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Macbeth is shocked by the appearance of the ghost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Macbeth feels guilty about Banquo’s murder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Lady Macbeth asks everyone to ignore her husband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Lady Macbeth calls Macbeth a coward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Macbeth thinks the image of Banquo is extremely scary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Lady Macbeth thinks her husband is afraid</a:t>
            </a:r>
          </a:p>
        </p:txBody>
      </p:sp>
    </p:spTree>
    <p:extLst>
      <p:ext uri="{BB962C8B-B14F-4D97-AF65-F5344CB8AC3E}">
        <p14:creationId xmlns:p14="http://schemas.microsoft.com/office/powerpoint/2010/main" val="420667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we learn about the characters in this scene?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664" y="1959597"/>
            <a:ext cx="59584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 </a:t>
            </a:r>
            <a:r>
              <a:rPr lang="en-GB" dirty="0" smtClean="0"/>
              <a:t>Now </a:t>
            </a:r>
            <a:r>
              <a:rPr lang="en-GB" dirty="0"/>
              <a:t>write up each in a PEA paragraph</a:t>
            </a:r>
            <a:r>
              <a:rPr lang="en-GB" dirty="0" smtClean="0"/>
              <a:t>: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b="1" dirty="0"/>
              <a:t>Example: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Macbeth is shocked by the appearance of the ghost. He says "Which of you have done this?” At first, he thinks that it is a trick and cannot be real. He is asking a question which shows that he is not sure about what is happening.</a:t>
            </a:r>
          </a:p>
        </p:txBody>
      </p:sp>
    </p:spTree>
    <p:extLst>
      <p:ext uri="{BB962C8B-B14F-4D97-AF65-F5344CB8AC3E}">
        <p14:creationId xmlns:p14="http://schemas.microsoft.com/office/powerpoint/2010/main" val="186745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390</Words>
  <Application>Microsoft Office PowerPoint</Application>
  <PresentationFormat>On-screen Show (4:3)</PresentationFormat>
  <Paragraphs>89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Word association: Write an acrostic for the words below.</vt:lpstr>
      <vt:lpstr>Match the word to the definition.</vt:lpstr>
      <vt:lpstr>Answers! Please give yourself a tick </vt:lpstr>
      <vt:lpstr>Thinking task: What is an apparition?</vt:lpstr>
      <vt:lpstr>Key Quotation: Make Notes</vt:lpstr>
      <vt:lpstr>PowerPoint Presentation</vt:lpstr>
      <vt:lpstr>What do we learn about the characters in this scene?</vt:lpstr>
      <vt:lpstr>What do we learn about the characters in this scene?</vt:lpstr>
      <vt:lpstr>Plenary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</dc:creator>
  <cp:lastModifiedBy>Darren Burton</cp:lastModifiedBy>
  <cp:revision>5</cp:revision>
  <cp:lastPrinted>2020-11-02T17:16:29Z</cp:lastPrinted>
  <dcterms:created xsi:type="dcterms:W3CDTF">2020-06-10T13:49:50Z</dcterms:created>
  <dcterms:modified xsi:type="dcterms:W3CDTF">2020-11-02T17:18:11Z</dcterms:modified>
</cp:coreProperties>
</file>