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65" r:id="rId2"/>
    <p:sldId id="335" r:id="rId3"/>
    <p:sldId id="336" r:id="rId4"/>
    <p:sldId id="338" r:id="rId5"/>
    <p:sldId id="337" r:id="rId6"/>
    <p:sldId id="339" r:id="rId7"/>
    <p:sldId id="340" r:id="rId8"/>
    <p:sldId id="484" r:id="rId9"/>
    <p:sldId id="34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3FF018-0CBD-434E-96E0-483DF1ECC721}" type="datetimeFigureOut">
              <a:rPr lang="en-GB" smtClean="0"/>
              <a:t>22/09/2020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D7359B-4887-49AD-8D79-0EF87CE54D61}" type="slidenum">
              <a:rPr lang="en-GB" smtClean="0"/>
              <a:t>‹#›</a:t>
            </a:fld>
            <a:endParaRPr lang="en-GB"/>
          </a:p>
        </p:txBody>
      </p:sp>
    </p:spTree>
    <p:extLst>
      <p:ext uri="{BB962C8B-B14F-4D97-AF65-F5344CB8AC3E}">
        <p14:creationId xmlns:p14="http://schemas.microsoft.com/office/powerpoint/2010/main" val="141549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Hullo my covey criminal slang – how are you what is going on row = affray/ disturbance. Bluchers</a:t>
            </a:r>
            <a:r>
              <a:rPr lang="en-GB" baseline="0" dirty="0"/>
              <a:t> = strong -half boots. Roystering = boisterous/ uproarious manner.</a:t>
            </a:r>
            <a:endParaRPr lang="en-GB" dirty="0"/>
          </a:p>
        </p:txBody>
      </p:sp>
      <p:sp>
        <p:nvSpPr>
          <p:cNvPr id="4" name="Slide Number Placeholder 3"/>
          <p:cNvSpPr>
            <a:spLocks noGrp="1"/>
          </p:cNvSpPr>
          <p:nvPr>
            <p:ph type="sldNum" sz="quarter" idx="10"/>
          </p:nvPr>
        </p:nvSpPr>
        <p:spPr/>
        <p:txBody>
          <a:bodyPr/>
          <a:lstStyle/>
          <a:p>
            <a:fld id="{66223F0A-9FEC-447B-8D38-526C7FD35945}" type="slidenum">
              <a:rPr lang="en-GB" smtClean="0"/>
              <a:t>7</a:t>
            </a:fld>
            <a:endParaRPr lang="en-GB" dirty="0"/>
          </a:p>
        </p:txBody>
      </p:sp>
    </p:spTree>
    <p:extLst>
      <p:ext uri="{BB962C8B-B14F-4D97-AF65-F5344CB8AC3E}">
        <p14:creationId xmlns:p14="http://schemas.microsoft.com/office/powerpoint/2010/main" val="59213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0CBC-057B-443C-945F-488DBA5A61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61B76F6-88BB-4037-A2D0-94548937B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D5E468C-BF3B-4D64-A7DD-1596FB5228A4}"/>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5" name="Footer Placeholder 4">
            <a:extLst>
              <a:ext uri="{FF2B5EF4-FFF2-40B4-BE49-F238E27FC236}">
                <a16:creationId xmlns:a16="http://schemas.microsoft.com/office/drawing/2014/main" id="{36871712-EA45-4493-8F56-E8F1E91F3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DA8C3B-7D5A-4E1C-801E-12E0314E54B7}"/>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871361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DD43-A986-4A3B-9A1C-55F88AD3FB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91A9E6-8B5D-4F2C-B2DC-F68654D5E8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E64DCD-744F-4C7A-BCA6-BC2E5100CE63}"/>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5" name="Footer Placeholder 4">
            <a:extLst>
              <a:ext uri="{FF2B5EF4-FFF2-40B4-BE49-F238E27FC236}">
                <a16:creationId xmlns:a16="http://schemas.microsoft.com/office/drawing/2014/main" id="{F083F1EB-E7F3-4ECB-BB65-D7796E413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839B5E-297A-4898-A639-B2D5BB787F74}"/>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322000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A8B724-4F6E-4818-8FBD-C03C305492B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CC1F035-8DE6-4DB7-B443-A015E996D9E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C6B706-DF34-42AC-B340-14AC32B16218}"/>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5" name="Footer Placeholder 4">
            <a:extLst>
              <a:ext uri="{FF2B5EF4-FFF2-40B4-BE49-F238E27FC236}">
                <a16:creationId xmlns:a16="http://schemas.microsoft.com/office/drawing/2014/main" id="{ACF41A00-8818-438C-9028-1FF26A5F22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1FBF00-11CC-4EEC-A0A5-72168D1E3AE8}"/>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382317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D5787-FAFD-47E7-9BA3-767AB1D68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3B1D30-A499-4CD6-A826-A697A62F89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BFDFB3-2F16-4930-B924-8F9FD33C86D0}"/>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5" name="Footer Placeholder 4">
            <a:extLst>
              <a:ext uri="{FF2B5EF4-FFF2-40B4-BE49-F238E27FC236}">
                <a16:creationId xmlns:a16="http://schemas.microsoft.com/office/drawing/2014/main" id="{FFC67248-0255-480C-8258-A83D64CB3E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A26150-DD6E-4E4C-AE0C-FCAB43D5BF8B}"/>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338512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C823B-5855-4EE5-BADE-70C25F4AD0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0FB4FF-8EF0-4D6E-A83A-FFBC273110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B82D05-9A59-46DF-95DF-AAA63DFDC421}"/>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5" name="Footer Placeholder 4">
            <a:extLst>
              <a:ext uri="{FF2B5EF4-FFF2-40B4-BE49-F238E27FC236}">
                <a16:creationId xmlns:a16="http://schemas.microsoft.com/office/drawing/2014/main" id="{5E7398ED-2124-4EB6-9542-F7B25ADB70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9BA02E-5ADA-4473-8C59-E3B0D0EC8253}"/>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22309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00D2-25CD-43BB-BCF1-FE127AC93F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A79834-5262-42F9-90AB-FC4E57FEEE2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CAFC51-817F-49A5-AE66-72F1FA0310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C54867-4AA4-4605-BF94-6CCD05E7EB61}"/>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6" name="Footer Placeholder 5">
            <a:extLst>
              <a:ext uri="{FF2B5EF4-FFF2-40B4-BE49-F238E27FC236}">
                <a16:creationId xmlns:a16="http://schemas.microsoft.com/office/drawing/2014/main" id="{BF0258D7-0C02-4D56-953F-F1F5526825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0BC3CA-9802-4797-BA98-DB07DA251A07}"/>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4211628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32EAE-3F01-4636-84C8-5B53DCD4C2A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A23CA8-632C-4EEE-B981-3D1B41CC26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27B07D-6341-4F97-AB0A-A73CA68652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C17ABAB-3B62-49EC-842C-E30703B52C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BC48779-CB33-4880-9CF4-6B10A69296F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E27652-D688-4149-B07B-DE35E1D6AF51}"/>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8" name="Footer Placeholder 7">
            <a:extLst>
              <a:ext uri="{FF2B5EF4-FFF2-40B4-BE49-F238E27FC236}">
                <a16:creationId xmlns:a16="http://schemas.microsoft.com/office/drawing/2014/main" id="{923A4D8B-400C-4169-AB4A-FA7278ACAE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D6A5BEF-6FE8-4CE7-B714-D7744D0184CD}"/>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2113662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8B92E-0F8B-4048-8A71-0408BFB081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032571-AA0A-49B9-A5C6-1E567E618509}"/>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4" name="Footer Placeholder 3">
            <a:extLst>
              <a:ext uri="{FF2B5EF4-FFF2-40B4-BE49-F238E27FC236}">
                <a16:creationId xmlns:a16="http://schemas.microsoft.com/office/drawing/2014/main" id="{A5EFF6CF-226B-435B-850D-63288A1A8E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FDFD840-27BC-4C96-B1EC-EC439CDC0F27}"/>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149567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318FA2-E517-47BA-81BC-EF6D7EB1691D}"/>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3" name="Footer Placeholder 2">
            <a:extLst>
              <a:ext uri="{FF2B5EF4-FFF2-40B4-BE49-F238E27FC236}">
                <a16:creationId xmlns:a16="http://schemas.microsoft.com/office/drawing/2014/main" id="{92EDF50A-6010-4F2A-92E4-09C51536EC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17EAE18-CCC9-40CA-975F-2DCDC73F32BC}"/>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183551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8E93-C932-4645-9411-D828E763D6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EADF13A-1669-4E13-94C5-F2101E7DBD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465977-6B90-4993-945F-BBE37E676C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1DE246-72BE-448D-AE77-5237E34330ED}"/>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6" name="Footer Placeholder 5">
            <a:extLst>
              <a:ext uri="{FF2B5EF4-FFF2-40B4-BE49-F238E27FC236}">
                <a16:creationId xmlns:a16="http://schemas.microsoft.com/office/drawing/2014/main" id="{869AF8CC-6503-4A46-AC7F-B07CC361D5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BFFE38-CBD2-4A1C-88AB-9B4A551A887E}"/>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324812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E4487-5AD6-43F1-B127-615AED7C6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A59CC7-4D14-4FA9-A28F-CA79445C0B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37F82A-E1F1-47FA-A791-1192C15D7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A72E41-3FAA-4E72-AB45-0F4A058C2A7C}"/>
              </a:ext>
            </a:extLst>
          </p:cNvPr>
          <p:cNvSpPr>
            <a:spLocks noGrp="1"/>
          </p:cNvSpPr>
          <p:nvPr>
            <p:ph type="dt" sz="half" idx="10"/>
          </p:nvPr>
        </p:nvSpPr>
        <p:spPr/>
        <p:txBody>
          <a:bodyPr/>
          <a:lstStyle/>
          <a:p>
            <a:fld id="{2FBA4575-24C2-44E2-9F95-3B336B31463F}" type="datetimeFigureOut">
              <a:rPr lang="en-GB" smtClean="0"/>
              <a:t>22/09/2020</a:t>
            </a:fld>
            <a:endParaRPr lang="en-GB"/>
          </a:p>
        </p:txBody>
      </p:sp>
      <p:sp>
        <p:nvSpPr>
          <p:cNvPr id="6" name="Footer Placeholder 5">
            <a:extLst>
              <a:ext uri="{FF2B5EF4-FFF2-40B4-BE49-F238E27FC236}">
                <a16:creationId xmlns:a16="http://schemas.microsoft.com/office/drawing/2014/main" id="{0B016FE1-92A3-46D6-B511-B0EB19C4E6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AFAFEF-F0C0-435C-B970-1A644E5C004F}"/>
              </a:ext>
            </a:extLst>
          </p:cNvPr>
          <p:cNvSpPr>
            <a:spLocks noGrp="1"/>
          </p:cNvSpPr>
          <p:nvPr>
            <p:ph type="sldNum" sz="quarter" idx="12"/>
          </p:nvPr>
        </p:nvSpPr>
        <p:spPr/>
        <p:txBody>
          <a:bodyPr/>
          <a:lstStyle/>
          <a:p>
            <a:fld id="{F5925580-7368-4DDF-9E27-3CF6296094D7}" type="slidenum">
              <a:rPr lang="en-GB" smtClean="0"/>
              <a:t>‹#›</a:t>
            </a:fld>
            <a:endParaRPr lang="en-GB"/>
          </a:p>
        </p:txBody>
      </p:sp>
    </p:spTree>
    <p:extLst>
      <p:ext uri="{BB962C8B-B14F-4D97-AF65-F5344CB8AC3E}">
        <p14:creationId xmlns:p14="http://schemas.microsoft.com/office/powerpoint/2010/main" val="264111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50071F-0A43-48B4-B345-BE00320B9B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955823-D888-4D3C-ACB5-6E017C1A1F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4A8407-7D42-4A56-9A6C-BFE8110E4F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A4575-24C2-44E2-9F95-3B336B31463F}" type="datetimeFigureOut">
              <a:rPr lang="en-GB" smtClean="0"/>
              <a:t>22/09/2020</a:t>
            </a:fld>
            <a:endParaRPr lang="en-GB"/>
          </a:p>
        </p:txBody>
      </p:sp>
      <p:sp>
        <p:nvSpPr>
          <p:cNvPr id="5" name="Footer Placeholder 4">
            <a:extLst>
              <a:ext uri="{FF2B5EF4-FFF2-40B4-BE49-F238E27FC236}">
                <a16:creationId xmlns:a16="http://schemas.microsoft.com/office/drawing/2014/main" id="{6543066D-FB71-4031-8900-3D7021413F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F06737-BBBE-4B41-B80E-3FCE6A191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25580-7368-4DDF-9E27-3CF6296094D7}" type="slidenum">
              <a:rPr lang="en-GB" smtClean="0"/>
              <a:t>‹#›</a:t>
            </a:fld>
            <a:endParaRPr lang="en-GB"/>
          </a:p>
        </p:txBody>
      </p:sp>
    </p:spTree>
    <p:extLst>
      <p:ext uri="{BB962C8B-B14F-4D97-AF65-F5344CB8AC3E}">
        <p14:creationId xmlns:p14="http://schemas.microsoft.com/office/powerpoint/2010/main" val="3529394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476673"/>
            <a:ext cx="7543800" cy="2593975"/>
          </a:xfrm>
        </p:spPr>
        <p:txBody>
          <a:bodyPr/>
          <a:lstStyle/>
          <a:p>
            <a:r>
              <a:rPr lang="en-GB" dirty="0"/>
              <a:t>Language paper 1 Question A5</a:t>
            </a:r>
          </a:p>
        </p:txBody>
      </p:sp>
      <p:sp>
        <p:nvSpPr>
          <p:cNvPr id="3" name="Subtitle 2"/>
          <p:cNvSpPr>
            <a:spLocks noGrp="1"/>
          </p:cNvSpPr>
          <p:nvPr>
            <p:ph type="subTitle" idx="1"/>
          </p:nvPr>
        </p:nvSpPr>
        <p:spPr>
          <a:xfrm>
            <a:off x="1703512" y="3212976"/>
            <a:ext cx="8064896" cy="3096344"/>
          </a:xfrm>
          <a:solidFill>
            <a:schemeClr val="tx2">
              <a:lumMod val="25000"/>
              <a:lumOff val="75000"/>
            </a:schemeClr>
          </a:solidFill>
        </p:spPr>
        <p:txBody>
          <a:bodyPr>
            <a:noAutofit/>
          </a:bodyPr>
          <a:lstStyle/>
          <a:p>
            <a:r>
              <a:rPr lang="en-GB" sz="4000" dirty="0"/>
              <a:t>LO: To develop an understanding of question 5</a:t>
            </a:r>
          </a:p>
          <a:p>
            <a:r>
              <a:rPr lang="en-GB" sz="4000" dirty="0"/>
              <a:t>ST: I can  evaluate a text by saying how much I agree with the statement.</a:t>
            </a:r>
          </a:p>
        </p:txBody>
      </p:sp>
    </p:spTree>
    <p:extLst>
      <p:ext uri="{BB962C8B-B14F-4D97-AF65-F5344CB8AC3E}">
        <p14:creationId xmlns:p14="http://schemas.microsoft.com/office/powerpoint/2010/main" val="332713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260648"/>
            <a:ext cx="8424936" cy="3874442"/>
          </a:xfrm>
        </p:spPr>
        <p:txBody>
          <a:bodyPr/>
          <a:lstStyle/>
          <a:p>
            <a:pPr algn="ctr"/>
            <a:r>
              <a:rPr lang="en-GB" sz="3200" b="1" dirty="0"/>
              <a:t>Question 5 is worth 10 marks. </a:t>
            </a:r>
            <a:br>
              <a:rPr lang="en-GB" sz="3200" b="1" dirty="0"/>
            </a:br>
            <a:r>
              <a:rPr lang="en-GB" sz="3200" b="1" dirty="0"/>
              <a:t>You must assess how well the source has been written. Offer convincing evidence of your views. Analyse the writer’s methods and their effects. Use the best examples to support your points. Use Point, Evidence, Technique, Explain, Reader. Aim for 3-4 paragraphs in an exam.</a:t>
            </a:r>
          </a:p>
        </p:txBody>
      </p:sp>
      <p:sp>
        <p:nvSpPr>
          <p:cNvPr id="4" name="Rounded Rectangle 3"/>
          <p:cNvSpPr/>
          <p:nvPr/>
        </p:nvSpPr>
        <p:spPr>
          <a:xfrm>
            <a:off x="1919536" y="4437112"/>
            <a:ext cx="7704856" cy="2160240"/>
          </a:xfrm>
          <a:prstGeom prst="roundRect">
            <a:avLst/>
          </a:prstGeom>
          <a:solidFill>
            <a:schemeClr val="tx1">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AO4: Evaluate texts critically, giving a personal opinion about how successful the writing is. Support this with textual reference.</a:t>
            </a:r>
          </a:p>
        </p:txBody>
      </p:sp>
    </p:spTree>
    <p:extLst>
      <p:ext uri="{BB962C8B-B14F-4D97-AF65-F5344CB8AC3E}">
        <p14:creationId xmlns:p14="http://schemas.microsoft.com/office/powerpoint/2010/main" val="3053532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evaluate mean?</a:t>
            </a:r>
          </a:p>
        </p:txBody>
      </p:sp>
      <p:sp>
        <p:nvSpPr>
          <p:cNvPr id="3" name="Content Placeholder 2"/>
          <p:cNvSpPr>
            <a:spLocks noGrp="1"/>
          </p:cNvSpPr>
          <p:nvPr>
            <p:ph idx="1"/>
          </p:nvPr>
        </p:nvSpPr>
        <p:spPr>
          <a:xfrm>
            <a:off x="1775520" y="1556792"/>
            <a:ext cx="8424936" cy="5184576"/>
          </a:xfrm>
        </p:spPr>
        <p:txBody>
          <a:bodyPr>
            <a:normAutofit fontScale="70000" lnSpcReduction="20000"/>
          </a:bodyPr>
          <a:lstStyle/>
          <a:p>
            <a:r>
              <a:rPr lang="en-GB" sz="4000" dirty="0">
                <a:solidFill>
                  <a:srgbClr val="FF0000"/>
                </a:solidFill>
              </a:rPr>
              <a:t>To judge the success of something.</a:t>
            </a:r>
          </a:p>
          <a:p>
            <a:pPr marL="114300" indent="0">
              <a:buNone/>
            </a:pPr>
            <a:r>
              <a:rPr lang="en-GB" sz="4000" dirty="0"/>
              <a:t>You have to say how well the text has been written. Phrases such as the following should help you to fulfil this requirement.</a:t>
            </a:r>
          </a:p>
          <a:p>
            <a:r>
              <a:rPr lang="en-GB" sz="4000" dirty="0"/>
              <a:t>This clearly shows that…</a:t>
            </a:r>
          </a:p>
          <a:p>
            <a:r>
              <a:rPr lang="en-GB" sz="4000" dirty="0"/>
              <a:t>The writer has managed to …</a:t>
            </a:r>
          </a:p>
          <a:p>
            <a:r>
              <a:rPr lang="en-GB" sz="4000" dirty="0"/>
              <a:t>This works well, because…</a:t>
            </a:r>
          </a:p>
          <a:p>
            <a:r>
              <a:rPr lang="en-GB" sz="4000" dirty="0"/>
              <a:t>We are able to understand that… I believe …</a:t>
            </a:r>
          </a:p>
          <a:p>
            <a:r>
              <a:rPr lang="en-GB" sz="4000" dirty="0"/>
              <a:t>Obviously … therefore…</a:t>
            </a:r>
          </a:p>
          <a:p>
            <a:r>
              <a:rPr lang="en-GB" sz="4000" dirty="0"/>
              <a:t>Here the words successfully highlight…</a:t>
            </a:r>
          </a:p>
          <a:p>
            <a:r>
              <a:rPr lang="en-GB" sz="4000" dirty="0"/>
              <a:t>The reader is bound to think …</a:t>
            </a:r>
          </a:p>
          <a:p>
            <a:r>
              <a:rPr lang="en-GB" sz="4000" dirty="0"/>
              <a:t>We know immediately …</a:t>
            </a:r>
          </a:p>
        </p:txBody>
      </p:sp>
      <p:sp>
        <p:nvSpPr>
          <p:cNvPr id="4" name="Oval 3"/>
          <p:cNvSpPr/>
          <p:nvPr/>
        </p:nvSpPr>
        <p:spPr>
          <a:xfrm>
            <a:off x="7104112" y="2996952"/>
            <a:ext cx="2520280"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This shows  YOUR personal opinion!</a:t>
            </a:r>
          </a:p>
        </p:txBody>
      </p:sp>
      <p:cxnSp>
        <p:nvCxnSpPr>
          <p:cNvPr id="6" name="Straight Arrow Connector 5"/>
          <p:cNvCxnSpPr/>
          <p:nvPr/>
        </p:nvCxnSpPr>
        <p:spPr>
          <a:xfrm flipH="1">
            <a:off x="7032104" y="3861048"/>
            <a:ext cx="216024" cy="57606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710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052736"/>
            <a:ext cx="9144000" cy="3960440"/>
          </a:xfrm>
          <a:solidFill>
            <a:srgbClr val="FFFF00"/>
          </a:solidFill>
        </p:spPr>
        <p:txBody>
          <a:bodyPr/>
          <a:lstStyle/>
          <a:p>
            <a:r>
              <a:rPr lang="en-GB" sz="2400" dirty="0"/>
              <a:t>Focus this part of your answer on the second half of the Source from </a:t>
            </a:r>
            <a:r>
              <a:rPr lang="en-GB" sz="2400" b="1" dirty="0"/>
              <a:t>line 13 to the end. </a:t>
            </a:r>
            <a:br>
              <a:rPr lang="en-GB" sz="2400" b="1" dirty="0"/>
            </a:br>
            <a:r>
              <a:rPr lang="en-GB" sz="2400" b="1" dirty="0"/>
              <a:t>A teacher, having read this section of the text said: “I like how the writer helps my students to feel involved in this moment. It is if they are in the room with the characters.”</a:t>
            </a:r>
            <a:br>
              <a:rPr lang="en-GB" sz="2400" b="1" dirty="0"/>
            </a:br>
            <a:r>
              <a:rPr lang="en-GB" sz="2400" b="1" dirty="0"/>
              <a:t>To what extent do you agree?</a:t>
            </a:r>
            <a:br>
              <a:rPr lang="en-GB" sz="2400" b="1" dirty="0"/>
            </a:br>
            <a:r>
              <a:rPr lang="en-GB" sz="2400" b="1" dirty="0"/>
              <a:t>In your response, you could: </a:t>
            </a:r>
            <a:br>
              <a:rPr lang="en-GB" sz="2400" b="1" dirty="0"/>
            </a:br>
            <a:r>
              <a:rPr lang="en-GB" sz="2400" b="1" dirty="0"/>
              <a:t>* consider your own impressions of the characters</a:t>
            </a:r>
            <a:br>
              <a:rPr lang="en-GB" sz="2400" b="1" dirty="0"/>
            </a:br>
            <a:r>
              <a:rPr lang="en-GB" sz="2400" b="1" dirty="0"/>
              <a:t>* evaluate how the writer helps you feel involved</a:t>
            </a:r>
            <a:br>
              <a:rPr lang="en-GB" sz="2400" b="1" dirty="0"/>
            </a:br>
            <a:r>
              <a:rPr lang="en-GB" sz="2400" b="1" dirty="0"/>
              <a:t>* support your response with references to the text</a:t>
            </a:r>
            <a:br>
              <a:rPr lang="en-GB" sz="2800" b="1" dirty="0"/>
            </a:br>
            <a:endParaRPr lang="en-GB" sz="2800" b="1" dirty="0"/>
          </a:p>
        </p:txBody>
      </p:sp>
      <p:sp>
        <p:nvSpPr>
          <p:cNvPr id="3" name="Content Placeholder 2"/>
          <p:cNvSpPr>
            <a:spLocks noGrp="1"/>
          </p:cNvSpPr>
          <p:nvPr>
            <p:ph idx="1"/>
          </p:nvPr>
        </p:nvSpPr>
        <p:spPr>
          <a:xfrm>
            <a:off x="1524000" y="5013176"/>
            <a:ext cx="9144000" cy="1844824"/>
          </a:xfrm>
          <a:solidFill>
            <a:srgbClr val="00B0F0"/>
          </a:solidFill>
        </p:spPr>
        <p:txBody>
          <a:bodyPr>
            <a:noAutofit/>
          </a:bodyPr>
          <a:lstStyle/>
          <a:p>
            <a:pPr marL="114300" indent="0">
              <a:buNone/>
            </a:pPr>
            <a:r>
              <a:rPr lang="en-GB" b="1" u="sng" dirty="0"/>
              <a:t>IF</a:t>
            </a:r>
            <a:r>
              <a:rPr lang="en-GB" dirty="0"/>
              <a:t> you do not make a response to the focus of the statement you cannot get higher than a level 1! For example: </a:t>
            </a:r>
            <a:r>
              <a:rPr lang="en-GB" i="1" dirty="0"/>
              <a:t>I agree with the teacher, as I too feel like I am in the room with the characters.</a:t>
            </a:r>
          </a:p>
        </p:txBody>
      </p:sp>
      <p:sp>
        <p:nvSpPr>
          <p:cNvPr id="4" name="Rectangle 3"/>
          <p:cNvSpPr/>
          <p:nvPr/>
        </p:nvSpPr>
        <p:spPr>
          <a:xfrm>
            <a:off x="1524000" y="0"/>
            <a:ext cx="9144000" cy="105273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Question 5 will always have an evaluative statement. It make ask you to refer to the whole of the text or from a certain point to the end. Something rather like this:</a:t>
            </a:r>
          </a:p>
        </p:txBody>
      </p:sp>
    </p:spTree>
    <p:extLst>
      <p:ext uri="{BB962C8B-B14F-4D97-AF65-F5344CB8AC3E}">
        <p14:creationId xmlns:p14="http://schemas.microsoft.com/office/powerpoint/2010/main" val="411414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7776864" cy="6322714"/>
          </a:xfrm>
        </p:spPr>
        <p:txBody>
          <a:bodyPr/>
          <a:lstStyle/>
          <a:p>
            <a:r>
              <a:rPr lang="en-GB" dirty="0"/>
              <a:t>To answer question 5 PETER is your best friend! You answer in the same style as previous questions  and work chronologically throughout the text. You must </a:t>
            </a:r>
            <a:r>
              <a:rPr lang="en-GB" dirty="0">
                <a:solidFill>
                  <a:srgbClr val="FF0000"/>
                </a:solidFill>
              </a:rPr>
              <a:t>continuously</a:t>
            </a:r>
            <a:r>
              <a:rPr lang="en-GB" dirty="0"/>
              <a:t> return to the focus of the statement in your evaluation. Comment on the writers craft!</a:t>
            </a:r>
          </a:p>
        </p:txBody>
      </p:sp>
    </p:spTree>
    <p:extLst>
      <p:ext uri="{BB962C8B-B14F-4D97-AF65-F5344CB8AC3E}">
        <p14:creationId xmlns:p14="http://schemas.microsoft.com/office/powerpoint/2010/main" val="399873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417" y="8531"/>
            <a:ext cx="8942071" cy="1404245"/>
          </a:xfrm>
          <a:solidFill>
            <a:srgbClr val="FFFF00"/>
          </a:solidFill>
        </p:spPr>
        <p:txBody>
          <a:bodyPr>
            <a:normAutofit fontScale="90000"/>
          </a:bodyPr>
          <a:lstStyle/>
          <a:p>
            <a:r>
              <a:rPr lang="en-GB" sz="3200" dirty="0"/>
              <a:t>Task: Look at the handout read the extract. Independently highlight and annotate to answer the question.</a:t>
            </a:r>
          </a:p>
        </p:txBody>
      </p:sp>
      <p:sp>
        <p:nvSpPr>
          <p:cNvPr id="3" name="Content Placeholder 2"/>
          <p:cNvSpPr>
            <a:spLocks noGrp="1"/>
          </p:cNvSpPr>
          <p:nvPr>
            <p:ph idx="1"/>
          </p:nvPr>
        </p:nvSpPr>
        <p:spPr>
          <a:xfrm>
            <a:off x="1703512" y="1340768"/>
            <a:ext cx="8280920" cy="5400600"/>
          </a:xfrm>
        </p:spPr>
        <p:txBody>
          <a:bodyPr>
            <a:normAutofit fontScale="92500" lnSpcReduction="10000"/>
          </a:bodyPr>
          <a:lstStyle/>
          <a:p>
            <a:pPr marL="114300" indent="0">
              <a:buNone/>
            </a:pPr>
            <a:r>
              <a:rPr lang="en-GB" b="1" dirty="0"/>
              <a:t>Q5 [AO4 - evaluate with reference]</a:t>
            </a:r>
            <a:endParaRPr lang="en-GB" dirty="0"/>
          </a:p>
          <a:p>
            <a:pPr marL="114300" indent="0">
              <a:buNone/>
            </a:pPr>
            <a:r>
              <a:rPr lang="en-GB" dirty="0"/>
              <a:t>Focus this part of your answer on the second half of the source, </a:t>
            </a:r>
            <a:r>
              <a:rPr lang="en-GB" b="1" dirty="0"/>
              <a:t>from line 13 to the end. </a:t>
            </a:r>
            <a:endParaRPr lang="en-GB" dirty="0"/>
          </a:p>
          <a:p>
            <a:pPr marL="114300" indent="0">
              <a:buNone/>
            </a:pPr>
            <a:r>
              <a:rPr lang="en-GB" dirty="0"/>
              <a:t>A student, having read this section of the text said: </a:t>
            </a:r>
            <a:r>
              <a:rPr lang="en-GB" dirty="0">
                <a:solidFill>
                  <a:srgbClr val="FF0000"/>
                </a:solidFill>
              </a:rPr>
              <a:t>“The writer skilfully conveys The Artful Dodger’s appearance and manner. It is as if you are actually there.”</a:t>
            </a:r>
          </a:p>
          <a:p>
            <a:pPr marL="114300" indent="0">
              <a:buNone/>
            </a:pPr>
            <a:r>
              <a:rPr lang="en-GB" dirty="0">
                <a:solidFill>
                  <a:srgbClr val="FF0000"/>
                </a:solidFill>
              </a:rPr>
              <a:t>To what extent do you agree? </a:t>
            </a:r>
          </a:p>
          <a:p>
            <a:pPr marL="114300" indent="0">
              <a:buNone/>
            </a:pPr>
            <a:r>
              <a:rPr lang="en-GB" dirty="0"/>
              <a:t>In your response, you should: </a:t>
            </a:r>
          </a:p>
          <a:p>
            <a:pPr marL="114300" indent="0">
              <a:buNone/>
            </a:pPr>
            <a:r>
              <a:rPr lang="en-GB" dirty="0"/>
              <a:t>• write about your own impressions of the scene</a:t>
            </a:r>
          </a:p>
          <a:p>
            <a:pPr marL="114300" indent="0">
              <a:buNone/>
            </a:pPr>
            <a:r>
              <a:rPr lang="en-GB" dirty="0"/>
              <a:t>• evaluate how the writer has created these impressions </a:t>
            </a:r>
          </a:p>
          <a:p>
            <a:pPr marL="114300" indent="0">
              <a:buNone/>
            </a:pPr>
            <a:r>
              <a:rPr lang="en-GB" dirty="0"/>
              <a:t>• support your opinions with quotations from the text. 	</a:t>
            </a:r>
            <a:r>
              <a:rPr lang="en-GB" b="1" dirty="0"/>
              <a:t>[10 marks]</a:t>
            </a:r>
            <a:endParaRPr lang="en-GB" dirty="0"/>
          </a:p>
          <a:p>
            <a:pPr marL="114300" indent="0">
              <a:buNone/>
            </a:pPr>
            <a:r>
              <a:rPr lang="en-GB" dirty="0"/>
              <a:t> </a:t>
            </a:r>
          </a:p>
        </p:txBody>
      </p:sp>
    </p:spTree>
    <p:extLst>
      <p:ext uri="{BB962C8B-B14F-4D97-AF65-F5344CB8AC3E}">
        <p14:creationId xmlns:p14="http://schemas.microsoft.com/office/powerpoint/2010/main" val="68550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35832" y="37091"/>
            <a:ext cx="9132168" cy="6786473"/>
          </a:xfrm>
          <a:prstGeom prst="rect">
            <a:avLst/>
          </a:prstGeom>
          <a:solidFill>
            <a:schemeClr val="bg1"/>
          </a:solidFill>
        </p:spPr>
        <p:txBody>
          <a:bodyPr wrap="square">
            <a:spAutoFit/>
          </a:bodyPr>
          <a:lstStyle/>
          <a:p>
            <a:r>
              <a:rPr lang="en-GB" sz="1500" b="1" u="sng" dirty="0"/>
              <a:t>Oliver Twist </a:t>
            </a:r>
            <a:r>
              <a:rPr lang="en-GB" sz="1500" dirty="0"/>
              <a:t>by Charles Dickens</a:t>
            </a:r>
          </a:p>
          <a:p>
            <a:r>
              <a:rPr lang="en-GB" sz="1500" dirty="0"/>
              <a:t>          He had been crouching on the step for some time: wondering at the great number of public-houses(every other house in Barnet was a tavern, large or small), gazing listlessly at the coaches as they passed through, and thinking how strange it seemed that they could do, with ease, in a few hours, what it had taken him a whole week of courage and determination beyond his years to accomplish: when he was roused by observing that a boy, who had passed him carelessly some minutes before, had returned, and was now surveying him most earnestly from the opposite side of the way. He took little heed of this at first; but the boy remained in the same attitude of close observation so long, that Oliver raised his head, and returned his steady look. Upon this, the boy crossed over; and, walking close up to Oliver, said,</a:t>
            </a:r>
          </a:p>
          <a:p>
            <a:r>
              <a:rPr lang="en-GB" sz="1500" dirty="0"/>
              <a:t>‘Hullo, my covey! What’s the row?’</a:t>
            </a:r>
          </a:p>
          <a:p>
            <a:r>
              <a:rPr lang="en-GB" sz="1500" dirty="0">
                <a:solidFill>
                  <a:srgbClr val="FF0000"/>
                </a:solidFill>
              </a:rPr>
              <a:t>        The boy, who addressed this inquiry to the young wayfarer, was about his own age: but one of the queerest looking boys that Oliver had ever seen. He was a snub-nosed, flat-browed, common-faced boy enough; and as dirty a juvenile as one would wish to see; but he had about him all the airs and manners of a man. He was short of his age: with rather bowlegs, and little, sharp, ugly eyes. His hat was stuck on the top of his head so lightly, that it threatened to fall off every moment – and would have done so, very often, if the wearer had not had a knack of every now and the giving his head a sudden twitch, which brought it back to its old place again. He wore a man’s coat, which reached nearly to his heels. He had turned the cuffs back, half-way up his arm, to get his hands out of the sleeves: apparently with the ultimate view of thrusting them into the pockets of his corduroy trousers; for there he kept them. He was, altogether, as roystering and swaggering a young gentleman as ever stood four feet six, or something less, in his bluchers.</a:t>
            </a:r>
          </a:p>
          <a:p>
            <a:r>
              <a:rPr lang="en-GB" sz="1500" dirty="0">
                <a:solidFill>
                  <a:srgbClr val="FF0000"/>
                </a:solidFill>
              </a:rPr>
              <a:t>‘Hullo, my covey! What’s the row?’ said this strange young gentleman to Oliver.</a:t>
            </a:r>
          </a:p>
          <a:p>
            <a:r>
              <a:rPr lang="en-GB" sz="1500" dirty="0">
                <a:solidFill>
                  <a:srgbClr val="FF0000"/>
                </a:solidFill>
              </a:rPr>
              <a:t>              ‘I am very hungry and tired,’ replied Oliver: the tears standing in his eyes as he spoke. ‘I have walked a long way. I have been walking these seven days.’</a:t>
            </a:r>
          </a:p>
          <a:p>
            <a:r>
              <a:rPr lang="en-GB" sz="1500" dirty="0">
                <a:solidFill>
                  <a:srgbClr val="FF0000"/>
                </a:solidFill>
              </a:rPr>
              <a:t>              ‘Walking for sivin days!’ said the young gentleman. ‘Oh, I see. Beak’s order, eh?’ But,’ he added noticing Oliver’s look of surprise, ‘I suppose you don’t know what a beak is, my flash com-pan-i-on?’</a:t>
            </a:r>
          </a:p>
          <a:p>
            <a:r>
              <a:rPr lang="en-GB" sz="1500" dirty="0">
                <a:solidFill>
                  <a:srgbClr val="FF0000"/>
                </a:solidFill>
              </a:rPr>
              <a:t>              Oliver mildly replied, that he had always heard a bird’s mouth described by the term in question.</a:t>
            </a:r>
          </a:p>
          <a:p>
            <a:r>
              <a:rPr lang="en-GB" sz="1500" dirty="0">
                <a:solidFill>
                  <a:srgbClr val="FF0000"/>
                </a:solidFill>
              </a:rPr>
              <a:t>            ‘My eyes, how green!’ exclaimed the young gentleman. ‘Why, a beak’s a madgst’rate; and when you walk by a beak’s order, it’s not straight forerd, but always going up, and nivir a coming down agin. Was you never on the mill?’</a:t>
            </a:r>
          </a:p>
        </p:txBody>
      </p:sp>
    </p:spTree>
    <p:extLst>
      <p:ext uri="{BB962C8B-B14F-4D97-AF65-F5344CB8AC3E}">
        <p14:creationId xmlns:p14="http://schemas.microsoft.com/office/powerpoint/2010/main" val="407228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9616" y="692697"/>
            <a:ext cx="6696744" cy="5262979"/>
          </a:xfrm>
          <a:prstGeom prst="rect">
            <a:avLst/>
          </a:prstGeom>
        </p:spPr>
        <p:txBody>
          <a:bodyPr wrap="square">
            <a:spAutoFit/>
          </a:bodyPr>
          <a:lstStyle/>
          <a:p>
            <a:r>
              <a:rPr lang="en-GB" sz="1400" dirty="0"/>
              <a:t>The boy, who addressed this inquiry to the young wayfarer, was about his own age: but one of the queerest looking boys that Oliver had ever seen. He was a snub-nosed, flat-browed, common-faced boy enough; and as dirty a juvenile as one would wish to see; but he had about him all the airs and manners of a man. He was short of his age: with rather bowlegs, and little, sharp, ugly eyes. His hat was stuck on the top of his head so lightly, that it threatened to fall off every moment – and would have done so, very often, if the wearer had not had a knack of every now and the giving his head a sudden twitch, which brought it back to its old place again. He wore a man’s coat, which reached nearly to his heels. He had turned the cuffs back, half-way up his arm, to get his hands out of the sleeves: apparently with the ultimate view of thrusting them into the pockets of his corduroy trousers; for there he kept them. He was, altogether, as </a:t>
            </a:r>
            <a:r>
              <a:rPr lang="en-GB" sz="1400" dirty="0" err="1"/>
              <a:t>roystering</a:t>
            </a:r>
            <a:r>
              <a:rPr lang="en-GB" sz="1400" dirty="0"/>
              <a:t> and swaggering a young gentleman as ever stood four feet six, or something less, in his bluchers.</a:t>
            </a:r>
          </a:p>
          <a:p>
            <a:r>
              <a:rPr lang="en-GB" sz="1400" dirty="0"/>
              <a:t>‘Hullo, my covey! What’s the row?’ said this strange young gentleman to Oliver.</a:t>
            </a:r>
          </a:p>
          <a:p>
            <a:r>
              <a:rPr lang="en-GB" sz="1400" dirty="0"/>
              <a:t>              ‘I am very hungry and tired,’ replied Oliver: the tears standing in his eyes as he spoke. ‘I have walked a long way. I have been walking these seven days.’</a:t>
            </a:r>
          </a:p>
          <a:p>
            <a:r>
              <a:rPr lang="en-GB" sz="1400" dirty="0"/>
              <a:t>              ‘Walking for </a:t>
            </a:r>
            <a:r>
              <a:rPr lang="en-GB" sz="1400" dirty="0" err="1"/>
              <a:t>sivin</a:t>
            </a:r>
            <a:r>
              <a:rPr lang="en-GB" sz="1400" dirty="0"/>
              <a:t> days!’ said the young gentleman. ‘Oh, I see. Beak’s order, eh?’ But,’ he added noticing Oliver’s look of surprise, ‘I suppose you don’t know what a beak is, my flash com-pan-</a:t>
            </a:r>
            <a:r>
              <a:rPr lang="en-GB" sz="1400" dirty="0" err="1"/>
              <a:t>i</a:t>
            </a:r>
            <a:r>
              <a:rPr lang="en-GB" sz="1400" dirty="0"/>
              <a:t>-on?’</a:t>
            </a:r>
          </a:p>
          <a:p>
            <a:r>
              <a:rPr lang="en-GB" sz="1400" dirty="0"/>
              <a:t>              Oliver mildly replied, that he had always heard a bird’s mouth described by the term in question.</a:t>
            </a:r>
          </a:p>
          <a:p>
            <a:r>
              <a:rPr lang="en-GB" sz="1400" dirty="0"/>
              <a:t>            ‘My eyes, how green!’ exclaimed the young gentleman. ‘Why, a beak’s a </a:t>
            </a:r>
            <a:r>
              <a:rPr lang="en-GB" sz="1400" dirty="0" err="1"/>
              <a:t>madgst’rate</a:t>
            </a:r>
            <a:r>
              <a:rPr lang="en-GB" sz="1400" dirty="0"/>
              <a:t>; and when you walk by a beak’s order, it’s not straight </a:t>
            </a:r>
            <a:r>
              <a:rPr lang="en-GB" sz="1400" dirty="0" err="1"/>
              <a:t>forerd</a:t>
            </a:r>
            <a:r>
              <a:rPr lang="en-GB" sz="1400" dirty="0"/>
              <a:t>, but always going up, and </a:t>
            </a:r>
            <a:r>
              <a:rPr lang="en-GB" sz="1400" dirty="0" err="1"/>
              <a:t>nivir</a:t>
            </a:r>
            <a:r>
              <a:rPr lang="en-GB" sz="1400" dirty="0"/>
              <a:t> a coming down </a:t>
            </a:r>
            <a:r>
              <a:rPr lang="en-GB" sz="1400" dirty="0" err="1"/>
              <a:t>agin</a:t>
            </a:r>
            <a:r>
              <a:rPr lang="en-GB" sz="1400" dirty="0"/>
              <a:t>. Was you never on the mill?’</a:t>
            </a:r>
          </a:p>
        </p:txBody>
      </p:sp>
    </p:spTree>
    <p:extLst>
      <p:ext uri="{BB962C8B-B14F-4D97-AF65-F5344CB8AC3E}">
        <p14:creationId xmlns:p14="http://schemas.microsoft.com/office/powerpoint/2010/main" val="3791370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620000" cy="1354162"/>
          </a:xfrm>
        </p:spPr>
        <p:txBody>
          <a:bodyPr/>
          <a:lstStyle/>
          <a:p>
            <a:r>
              <a:rPr lang="en-GB" dirty="0"/>
              <a:t>Plenary: Share your ideas with the class.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03513" y="2060848"/>
            <a:ext cx="7843603" cy="4176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6860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1616</Words>
  <Application>Microsoft Office PowerPoint</Application>
  <PresentationFormat>Widescreen</PresentationFormat>
  <Paragraphs>49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Language paper 1 Question A5</vt:lpstr>
      <vt:lpstr>Question 5 is worth 10 marks.  You must assess how well the source has been written. Offer convincing evidence of your views. Analyse the writer’s methods and their effects. Use the best examples to support your points. Use Point, Evidence, Technique, Explain, Reader. Aim for 3-4 paragraphs in an exam.</vt:lpstr>
      <vt:lpstr>What does evaluate mean?</vt:lpstr>
      <vt:lpstr>Focus this part of your answer on the second half of the Source from line 13 to the end.  A teacher, having read this section of the text said: “I like how the writer helps my students to feel involved in this moment. It is if they are in the room with the characters.” To what extent do you agree? In your response, you could:  * consider your own impressions of the characters * evaluate how the writer helps you feel involved * support your response with references to the text </vt:lpstr>
      <vt:lpstr>To answer question 5 PETER is your best friend! You answer in the same style as previous questions  and work chronologically throughout the text. You must continuously return to the focus of the statement in your evaluation. Comment on the writers craft!</vt:lpstr>
      <vt:lpstr>Task: Look at the handout read the extract. Independently highlight and annotate to answer the question.</vt:lpstr>
      <vt:lpstr>PowerPoint Presentation</vt:lpstr>
      <vt:lpstr>PowerPoint Presentation</vt:lpstr>
      <vt:lpstr>Plenary: Share your ideas with the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paper 1 Question A5</dc:title>
  <dc:creator>D Weatherhead</dc:creator>
  <cp:lastModifiedBy>D Weatherhead</cp:lastModifiedBy>
  <cp:revision>1</cp:revision>
  <dcterms:created xsi:type="dcterms:W3CDTF">2020-09-22T08:21:07Z</dcterms:created>
  <dcterms:modified xsi:type="dcterms:W3CDTF">2020-09-22T08:23:07Z</dcterms:modified>
</cp:coreProperties>
</file>