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84" r:id="rId3"/>
    <p:sldId id="285" r:id="rId4"/>
    <p:sldId id="281" r:id="rId5"/>
    <p:sldId id="277" r:id="rId6"/>
    <p:sldId id="282" r:id="rId7"/>
    <p:sldId id="278" r:id="rId8"/>
    <p:sldId id="2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08"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36AAE-CF05-4DA5-8012-57AF234E2066}" type="datetimeFigureOut">
              <a:rPr lang="en-GB" smtClean="0"/>
              <a:t>11/12/2020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2AFBA-2BBE-4DD1-AC9F-536A38DE45D6}" type="slidenum">
              <a:rPr lang="en-GB" smtClean="0"/>
              <a:t>‹#›</a:t>
            </a:fld>
            <a:endParaRPr lang="en-GB"/>
          </a:p>
        </p:txBody>
      </p:sp>
    </p:spTree>
    <p:extLst>
      <p:ext uri="{BB962C8B-B14F-4D97-AF65-F5344CB8AC3E}">
        <p14:creationId xmlns:p14="http://schemas.microsoft.com/office/powerpoint/2010/main" val="27159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5</a:t>
            </a:fld>
            <a:endParaRPr lang="en-GB"/>
          </a:p>
        </p:txBody>
      </p:sp>
    </p:spTree>
    <p:extLst>
      <p:ext uri="{BB962C8B-B14F-4D97-AF65-F5344CB8AC3E}">
        <p14:creationId xmlns:p14="http://schemas.microsoft.com/office/powerpoint/2010/main" val="4022284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7</a:t>
            </a:fld>
            <a:endParaRPr lang="en-GB"/>
          </a:p>
        </p:txBody>
      </p:sp>
    </p:spTree>
    <p:extLst>
      <p:ext uri="{BB962C8B-B14F-4D97-AF65-F5344CB8AC3E}">
        <p14:creationId xmlns:p14="http://schemas.microsoft.com/office/powerpoint/2010/main" val="397843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8</a:t>
            </a:fld>
            <a:endParaRPr lang="en-GB"/>
          </a:p>
        </p:txBody>
      </p:sp>
    </p:spTree>
    <p:extLst>
      <p:ext uri="{BB962C8B-B14F-4D97-AF65-F5344CB8AC3E}">
        <p14:creationId xmlns:p14="http://schemas.microsoft.com/office/powerpoint/2010/main" val="85660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264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69672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1612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09240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CE5C4-4992-421E-9C61-CF16887668CC}" type="datetimeFigureOut">
              <a:rPr lang="en-GB" smtClean="0"/>
              <a:t>11/12/2020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0117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BCE5C4-4992-421E-9C61-CF16887668CC}"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424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BCE5C4-4992-421E-9C61-CF16887668CC}" type="datetimeFigureOut">
              <a:rPr lang="en-GB" smtClean="0"/>
              <a:t>11/12/2020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9526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BCE5C4-4992-421E-9C61-CF16887668CC}" type="datetimeFigureOut">
              <a:rPr lang="en-GB" smtClean="0"/>
              <a:t>11/12/2020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2197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CE5C4-4992-421E-9C61-CF16887668CC}" type="datetimeFigureOut">
              <a:rPr lang="en-GB" smtClean="0"/>
              <a:t>11/12/2020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93623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77715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11/12/2020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8285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CE5C4-4992-421E-9C61-CF16887668CC}" type="datetimeFigureOut">
              <a:rPr lang="en-GB" smtClean="0"/>
              <a:t>11/12/2020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753EF-DCE4-4E93-89BB-E7DEAB9349E5}" type="slidenum">
              <a:rPr lang="en-GB" smtClean="0"/>
              <a:t>‹#›</a:t>
            </a:fld>
            <a:endParaRPr lang="en-GB"/>
          </a:p>
        </p:txBody>
      </p:sp>
    </p:spTree>
    <p:extLst>
      <p:ext uri="{BB962C8B-B14F-4D97-AF65-F5344CB8AC3E}">
        <p14:creationId xmlns:p14="http://schemas.microsoft.com/office/powerpoint/2010/main" val="238413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kumimoji="0" lang="en-GB" sz="3600" b="0" i="0" u="none" strike="noStrike" kern="1200" cap="none" spc="0" normalizeH="0" baseline="0" noProof="0" dirty="0">
                <a:ln>
                  <a:noFill/>
                </a:ln>
                <a:solidFill>
                  <a:prstClr val="black"/>
                </a:solidFill>
                <a:effectLst/>
                <a:uLnTx/>
                <a:uFillTx/>
                <a:latin typeface="Berlin Sans FB" panose="020E0602020502020306" pitchFamily="34" charset="0"/>
              </a:rPr>
              <a:t>STAVE 5</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13" name="Title 1"/>
          <p:cNvSpPr txBox="1">
            <a:spLocks/>
          </p:cNvSpPr>
          <p:nvPr/>
        </p:nvSpPr>
        <p:spPr>
          <a:xfrm>
            <a:off x="554636" y="5596928"/>
            <a:ext cx="11635777"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Dickens’ overall message of the novel? What is his purpose and how has he achieved it?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3" name="Rectangle 22"/>
          <p:cNvSpPr/>
          <p:nvPr/>
        </p:nvSpPr>
        <p:spPr>
          <a:xfrm>
            <a:off x="1140031" y="978789"/>
            <a:ext cx="10801759" cy="427901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dirty="0">
                <a:latin typeface="Century Gothic" panose="020B0502020202020204" pitchFamily="34" charset="0"/>
              </a:rPr>
              <a:t>Greed is a large theme of the novel. Label the characters who exhibit greed and those who shun money and all its evils. Is the story evenly divided between the two?</a:t>
            </a:r>
          </a:p>
          <a:p>
            <a:pPr algn="ctr"/>
            <a:endParaRPr lang="en-GB" sz="3200" dirty="0">
              <a:latin typeface="Century Gothic" panose="020B0502020202020204" pitchFamily="34" charset="0"/>
            </a:endParaRPr>
          </a:p>
          <a:p>
            <a:pPr algn="ctr"/>
            <a:r>
              <a:rPr lang="en-GB" sz="3200" b="1" dirty="0">
                <a:latin typeface="Century Gothic" panose="020B0502020202020204" pitchFamily="34" charset="0"/>
              </a:rPr>
              <a:t>What do your findings tell you about the novel and Dickens’ purpose?</a:t>
            </a:r>
          </a:p>
        </p:txBody>
      </p:sp>
      <p:sp>
        <p:nvSpPr>
          <p:cNvPr id="6" name="TextBox 5">
            <a:extLst>
              <a:ext uri="{FF2B5EF4-FFF2-40B4-BE49-F238E27FC236}">
                <a16:creationId xmlns:a16="http://schemas.microsoft.com/office/drawing/2014/main" id="{9C82F9E6-5C75-4516-8CBF-210B9934C69C}"/>
              </a:ext>
            </a:extLst>
          </p:cNvPr>
          <p:cNvSpPr txBox="1"/>
          <p:nvPr/>
        </p:nvSpPr>
        <p:spPr>
          <a:xfrm rot="16200000">
            <a:off x="-3117431" y="3104781"/>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52380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148770"/>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MATCH 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539646" y="5596928"/>
            <a:ext cx="11650767"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Dickens’ overall message of the novel? What is his purpose and how has he achieved it?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978738"/>
            <a:ext cx="10689595" cy="4339650"/>
          </a:xfrm>
          <a:prstGeom prst="rect">
            <a:avLst/>
          </a:prstGeom>
          <a:solidFill>
            <a:schemeClr val="bg1"/>
          </a:solidFill>
        </p:spPr>
        <p:txBody>
          <a:bodyPr wrap="square" rtlCol="0">
            <a:spAutoFit/>
          </a:bodyPr>
          <a:lstStyle/>
          <a:p>
            <a:pPr marL="342900" indent="-342900">
              <a:buAutoNum type="arabicPeriod"/>
            </a:pPr>
            <a:r>
              <a:rPr lang="en-GB" sz="2800" b="0" i="0" dirty="0">
                <a:solidFill>
                  <a:schemeClr val="tx1">
                    <a:lumMod val="95000"/>
                    <a:lumOff val="5000"/>
                  </a:schemeClr>
                </a:solidFill>
                <a:effectLst/>
                <a:latin typeface="Arial" panose="020B0604020202020204" pitchFamily="34" charset="0"/>
                <a:cs typeface="Arial" panose="020B0604020202020204" pitchFamily="34" charset="0"/>
              </a:rPr>
              <a:t>notably or brilliantly outstanding because of dignity or achievements or actions </a:t>
            </a:r>
          </a:p>
          <a:p>
            <a:pPr marL="342900" indent="-342900">
              <a:buAutoNum type="arabicPeriod"/>
            </a:pPr>
            <a:r>
              <a:rPr lang="en-GB" sz="2800" b="0" i="0" dirty="0">
                <a:solidFill>
                  <a:schemeClr val="tx1">
                    <a:lumMod val="95000"/>
                    <a:lumOff val="5000"/>
                  </a:schemeClr>
                </a:solidFill>
                <a:effectLst/>
                <a:latin typeface="Arial" panose="020B0604020202020204" pitchFamily="34" charset="0"/>
                <a:cs typeface="Arial" panose="020B0604020202020204" pitchFamily="34" charset="0"/>
              </a:rPr>
              <a:t>showing a casual and cheerful indifference considered to be cold-hearted or improper.</a:t>
            </a:r>
          </a:p>
          <a:p>
            <a:pPr marL="342900" indent="-342900">
              <a:buAutoNum type="arabicPeriod"/>
            </a:pPr>
            <a:r>
              <a:rPr lang="en-GB" sz="2800" b="0" i="0" dirty="0">
                <a:solidFill>
                  <a:schemeClr val="tx1">
                    <a:lumMod val="95000"/>
                    <a:lumOff val="5000"/>
                  </a:schemeClr>
                </a:solidFill>
                <a:effectLst/>
                <a:latin typeface="Arial" panose="020B0604020202020204" pitchFamily="34" charset="0"/>
                <a:cs typeface="Arial" panose="020B0604020202020204" pitchFamily="34" charset="0"/>
              </a:rPr>
              <a:t>someone who breeds or sells poultry (birds such as chickens)</a:t>
            </a:r>
          </a:p>
          <a:p>
            <a:pPr marL="342900" indent="-342900">
              <a:buAutoNum type="arabicPeriod"/>
            </a:pPr>
            <a:r>
              <a:rPr lang="en-GB" sz="2800" b="0" i="0" dirty="0">
                <a:solidFill>
                  <a:schemeClr val="tx1">
                    <a:lumMod val="95000"/>
                    <a:lumOff val="5000"/>
                  </a:schemeClr>
                </a:solidFill>
                <a:effectLst/>
                <a:latin typeface="Arial" panose="020B0604020202020204" pitchFamily="34" charset="0"/>
                <a:cs typeface="Arial" panose="020B0604020202020204" pitchFamily="34" charset="0"/>
              </a:rPr>
              <a:t>make (a doubt, feeling, or belief) disappear</a:t>
            </a:r>
            <a:endParaRPr lang="en-GB" sz="2800" dirty="0">
              <a:solidFill>
                <a:schemeClr val="tx1">
                  <a:lumMod val="95000"/>
                  <a:lumOff val="5000"/>
                </a:schemeClr>
              </a:solidFill>
              <a:latin typeface="Arial" panose="020B0604020202020204" pitchFamily="34" charset="0"/>
              <a:cs typeface="Arial" panose="020B0604020202020204" pitchFamily="34" charset="0"/>
            </a:endParaRPr>
          </a:p>
          <a:p>
            <a:pPr marL="342900" indent="-342900">
              <a:buAutoNum type="arabicPeriod"/>
            </a:pPr>
            <a:r>
              <a:rPr lang="en-GB" sz="2800" b="0" i="0" dirty="0">
                <a:solidFill>
                  <a:schemeClr val="tx1">
                    <a:lumMod val="95000"/>
                    <a:lumOff val="5000"/>
                  </a:schemeClr>
                </a:solidFill>
                <a:effectLst/>
                <a:latin typeface="Arial" panose="020B0604020202020204" pitchFamily="34" charset="0"/>
                <a:cs typeface="Arial" panose="020B0604020202020204" pitchFamily="34" charset="0"/>
              </a:rPr>
              <a:t>paid or rewarded (someone) for effort or work</a:t>
            </a:r>
            <a:endParaRPr lang="en-GB" sz="2800" dirty="0">
              <a:solidFill>
                <a:schemeClr val="tx1">
                  <a:lumMod val="95000"/>
                  <a:lumOff val="5000"/>
                </a:schemeClr>
              </a:solidFill>
            </a:endParaRPr>
          </a:p>
          <a:p>
            <a:pPr algn="ctr"/>
            <a:r>
              <a:rPr lang="en-GB" sz="4000" b="1" dirty="0"/>
              <a:t>DISPELLED  ILLUSTRIOUS  POULTERER  RECOMPENSED  BLITHE </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148770"/>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CHECK YOUR ANSWERS: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539646" y="5596928"/>
            <a:ext cx="11650767"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Dickens’ overall message of the novel? What is his purpose and how has he achieved it?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876537"/>
            <a:ext cx="10689595" cy="4647426"/>
          </a:xfrm>
          <a:prstGeom prst="rect">
            <a:avLst/>
          </a:prstGeom>
          <a:solidFill>
            <a:schemeClr val="bg1"/>
          </a:solidFill>
        </p:spPr>
        <p:txBody>
          <a:bodyPr wrap="square" rtlCol="0">
            <a:spAutoFit/>
          </a:bodyPr>
          <a:lstStyle/>
          <a:p>
            <a:pPr marL="342900" indent="-342900">
              <a:buAutoNum type="arabicPeriod"/>
            </a:pPr>
            <a:r>
              <a:rPr lang="en-GB" sz="3200" b="1" dirty="0"/>
              <a:t>ILLUSTRIOUS: </a:t>
            </a:r>
            <a:r>
              <a:rPr lang="en-GB" sz="3200" b="0" i="0" dirty="0">
                <a:solidFill>
                  <a:schemeClr val="tx1">
                    <a:lumMod val="95000"/>
                    <a:lumOff val="5000"/>
                  </a:schemeClr>
                </a:solidFill>
                <a:effectLst/>
                <a:latin typeface="Arial" panose="020B0604020202020204" pitchFamily="34" charset="0"/>
                <a:cs typeface="Arial" panose="020B0604020202020204" pitchFamily="34" charset="0"/>
              </a:rPr>
              <a:t>notably or brilliantly outstanding because of dignity or achievements or actions </a:t>
            </a:r>
          </a:p>
          <a:p>
            <a:pPr marL="342900" indent="-342900">
              <a:buAutoNum type="arabicPeriod"/>
            </a:pPr>
            <a:r>
              <a:rPr lang="en-GB" sz="3200" b="1" dirty="0"/>
              <a:t>BLITHE: </a:t>
            </a:r>
            <a:r>
              <a:rPr lang="en-GB" sz="3200" b="0" i="0" dirty="0">
                <a:solidFill>
                  <a:schemeClr val="tx1">
                    <a:lumMod val="95000"/>
                    <a:lumOff val="5000"/>
                  </a:schemeClr>
                </a:solidFill>
                <a:effectLst/>
                <a:latin typeface="Arial" panose="020B0604020202020204" pitchFamily="34" charset="0"/>
                <a:cs typeface="Arial" panose="020B0604020202020204" pitchFamily="34" charset="0"/>
              </a:rPr>
              <a:t>showing a casual and cheerful indifference considered to be cold-hearted or improper.</a:t>
            </a:r>
          </a:p>
          <a:p>
            <a:pPr marL="342900" indent="-342900">
              <a:buAutoNum type="arabicPeriod"/>
            </a:pPr>
            <a:r>
              <a:rPr lang="en-GB" sz="3200" b="1" dirty="0"/>
              <a:t>POULTERER: </a:t>
            </a:r>
            <a:r>
              <a:rPr lang="en-GB" sz="3200" b="0" i="0" dirty="0">
                <a:solidFill>
                  <a:schemeClr val="tx1">
                    <a:lumMod val="95000"/>
                    <a:lumOff val="5000"/>
                  </a:schemeClr>
                </a:solidFill>
                <a:effectLst/>
                <a:latin typeface="Arial" panose="020B0604020202020204" pitchFamily="34" charset="0"/>
                <a:cs typeface="Arial" panose="020B0604020202020204" pitchFamily="34" charset="0"/>
              </a:rPr>
              <a:t>someone who breeds or sells poultry (birds such as chickens)</a:t>
            </a:r>
          </a:p>
          <a:p>
            <a:pPr marL="342900" indent="-342900">
              <a:buAutoNum type="arabicPeriod"/>
            </a:pPr>
            <a:r>
              <a:rPr lang="en-GB" sz="3200" b="1" dirty="0"/>
              <a:t>DISPELLED: </a:t>
            </a:r>
            <a:r>
              <a:rPr lang="en-GB" sz="3200" b="0" i="0" dirty="0">
                <a:solidFill>
                  <a:schemeClr val="tx1">
                    <a:lumMod val="95000"/>
                    <a:lumOff val="5000"/>
                  </a:schemeClr>
                </a:solidFill>
                <a:effectLst/>
                <a:latin typeface="Arial" panose="020B0604020202020204" pitchFamily="34" charset="0"/>
                <a:cs typeface="Arial" panose="020B0604020202020204" pitchFamily="34" charset="0"/>
              </a:rPr>
              <a:t>make (a doubt, feeling, or belief) disappear</a:t>
            </a:r>
            <a:endParaRPr lang="en-GB" sz="3200" dirty="0">
              <a:solidFill>
                <a:schemeClr val="tx1">
                  <a:lumMod val="95000"/>
                  <a:lumOff val="5000"/>
                </a:schemeClr>
              </a:solidFill>
              <a:latin typeface="Arial" panose="020B0604020202020204" pitchFamily="34" charset="0"/>
              <a:cs typeface="Arial" panose="020B0604020202020204" pitchFamily="34" charset="0"/>
            </a:endParaRPr>
          </a:p>
          <a:p>
            <a:pPr marL="342900" indent="-342900">
              <a:buAutoNum type="arabicPeriod"/>
            </a:pPr>
            <a:r>
              <a:rPr lang="en-GB" sz="3200" b="1" dirty="0"/>
              <a:t>RECOMPENSED: </a:t>
            </a:r>
            <a:r>
              <a:rPr lang="en-GB" sz="3200" b="0" i="0" dirty="0">
                <a:solidFill>
                  <a:schemeClr val="tx1">
                    <a:lumMod val="95000"/>
                    <a:lumOff val="5000"/>
                  </a:schemeClr>
                </a:solidFill>
                <a:effectLst/>
                <a:latin typeface="Arial" panose="020B0604020202020204" pitchFamily="34" charset="0"/>
                <a:cs typeface="Arial" panose="020B0604020202020204" pitchFamily="34" charset="0"/>
              </a:rPr>
              <a:t>paid or rewarded (someone) for effort or work</a:t>
            </a:r>
            <a:r>
              <a:rPr lang="en-GB" sz="4000" b="1" dirty="0"/>
              <a:t> </a:t>
            </a:r>
          </a:p>
        </p:txBody>
      </p:sp>
    </p:spTree>
    <p:extLst>
      <p:ext uri="{BB962C8B-B14F-4D97-AF65-F5344CB8AC3E}">
        <p14:creationId xmlns:p14="http://schemas.microsoft.com/office/powerpoint/2010/main" val="221107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30046"/>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STAVE 5: The End Of It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context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9" name="Rectangle 28"/>
          <p:cNvSpPr/>
          <p:nvPr/>
        </p:nvSpPr>
        <p:spPr>
          <a:xfrm>
            <a:off x="925959" y="2661204"/>
            <a:ext cx="11015188" cy="153559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5200" b="1" dirty="0">
                <a:latin typeface="Century Gothic" panose="020B0502020202020204" pitchFamily="34" charset="0"/>
              </a:rPr>
              <a:t>Read the whole of Stave 5.</a:t>
            </a:r>
            <a:endParaRPr lang="en-GB" sz="5200" dirty="0">
              <a:latin typeface="Century Gothic" panose="020B0502020202020204" pitchFamily="34" charset="0"/>
            </a:endParaRPr>
          </a:p>
        </p:txBody>
      </p:sp>
      <p:sp>
        <p:nvSpPr>
          <p:cNvPr id="7" name="TextBox 6">
            <a:extLst>
              <a:ext uri="{FF2B5EF4-FFF2-40B4-BE49-F238E27FC236}">
                <a16:creationId xmlns:a16="http://schemas.microsoft.com/office/drawing/2014/main" id="{288D02AA-690D-4973-9CD5-541E64C913D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80587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5"/>
          <p:cNvSpPr txBox="1">
            <a:spLocks/>
          </p:cNvSpPr>
          <p:nvPr/>
        </p:nvSpPr>
        <p:spPr>
          <a:xfrm>
            <a:off x="6197428" y="2128559"/>
            <a:ext cx="4330824" cy="604664"/>
          </a:xfrm>
          <a:prstGeom prst="rect">
            <a:avLst/>
          </a:prstGeom>
          <a:solidFill>
            <a:schemeClr val="bg1"/>
          </a:solidFill>
          <a:ln w="38100">
            <a:solidFill>
              <a:schemeClr val="accent1"/>
            </a:solidFill>
          </a:ln>
          <a:effectLst>
            <a:glow rad="139700">
              <a:schemeClr val="accent1">
                <a:satMod val="175000"/>
                <a:alpha val="40000"/>
              </a:schemeClr>
            </a:glo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1" dirty="0">
                <a:latin typeface="Century Gothic" panose="020B0502020202020204" pitchFamily="34" charset="0"/>
              </a:rPr>
              <a:t>“hard and sharp as flint”</a:t>
            </a:r>
          </a:p>
        </p:txBody>
      </p:sp>
      <p:sp>
        <p:nvSpPr>
          <p:cNvPr id="6" name="Content Placeholder 5"/>
          <p:cNvSpPr txBox="1">
            <a:spLocks/>
          </p:cNvSpPr>
          <p:nvPr/>
        </p:nvSpPr>
        <p:spPr>
          <a:xfrm>
            <a:off x="1633182" y="2128559"/>
            <a:ext cx="4330824" cy="604664"/>
          </a:xfrm>
          <a:prstGeom prst="rect">
            <a:avLst/>
          </a:prstGeom>
          <a:solidFill>
            <a:schemeClr val="bg1"/>
          </a:solidFill>
          <a:ln w="38100">
            <a:solidFill>
              <a:schemeClr val="accent1"/>
            </a:solidFill>
          </a:ln>
          <a:effectLst>
            <a:glow rad="139700">
              <a:schemeClr val="accent1">
                <a:satMod val="175000"/>
                <a:alpha val="40000"/>
              </a:schemeClr>
            </a:glow>
          </a:effec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b="1" dirty="0">
                <a:latin typeface="Century Gothic" panose="020B0502020202020204" pitchFamily="34" charset="0"/>
              </a:rPr>
              <a:t>“solitary as an oyster”</a:t>
            </a:r>
          </a:p>
        </p:txBody>
      </p:sp>
      <p:sp>
        <p:nvSpPr>
          <p:cNvPr id="7" name="Content Placeholder 5"/>
          <p:cNvSpPr txBox="1">
            <a:spLocks/>
          </p:cNvSpPr>
          <p:nvPr/>
        </p:nvSpPr>
        <p:spPr>
          <a:xfrm>
            <a:off x="1762652" y="4159468"/>
            <a:ext cx="4330824" cy="604664"/>
          </a:xfrm>
          <a:prstGeom prst="rect">
            <a:avLst/>
          </a:prstGeom>
          <a:solidFill>
            <a:schemeClr val="bg1"/>
          </a:solidFill>
          <a:ln w="38100">
            <a:solidFill>
              <a:srgbClr val="FF0000"/>
            </a:solidFill>
          </a:ln>
          <a:effectLst>
            <a:glow rad="139700">
              <a:schemeClr val="accent2">
                <a:satMod val="175000"/>
                <a:alpha val="40000"/>
              </a:schemeClr>
            </a:glow>
          </a:effectLst>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b="1" dirty="0">
                <a:latin typeface="Century Gothic" panose="020B0502020202020204" pitchFamily="34" charset="0"/>
              </a:rPr>
              <a:t>“merry as a schoolboy”</a:t>
            </a:r>
          </a:p>
        </p:txBody>
      </p:sp>
      <p:sp>
        <p:nvSpPr>
          <p:cNvPr id="8" name="Content Placeholder 5"/>
          <p:cNvSpPr txBox="1">
            <a:spLocks/>
          </p:cNvSpPr>
          <p:nvPr/>
        </p:nvSpPr>
        <p:spPr>
          <a:xfrm>
            <a:off x="6215326" y="4149319"/>
            <a:ext cx="4330824" cy="604664"/>
          </a:xfrm>
          <a:prstGeom prst="rect">
            <a:avLst/>
          </a:prstGeom>
          <a:solidFill>
            <a:schemeClr val="bg1"/>
          </a:solidFill>
          <a:ln w="38100">
            <a:solidFill>
              <a:srgbClr val="FF0000"/>
            </a:solidFill>
          </a:ln>
          <a:effectLst>
            <a:glow rad="139700">
              <a:schemeClr val="accent2">
                <a:satMod val="175000"/>
                <a:alpha val="40000"/>
              </a:schemeClr>
            </a:glow>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b="1" dirty="0">
                <a:latin typeface="Century Gothic" panose="020B0502020202020204" pitchFamily="34" charset="0"/>
              </a:rPr>
              <a:t>“light as a feather”</a:t>
            </a:r>
          </a:p>
        </p:txBody>
      </p:sp>
      <p:sp>
        <p:nvSpPr>
          <p:cNvPr id="9"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DISCUSS THIS</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10" name="Title 1"/>
          <p:cNvSpPr txBox="1">
            <a:spLocks/>
          </p:cNvSpPr>
          <p:nvPr/>
        </p:nvSpPr>
        <p:spPr>
          <a:xfrm>
            <a:off x="494675" y="5596928"/>
            <a:ext cx="11695738"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a:defRPr/>
            </a:pPr>
            <a:r>
              <a:rPr lang="en-GB" sz="1800" dirty="0">
                <a:solidFill>
                  <a:schemeClr val="tx1"/>
                </a:solidFill>
                <a:latin typeface="Berlin Sans FB" panose="020E0602020502020306" pitchFamily="34" charset="0"/>
              </a:rPr>
              <a:t>3. Can I consider and discuss Dickens’ overall message of the novel? What is his purpose and how has he achieved it?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1" name="Rectangle 10"/>
          <p:cNvSpPr/>
          <p:nvPr/>
        </p:nvSpPr>
        <p:spPr>
          <a:xfrm>
            <a:off x="707887" y="945435"/>
            <a:ext cx="11370381" cy="100619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latin typeface="Century Gothic" panose="020B0502020202020204" pitchFamily="34" charset="0"/>
              </a:rPr>
              <a:t>How do these similes contrast each other and demonstrate the nature of Scrooge’s change? </a:t>
            </a:r>
          </a:p>
        </p:txBody>
      </p:sp>
      <p:pic>
        <p:nvPicPr>
          <p:cNvPr id="4" name="Picture 2" descr="Image result for CARTOON ARRO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3190065" y="2849212"/>
            <a:ext cx="1475996" cy="112421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CARTOON ARRO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738450" y="2861163"/>
            <a:ext cx="1475996" cy="112421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707886" y="4894943"/>
            <a:ext cx="11370381" cy="59337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altLang="en-US" sz="1600" dirty="0">
                <a:latin typeface="Century Gothic" panose="020B0502020202020204" pitchFamily="34" charset="0"/>
              </a:rPr>
              <a:t>How else do we know that Scrooge is a changed man? Which words and phrases would you pick out? Write them down in your books. Look for language devices Dickens uses to help present this change in Scrooge.</a:t>
            </a:r>
          </a:p>
        </p:txBody>
      </p:sp>
      <p:sp>
        <p:nvSpPr>
          <p:cNvPr id="12" name="TextBox 11">
            <a:extLst>
              <a:ext uri="{FF2B5EF4-FFF2-40B4-BE49-F238E27FC236}">
                <a16:creationId xmlns:a16="http://schemas.microsoft.com/office/drawing/2014/main" id="{78AC7D8A-32A9-4386-8DF9-06B5C2E04998}"/>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Speaking &amp; Listening</a:t>
            </a:r>
          </a:p>
        </p:txBody>
      </p:sp>
    </p:spTree>
    <p:extLst>
      <p:ext uri="{BB962C8B-B14F-4D97-AF65-F5344CB8AC3E}">
        <p14:creationId xmlns:p14="http://schemas.microsoft.com/office/powerpoint/2010/main" val="240856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noProof="0" dirty="0">
                <a:solidFill>
                  <a:prstClr val="black"/>
                </a:solidFill>
                <a:latin typeface="Berlin Sans FB" panose="020E0602020502020306" pitchFamily="34" charset="0"/>
              </a:rPr>
              <a:t>YOUR TASK</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389744" y="5596928"/>
            <a:ext cx="11800669"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8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a:defRPr/>
            </a:pPr>
            <a:r>
              <a:rPr lang="en-GB" sz="1800" dirty="0">
                <a:solidFill>
                  <a:schemeClr val="tx1"/>
                </a:solidFill>
                <a:latin typeface="Berlin Sans FB" panose="020E0602020502020306" pitchFamily="34" charset="0"/>
              </a:rPr>
              <a:t>3. Can I consider and discuss Dickens’ overall message of the novel? What is his purpose and how has he achieved it?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822281" y="949690"/>
            <a:ext cx="5346505" cy="104288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altLang="en-US" sz="2400" b="1" dirty="0">
                <a:latin typeface="Century Gothic" panose="020B0502020202020204" pitchFamily="34" charset="0"/>
              </a:rPr>
              <a:t>How does Dickens show Scrooge’s change of heart in this section? </a:t>
            </a:r>
          </a:p>
        </p:txBody>
      </p:sp>
      <p:sp>
        <p:nvSpPr>
          <p:cNvPr id="8" name="Horizontal Scroll 7"/>
          <p:cNvSpPr/>
          <p:nvPr/>
        </p:nvSpPr>
        <p:spPr>
          <a:xfrm rot="21317542">
            <a:off x="861680" y="497011"/>
            <a:ext cx="1539627" cy="635483"/>
          </a:xfrm>
          <a:prstGeom prst="horizontalScroll">
            <a:avLst/>
          </a:prstGeom>
          <a:ln w="38100">
            <a:solidFill>
              <a:schemeClr val="accent1"/>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YOUR QUESTION</a:t>
            </a:r>
          </a:p>
        </p:txBody>
      </p:sp>
      <p:sp>
        <p:nvSpPr>
          <p:cNvPr id="9" name="Rectangle 8"/>
          <p:cNvSpPr/>
          <p:nvPr/>
        </p:nvSpPr>
        <p:spPr>
          <a:xfrm>
            <a:off x="6272498" y="949690"/>
            <a:ext cx="5814204" cy="451230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ltLang="en-US" sz="2000" dirty="0">
              <a:latin typeface="Century Gothic" panose="020B0502020202020204" pitchFamily="34" charset="0"/>
            </a:endParaRPr>
          </a:p>
          <a:p>
            <a:pPr algn="ctr"/>
            <a:endParaRPr lang="en-GB" altLang="en-US" sz="2000" dirty="0">
              <a:latin typeface="Century Gothic" panose="020B0502020202020204" pitchFamily="34" charset="0"/>
            </a:endParaRPr>
          </a:p>
          <a:p>
            <a:pPr algn="ctr"/>
            <a:r>
              <a:rPr lang="en-GB" altLang="en-US" sz="2000" dirty="0">
                <a:latin typeface="Century Gothic" panose="020B0502020202020204" pitchFamily="34" charset="0"/>
              </a:rPr>
              <a:t>At the beginning of the novel, Dickens presents Scrooge as … and … . However, by the end of Scrooge’s experience with the ghosts, he is a … man.</a:t>
            </a:r>
          </a:p>
          <a:p>
            <a:pPr algn="ctr"/>
            <a:r>
              <a:rPr lang="en-GB" altLang="en-US" sz="2000" dirty="0">
                <a:latin typeface="Century Gothic" panose="020B0502020202020204" pitchFamily="34" charset="0"/>
              </a:rPr>
              <a:t> </a:t>
            </a:r>
          </a:p>
          <a:p>
            <a:pPr algn="ctr"/>
            <a:r>
              <a:rPr lang="en-GB" altLang="en-US" sz="2000" dirty="0">
                <a:latin typeface="Century Gothic" panose="020B0502020202020204" pitchFamily="34" charset="0"/>
              </a:rPr>
              <a:t>Dickens compares Scrooge’s new feelings to that of a child when he says, ‘… .’ This simile suggests ...</a:t>
            </a:r>
          </a:p>
          <a:p>
            <a:pPr algn="ctr"/>
            <a:endParaRPr lang="en-GB" altLang="en-US" sz="2000" dirty="0">
              <a:latin typeface="Century Gothic" panose="020B0502020202020204" pitchFamily="34" charset="0"/>
            </a:endParaRPr>
          </a:p>
          <a:p>
            <a:pPr algn="ctr"/>
            <a:r>
              <a:rPr lang="en-GB" altLang="en-US" sz="2000" dirty="0">
                <a:latin typeface="Century Gothic" panose="020B0502020202020204" pitchFamily="34" charset="0"/>
              </a:rPr>
              <a:t>Scrooge’s happiness is further emphasised when…</a:t>
            </a:r>
          </a:p>
          <a:p>
            <a:pPr algn="ctr"/>
            <a:endParaRPr lang="en-GB" altLang="en-US" sz="2400" dirty="0">
              <a:latin typeface="Century Gothic" panose="020B0502020202020204" pitchFamily="34" charset="0"/>
            </a:endParaRPr>
          </a:p>
          <a:p>
            <a:pPr algn="ctr"/>
            <a:endParaRPr lang="en-GB" altLang="en-US" sz="2400" dirty="0">
              <a:latin typeface="Century Gothic" panose="020B0502020202020204" pitchFamily="34" charset="0"/>
            </a:endParaRPr>
          </a:p>
        </p:txBody>
      </p:sp>
      <p:sp>
        <p:nvSpPr>
          <p:cNvPr id="10" name="Horizontal Scroll 9"/>
          <p:cNvSpPr/>
          <p:nvPr/>
        </p:nvSpPr>
        <p:spPr>
          <a:xfrm rot="244426">
            <a:off x="10317320" y="535473"/>
            <a:ext cx="1749019" cy="635483"/>
          </a:xfrm>
          <a:prstGeom prst="horizontalScroll">
            <a:avLst/>
          </a:prstGeom>
          <a:ln w="38100">
            <a:solidFill>
              <a:schemeClr val="accent1"/>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HOW DO I START?</a:t>
            </a:r>
          </a:p>
        </p:txBody>
      </p:sp>
      <p:sp>
        <p:nvSpPr>
          <p:cNvPr id="11" name="Rectangle 10"/>
          <p:cNvSpPr/>
          <p:nvPr/>
        </p:nvSpPr>
        <p:spPr>
          <a:xfrm>
            <a:off x="811598" y="2127510"/>
            <a:ext cx="5346504" cy="3334481"/>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altLang="en-US" sz="2000" i="1" dirty="0">
                <a:latin typeface="Century Gothic" panose="020B0502020202020204" pitchFamily="34" charset="0"/>
              </a:rPr>
              <a:t>It is interesting to note that Dickens uses the same language devices to portray Scrooge as a redeemed man as he does to portray him as miserly and wicked. The simile, ‘solitary as an oyster’ changes to ‘merry as a schoolboy.’ The noun, ‘schoolboy’ holds connotations of…</a:t>
            </a:r>
          </a:p>
          <a:p>
            <a:pPr algn="ctr"/>
            <a:endParaRPr lang="en-GB" altLang="en-US" sz="2000" i="1" dirty="0">
              <a:latin typeface="Century Gothic" panose="020B0502020202020204" pitchFamily="34" charset="0"/>
            </a:endParaRPr>
          </a:p>
          <a:p>
            <a:pPr algn="ctr"/>
            <a:r>
              <a:rPr lang="en-GB" altLang="en-US" sz="2000" i="1" dirty="0">
                <a:latin typeface="Century Gothic" panose="020B0502020202020204" pitchFamily="34" charset="0"/>
              </a:rPr>
              <a:t>Furthermore, …</a:t>
            </a:r>
          </a:p>
        </p:txBody>
      </p:sp>
      <p:sp>
        <p:nvSpPr>
          <p:cNvPr id="12" name="Horizontal Scroll 11"/>
          <p:cNvSpPr/>
          <p:nvPr/>
        </p:nvSpPr>
        <p:spPr>
          <a:xfrm rot="239263">
            <a:off x="4615731" y="4611799"/>
            <a:ext cx="1539627" cy="897599"/>
          </a:xfrm>
          <a:prstGeom prst="horizontalScroll">
            <a:avLst/>
          </a:prstGeom>
          <a:ln w="38100">
            <a:solidFill>
              <a:schemeClr val="accent1"/>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b="1" dirty="0"/>
              <a:t>WHAT SHOULD MY WORK LOOK LIKE?</a:t>
            </a:r>
          </a:p>
        </p:txBody>
      </p:sp>
      <p:sp>
        <p:nvSpPr>
          <p:cNvPr id="14" name="TextBox 13">
            <a:extLst>
              <a:ext uri="{FF2B5EF4-FFF2-40B4-BE49-F238E27FC236}">
                <a16:creationId xmlns:a16="http://schemas.microsoft.com/office/drawing/2014/main" id="{92454D95-E691-45E2-89D5-BB84524E8B6D}"/>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84247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 ROMANCE AND REALISM</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479685" y="5596928"/>
            <a:ext cx="11710728"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8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a:defRPr/>
            </a:pPr>
            <a:r>
              <a:rPr lang="en-GB" sz="1800" dirty="0">
                <a:solidFill>
                  <a:schemeClr val="tx1"/>
                </a:solidFill>
                <a:latin typeface="Berlin Sans FB" panose="020E0602020502020306" pitchFamily="34" charset="0"/>
              </a:rPr>
              <a:t>3. Can I consider and discuss Dickens’ overall message of the novel? What is his purpose and how has he achieved it?</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707887" y="978856"/>
            <a:ext cx="6498131" cy="446563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2000" b="1" dirty="0">
                <a:latin typeface="Century Gothic" panose="020B0502020202020204" pitchFamily="34" charset="0"/>
              </a:rPr>
              <a:t>Romantic: </a:t>
            </a:r>
            <a:r>
              <a:rPr lang="en-AU" sz="2000" dirty="0">
                <a:latin typeface="Century Gothic" panose="020B0502020202020204" pitchFamily="34" charset="0"/>
              </a:rPr>
              <a:t>features of literature that may be seen as fantasy – clearly not likely to happen in reality</a:t>
            </a:r>
          </a:p>
          <a:p>
            <a:pPr algn="ctr"/>
            <a:r>
              <a:rPr lang="en-AU" sz="2000" b="1" dirty="0">
                <a:latin typeface="Century Gothic" panose="020B0502020202020204" pitchFamily="34" charset="0"/>
              </a:rPr>
              <a:t>Realism: </a:t>
            </a:r>
            <a:r>
              <a:rPr lang="en-AU" sz="2000" dirty="0">
                <a:latin typeface="Century Gothic" panose="020B0502020202020204" pitchFamily="34" charset="0"/>
              </a:rPr>
              <a:t>literature that aims to capture the actual image of society through words</a:t>
            </a:r>
          </a:p>
          <a:p>
            <a:pPr algn="ctr"/>
            <a:endParaRPr lang="en-AU" sz="2000" dirty="0">
              <a:latin typeface="Century Gothic" panose="020B0502020202020204" pitchFamily="34" charset="0"/>
            </a:endParaRPr>
          </a:p>
          <a:p>
            <a:pPr algn="ctr"/>
            <a:r>
              <a:rPr lang="en-AU" sz="2000" dirty="0">
                <a:latin typeface="Century Gothic" panose="020B0502020202020204" pitchFamily="34" charset="0"/>
              </a:rPr>
              <a:t>‘A Christmas Carol’ combines romance and realism to present a tale that is both an enjoyable Christmas fantasy, and a reminder of the harsh realities of society at the time</a:t>
            </a:r>
          </a:p>
          <a:p>
            <a:pPr algn="ctr"/>
            <a:endParaRPr lang="en-AU" sz="2000" dirty="0">
              <a:latin typeface="Century Gothic" panose="020B0502020202020204" pitchFamily="34" charset="0"/>
            </a:endParaRPr>
          </a:p>
          <a:p>
            <a:pPr algn="ctr">
              <a:buNone/>
            </a:pPr>
            <a:r>
              <a:rPr lang="en-AU" sz="2000" b="1" dirty="0">
                <a:latin typeface="Century Gothic" panose="020B0502020202020204" pitchFamily="34" charset="0"/>
              </a:rPr>
              <a:t>Make a list of elements of the text that may be seen as ROMANTIC and others that fall under the category of REALISM. </a:t>
            </a:r>
          </a:p>
        </p:txBody>
      </p:sp>
      <p:sp>
        <p:nvSpPr>
          <p:cNvPr id="4" name="Rectangle 3"/>
          <p:cNvSpPr/>
          <p:nvPr/>
        </p:nvSpPr>
        <p:spPr>
          <a:xfrm>
            <a:off x="7374213" y="1008065"/>
            <a:ext cx="4649592" cy="1569660"/>
          </a:xfrm>
          <a:prstGeom prst="rect">
            <a:avLst/>
          </a:prstGeom>
          <a:solidFill>
            <a:schemeClr val="bg1"/>
          </a:solidFill>
          <a:ln w="38100">
            <a:solidFill>
              <a:schemeClr val="accent1"/>
            </a:solidFill>
          </a:ln>
          <a:effectLst>
            <a:glow rad="139700">
              <a:schemeClr val="accent1">
                <a:satMod val="175000"/>
                <a:alpha val="40000"/>
              </a:schemeClr>
            </a:glow>
          </a:effectLst>
        </p:spPr>
        <p:txBody>
          <a:bodyPr wrap="square">
            <a:spAutoFit/>
          </a:bodyPr>
          <a:lstStyle/>
          <a:p>
            <a:pPr algn="ctr">
              <a:buNone/>
            </a:pPr>
            <a:r>
              <a:rPr lang="en-AU" sz="2400" b="1" dirty="0">
                <a:latin typeface="Century Gothic" panose="020B0502020202020204" pitchFamily="34" charset="0"/>
              </a:rPr>
              <a:t>How does Dickens combine elements of ROMANCE and REALISM to achieve his purpose?</a:t>
            </a:r>
          </a:p>
        </p:txBody>
      </p:sp>
      <p:sp>
        <p:nvSpPr>
          <p:cNvPr id="9" name="Horizontal Scroll 8"/>
          <p:cNvSpPr/>
          <p:nvPr/>
        </p:nvSpPr>
        <p:spPr>
          <a:xfrm rot="302816">
            <a:off x="10510527" y="427127"/>
            <a:ext cx="1539627" cy="635483"/>
          </a:xfrm>
          <a:prstGeom prst="horizontalScroll">
            <a:avLst/>
          </a:prstGeom>
          <a:ln w="38100">
            <a:solidFill>
              <a:schemeClr val="accent1"/>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EXTRA LEVEL OF CHALLENGE</a:t>
            </a:r>
          </a:p>
        </p:txBody>
      </p:sp>
      <p:pic>
        <p:nvPicPr>
          <p:cNvPr id="8" name="Picture 2" descr="Image result for Scrooge happy"/>
          <p:cNvPicPr>
            <a:picLocks noChangeAspect="1" noChangeArrowheads="1"/>
          </p:cNvPicPr>
          <p:nvPr/>
        </p:nvPicPr>
        <p:blipFill rotWithShape="1">
          <a:blip r:embed="rId4">
            <a:extLst>
              <a:ext uri="{28A0092B-C50C-407E-A947-70E740481C1C}">
                <a14:useLocalDpi xmlns:a14="http://schemas.microsoft.com/office/drawing/2010/main" val="0"/>
              </a:ext>
            </a:extLst>
          </a:blip>
          <a:srcRect l="28220" r="25630"/>
          <a:stretch/>
        </p:blipFill>
        <p:spPr bwMode="auto">
          <a:xfrm>
            <a:off x="8493363" y="2776150"/>
            <a:ext cx="2786977" cy="266833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299EE97-0D74-4E0A-AB3B-E27784398702}"/>
              </a:ext>
            </a:extLst>
          </p:cNvPr>
          <p:cNvSpPr txBox="1"/>
          <p:nvPr/>
        </p:nvSpPr>
        <p:spPr>
          <a:xfrm rot="16200000">
            <a:off x="-3104781"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393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9880"/>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noProof="0" dirty="0">
                <a:solidFill>
                  <a:prstClr val="black"/>
                </a:solidFill>
                <a:latin typeface="Berlin Sans FB" panose="020E0602020502020306" pitchFamily="34" charset="0"/>
              </a:rPr>
              <a:t>WHY DOES SCROOGE CHANGE?</a:t>
            </a:r>
            <a:endParaRPr kumimoji="0" lang="en-GB" sz="1600" b="0" i="0" u="none" strike="noStrike" kern="1200" cap="none" spc="0" normalizeH="0" baseline="0" noProof="0" dirty="0">
              <a:ln>
                <a:noFill/>
              </a:ln>
              <a:solidFill>
                <a:prstClr val="black"/>
              </a:solidFill>
              <a:effectLst/>
              <a:uLnTx/>
              <a:uFillTx/>
              <a:latin typeface="Open Sans"/>
            </a:endParaRPr>
          </a:p>
        </p:txBody>
      </p:sp>
      <p:pic>
        <p:nvPicPr>
          <p:cNvPr id="2050" name="Picture 2" descr="Image result for Scroo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5191" y="1178773"/>
            <a:ext cx="3616277" cy="3946824"/>
          </a:xfrm>
          <a:prstGeom prst="rect">
            <a:avLst/>
          </a:prstGeom>
          <a:noFill/>
          <a:ln w="38100">
            <a:solidFill>
              <a:srgbClr val="0070C0"/>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6" name="Rounded Rectangle 15"/>
          <p:cNvSpPr/>
          <p:nvPr/>
        </p:nvSpPr>
        <p:spPr>
          <a:xfrm>
            <a:off x="789926" y="862757"/>
            <a:ext cx="3070221" cy="2014606"/>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AU" sz="2000" dirty="0">
                <a:latin typeface="Century Gothic" panose="020B0502020202020204" pitchFamily="34" charset="0"/>
              </a:rPr>
              <a:t>He changes because he selfishly wants to avoid dying alone and forgotten.</a:t>
            </a:r>
          </a:p>
        </p:txBody>
      </p:sp>
      <p:sp>
        <p:nvSpPr>
          <p:cNvPr id="17" name="Rounded Rectangle 16"/>
          <p:cNvSpPr/>
          <p:nvPr/>
        </p:nvSpPr>
        <p:spPr>
          <a:xfrm>
            <a:off x="9026408" y="935814"/>
            <a:ext cx="2947228" cy="2018777"/>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AU" sz="2400" dirty="0">
                <a:latin typeface="Century Gothic" panose="020B0502020202020204" pitchFamily="34" charset="0"/>
              </a:rPr>
              <a:t>He changes because he genuinely wants to improve life for others.</a:t>
            </a:r>
          </a:p>
        </p:txBody>
      </p:sp>
      <p:sp>
        <p:nvSpPr>
          <p:cNvPr id="18" name="Rounded Rectangle 17"/>
          <p:cNvSpPr/>
          <p:nvPr/>
        </p:nvSpPr>
        <p:spPr>
          <a:xfrm>
            <a:off x="8855682" y="3554033"/>
            <a:ext cx="3117954" cy="1834482"/>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AU" sz="2000" dirty="0">
                <a:latin typeface="Century Gothic" panose="020B0502020202020204" pitchFamily="34" charset="0"/>
              </a:rPr>
              <a:t>He changes because he feels guilty about his past actions and wants to alleviate this guilt.</a:t>
            </a:r>
          </a:p>
        </p:txBody>
      </p:sp>
      <p:sp>
        <p:nvSpPr>
          <p:cNvPr id="19" name="Rounded Rectangle 18"/>
          <p:cNvSpPr/>
          <p:nvPr/>
        </p:nvSpPr>
        <p:spPr>
          <a:xfrm>
            <a:off x="821993" y="3583059"/>
            <a:ext cx="3108984" cy="1805455"/>
          </a:xfrm>
          <a:prstGeom prst="roundRec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AU" sz="2400" dirty="0">
                <a:latin typeface="Century Gothic" panose="020B0502020202020204" pitchFamily="34" charset="0"/>
              </a:rPr>
              <a:t>He changes because he is fearful of his predicted afterlife.</a:t>
            </a:r>
          </a:p>
        </p:txBody>
      </p:sp>
      <p:sp>
        <p:nvSpPr>
          <p:cNvPr id="20" name="Rectangle 19"/>
          <p:cNvSpPr/>
          <p:nvPr/>
        </p:nvSpPr>
        <p:spPr>
          <a:xfrm>
            <a:off x="789926" y="5586599"/>
            <a:ext cx="11292146" cy="1042883"/>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altLang="en-US" sz="2000" dirty="0">
                <a:latin typeface="Century Gothic" panose="020B0502020202020204" pitchFamily="34" charset="0"/>
              </a:rPr>
              <a:t>Once you have discussed these ideas, find evidence for the suggestions above and write them down as quotations in your books. Can you think of any other reasons as to why Scrooge may have changed?</a:t>
            </a:r>
          </a:p>
        </p:txBody>
      </p:sp>
      <p:sp>
        <p:nvSpPr>
          <p:cNvPr id="4" name="TextBox 3">
            <a:extLst>
              <a:ext uri="{FF2B5EF4-FFF2-40B4-BE49-F238E27FC236}">
                <a16:creationId xmlns:a16="http://schemas.microsoft.com/office/drawing/2014/main" id="{BCFFD992-6F20-4ECD-AD39-9F7AE7DC0496}"/>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pic>
        <p:nvPicPr>
          <p:cNvPr id="13"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851981">
            <a:off x="7990758" y="1033468"/>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81205">
            <a:off x="7896615" y="4375714"/>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315650">
            <a:off x="3643580" y="1656713"/>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089098">
            <a:off x="3599489" y="4221931"/>
            <a:ext cx="1246360" cy="94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85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TotalTime>
  <Words>1057</Words>
  <Application>Microsoft Office PowerPoint</Application>
  <PresentationFormat>Widescreen</PresentationFormat>
  <Paragraphs>102</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Berlin Sans FB</vt:lpstr>
      <vt:lpstr>Calibri</vt:lpstr>
      <vt:lpstr>Calibri Light</vt:lpstr>
      <vt:lpstr>Century Gothic</vt:lpstr>
      <vt:lpstr>Open Sans</vt:lpstr>
      <vt:lpstr>Office Theme</vt:lpstr>
      <vt:lpstr>sso</vt:lpstr>
      <vt:lpstr>sso</vt:lpstr>
      <vt:lpstr>sso</vt:lpstr>
      <vt:lpstr>sso</vt:lpstr>
      <vt:lpstr>sso</vt:lpstr>
      <vt:lpstr>PowerPoint Presentation</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A Allen</cp:lastModifiedBy>
  <cp:revision>128</cp:revision>
  <dcterms:created xsi:type="dcterms:W3CDTF">2017-08-21T14:08:59Z</dcterms:created>
  <dcterms:modified xsi:type="dcterms:W3CDTF">2020-12-11T15:44:23Z</dcterms:modified>
</cp:coreProperties>
</file>