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81" r:id="rId3"/>
    <p:sldId id="277" r:id="rId4"/>
    <p:sldId id="282" r:id="rId5"/>
    <p:sldId id="28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036AAE-CF05-4DA5-8012-57AF234E2066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2AFBA-2BBE-4DD1-AC9F-536A38DE45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928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2AFBA-2BBE-4DD1-AC9F-536A38DE45D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284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2AFBA-2BBE-4DD1-AC9F-536A38DE45D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603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E5C4-4992-421E-9C61-CF16887668CC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53EF-DCE4-4E93-89BB-E7DEAB934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421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E5C4-4992-421E-9C61-CF16887668CC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53EF-DCE4-4E93-89BB-E7DEAB934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729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E5C4-4992-421E-9C61-CF16887668CC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53EF-DCE4-4E93-89BB-E7DEAB934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215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E5C4-4992-421E-9C61-CF16887668CC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53EF-DCE4-4E93-89BB-E7DEAB934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400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E5C4-4992-421E-9C61-CF16887668CC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53EF-DCE4-4E93-89BB-E7DEAB934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74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E5C4-4992-421E-9C61-CF16887668CC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53EF-DCE4-4E93-89BB-E7DEAB934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83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E5C4-4992-421E-9C61-CF16887668CC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53EF-DCE4-4E93-89BB-E7DEAB934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263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E5C4-4992-421E-9C61-CF16887668CC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53EF-DCE4-4E93-89BB-E7DEAB934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721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E5C4-4992-421E-9C61-CF16887668CC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53EF-DCE4-4E93-89BB-E7DEAB934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231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E5C4-4992-421E-9C61-CF16887668CC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53EF-DCE4-4E93-89BB-E7DEAB934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153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E5C4-4992-421E-9C61-CF16887668CC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53EF-DCE4-4E93-89BB-E7DEAB934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528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CE5C4-4992-421E-9C61-CF16887668CC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753EF-DCE4-4E93-89BB-E7DEAB934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138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sso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Image result for a christmas car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917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87" y="159949"/>
            <a:ext cx="12190413" cy="654803"/>
          </a:xfrm>
          <a:prstGeom prst="rect">
            <a:avLst/>
          </a:prstGeom>
          <a:gradFill flip="none" rotWithShape="1">
            <a:gsLst>
              <a:gs pos="0">
                <a:srgbClr val="3C1402">
                  <a:tint val="50000"/>
                  <a:satMod val="300000"/>
                </a:srgbClr>
              </a:gs>
              <a:gs pos="35000">
                <a:srgbClr val="3C1402">
                  <a:tint val="37000"/>
                  <a:satMod val="300000"/>
                </a:srgbClr>
              </a:gs>
              <a:gs pos="100000">
                <a:srgbClr val="3C1402">
                  <a:tint val="15000"/>
                  <a:satMod val="350000"/>
                </a:srgbClr>
              </a:gs>
            </a:gsLst>
            <a:lin ang="13500000" scaled="1"/>
            <a:tileRect/>
          </a:gradFill>
          <a:ln w="9525" cap="flat" cmpd="sng" algn="ctr">
            <a:solidFill>
              <a:srgbClr val="3C140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</a:rPr>
              <a:t>STAVE 5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54636" y="5596928"/>
            <a:ext cx="11635777" cy="1168078"/>
          </a:xfrm>
          <a:prstGeom prst="rect">
            <a:avLst/>
          </a:prstGeom>
          <a:gradFill rotWithShape="1">
            <a:gsLst>
              <a:gs pos="0">
                <a:srgbClr val="3C1402">
                  <a:tint val="50000"/>
                  <a:satMod val="300000"/>
                </a:srgbClr>
              </a:gs>
              <a:gs pos="35000">
                <a:srgbClr val="3C1402">
                  <a:tint val="37000"/>
                  <a:satMod val="300000"/>
                </a:srgbClr>
              </a:gs>
              <a:gs pos="100000">
                <a:srgbClr val="3C140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3C140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u="sng" dirty="0">
                <a:solidFill>
                  <a:schemeClr val="tx1"/>
                </a:solidFill>
                <a:latin typeface="Berlin Sans FB" panose="020E0602020502020306" pitchFamily="34" charset="0"/>
              </a:rPr>
              <a:t>Today’s key questions: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1800" dirty="0">
                <a:solidFill>
                  <a:schemeClr val="tx1"/>
                </a:solidFill>
                <a:latin typeface="Berlin Sans FB" panose="020E0602020502020306" pitchFamily="34" charset="0"/>
              </a:rPr>
              <a:t>Can I consider and discuss the ALLEGORICAL aspects of ‘A Christmas Carol?’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1800" dirty="0">
                <a:solidFill>
                  <a:schemeClr val="tx1"/>
                </a:solidFill>
                <a:latin typeface="Berlin Sans FB" panose="020E0602020502020306" pitchFamily="34" charset="0"/>
              </a:rPr>
              <a:t>Can I explain how a writer uses language to convey key ideas?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1800" dirty="0">
                <a:solidFill>
                  <a:schemeClr val="tx1"/>
                </a:solidFill>
                <a:latin typeface="Berlin Sans FB" panose="020E0602020502020306" pitchFamily="34" charset="0"/>
              </a:rPr>
              <a:t>Can I consider and discuss Dickens’ overall message of the novel? What is his purpose and how has he achieved it?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140031" y="978789"/>
            <a:ext cx="10801759" cy="4279011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Century Gothic" panose="020B0502020202020204" pitchFamily="34" charset="0"/>
              </a:rPr>
              <a:t>Greed is a large theme of the novel. Write down a list of characters who exhibit greed and a list of those who don’t care about money. Is the story evenly divided between the two?</a:t>
            </a:r>
          </a:p>
          <a:p>
            <a:pPr algn="ctr"/>
            <a:endParaRPr lang="en-GB" sz="3200" dirty="0">
              <a:latin typeface="Century Gothic" panose="020B0502020202020204" pitchFamily="34" charset="0"/>
            </a:endParaRPr>
          </a:p>
          <a:p>
            <a:pPr algn="ctr"/>
            <a:r>
              <a:rPr lang="en-GB" sz="3200" b="1" dirty="0">
                <a:latin typeface="Century Gothic" panose="020B0502020202020204" pitchFamily="34" charset="0"/>
              </a:rPr>
              <a:t>What do your findings tell you about the novel and Dickens’ purpose?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82F9E6-5C75-4516-8CBF-210B9934C69C}"/>
              </a:ext>
            </a:extLst>
          </p:cNvPr>
          <p:cNvSpPr txBox="1"/>
          <p:nvPr/>
        </p:nvSpPr>
        <p:spPr>
          <a:xfrm rot="16200000">
            <a:off x="-3117431" y="3104781"/>
            <a:ext cx="6917447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Do Now</a:t>
            </a:r>
          </a:p>
        </p:txBody>
      </p:sp>
    </p:spTree>
    <p:extLst>
      <p:ext uri="{BB962C8B-B14F-4D97-AF65-F5344CB8AC3E}">
        <p14:creationId xmlns:p14="http://schemas.microsoft.com/office/powerpoint/2010/main" val="2523802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sso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Image result for a christmas car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917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-15597" y="30046"/>
            <a:ext cx="12190413" cy="654803"/>
          </a:xfrm>
          <a:prstGeom prst="rect">
            <a:avLst/>
          </a:prstGeom>
          <a:gradFill flip="none" rotWithShape="1">
            <a:gsLst>
              <a:gs pos="0">
                <a:srgbClr val="3C1402">
                  <a:tint val="50000"/>
                  <a:satMod val="300000"/>
                </a:srgbClr>
              </a:gs>
              <a:gs pos="35000">
                <a:srgbClr val="3C1402">
                  <a:tint val="37000"/>
                  <a:satMod val="300000"/>
                </a:srgbClr>
              </a:gs>
              <a:gs pos="100000">
                <a:srgbClr val="3C1402">
                  <a:tint val="15000"/>
                  <a:satMod val="350000"/>
                </a:srgbClr>
              </a:gs>
            </a:gsLst>
            <a:lin ang="13500000" scaled="1"/>
            <a:tileRect/>
          </a:gradFill>
          <a:ln w="9525" cap="flat" cmpd="sng" algn="ctr">
            <a:solidFill>
              <a:srgbClr val="3C140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600" dirty="0">
                <a:solidFill>
                  <a:prstClr val="black"/>
                </a:solidFill>
                <a:latin typeface="Berlin Sans FB" panose="020E0602020502020306" pitchFamily="34" charset="0"/>
              </a:rPr>
              <a:t>STAVE 5: The End Of It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5596928"/>
            <a:ext cx="12190413" cy="1168078"/>
          </a:xfrm>
          <a:prstGeom prst="rect">
            <a:avLst/>
          </a:prstGeom>
          <a:gradFill rotWithShape="1">
            <a:gsLst>
              <a:gs pos="0">
                <a:srgbClr val="3C1402">
                  <a:tint val="50000"/>
                  <a:satMod val="300000"/>
                </a:srgbClr>
              </a:gs>
              <a:gs pos="35000">
                <a:srgbClr val="3C1402">
                  <a:tint val="37000"/>
                  <a:satMod val="300000"/>
                </a:srgbClr>
              </a:gs>
              <a:gs pos="100000">
                <a:srgbClr val="3C140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3C140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u="sng" dirty="0">
                <a:solidFill>
                  <a:schemeClr val="tx1"/>
                </a:solidFill>
                <a:latin typeface="Berlin Sans FB" panose="020E0602020502020306" pitchFamily="34" charset="0"/>
              </a:rPr>
              <a:t>Today’s key questions: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GB" sz="1800" dirty="0">
                <a:solidFill>
                  <a:schemeClr val="tx1"/>
                </a:solidFill>
                <a:latin typeface="Berlin Sans FB" panose="020E0602020502020306" pitchFamily="34" charset="0"/>
              </a:rPr>
              <a:t>Can I consider and discuss the ALLEGORICAL aspects of ‘A Christmas Carol?’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1800" dirty="0">
                <a:solidFill>
                  <a:schemeClr val="tx1"/>
                </a:solidFill>
                <a:latin typeface="Berlin Sans FB" panose="020E0602020502020306" pitchFamily="34" charset="0"/>
              </a:rPr>
              <a:t>Can I explain how a writer uses language to convey key ideas?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1800" dirty="0">
                <a:solidFill>
                  <a:schemeClr val="tx1"/>
                </a:solidFill>
                <a:latin typeface="Berlin Sans FB" panose="020E0602020502020306" pitchFamily="34" charset="0"/>
              </a:rPr>
              <a:t>Can I link my ideas to the social and historical context of ‘A Christmas Carol’?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25959" y="2661204"/>
            <a:ext cx="11015188" cy="1535591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200" b="1" dirty="0">
                <a:latin typeface="Century Gothic" panose="020B0502020202020204" pitchFamily="34" charset="0"/>
              </a:rPr>
              <a:t>Read the whole of Stave 5.</a:t>
            </a:r>
            <a:endParaRPr lang="en-GB" sz="5200" dirty="0"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8D02AA-690D-4973-9CD5-541E64C913D7}"/>
              </a:ext>
            </a:extLst>
          </p:cNvPr>
          <p:cNvSpPr txBox="1"/>
          <p:nvPr/>
        </p:nvSpPr>
        <p:spPr>
          <a:xfrm rot="16200000">
            <a:off x="-3120377" y="3104778"/>
            <a:ext cx="6917447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Reading Activity</a:t>
            </a:r>
          </a:p>
        </p:txBody>
      </p:sp>
    </p:spTree>
    <p:extLst>
      <p:ext uri="{BB962C8B-B14F-4D97-AF65-F5344CB8AC3E}">
        <p14:creationId xmlns:p14="http://schemas.microsoft.com/office/powerpoint/2010/main" val="805873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sso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Image result for a christmas car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917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/>
          <p:cNvSpPr txBox="1">
            <a:spLocks/>
          </p:cNvSpPr>
          <p:nvPr/>
        </p:nvSpPr>
        <p:spPr>
          <a:xfrm>
            <a:off x="4283738" y="2092275"/>
            <a:ext cx="4330824" cy="60466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b="1" dirty="0">
                <a:latin typeface="Century Gothic" panose="020B0502020202020204" pitchFamily="34" charset="0"/>
              </a:rPr>
              <a:t>“solitary as an oyster”</a:t>
            </a: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292943" y="4040782"/>
            <a:ext cx="4330824" cy="604664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b="1" dirty="0">
                <a:latin typeface="Century Gothic" panose="020B0502020202020204" pitchFamily="34" charset="0"/>
              </a:rPr>
              <a:t>“merry as a schoolboy”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587" y="159949"/>
            <a:ext cx="12190413" cy="654803"/>
          </a:xfrm>
          <a:prstGeom prst="rect">
            <a:avLst/>
          </a:prstGeom>
          <a:gradFill flip="none" rotWithShape="1">
            <a:gsLst>
              <a:gs pos="0">
                <a:srgbClr val="3C1402">
                  <a:tint val="50000"/>
                  <a:satMod val="300000"/>
                </a:srgbClr>
              </a:gs>
              <a:gs pos="35000">
                <a:srgbClr val="3C1402">
                  <a:tint val="37000"/>
                  <a:satMod val="300000"/>
                </a:srgbClr>
              </a:gs>
              <a:gs pos="100000">
                <a:srgbClr val="3C1402">
                  <a:tint val="15000"/>
                  <a:satMod val="350000"/>
                </a:srgbClr>
              </a:gs>
            </a:gsLst>
            <a:lin ang="13500000" scaled="1"/>
            <a:tileRect/>
          </a:gradFill>
          <a:ln w="9525" cap="flat" cmpd="sng" algn="ctr">
            <a:solidFill>
              <a:srgbClr val="3C140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600" dirty="0">
                <a:solidFill>
                  <a:prstClr val="black"/>
                </a:solidFill>
                <a:latin typeface="Berlin Sans FB" panose="020E0602020502020306" pitchFamily="34" charset="0"/>
              </a:rPr>
              <a:t>DISCUSS THIS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94675" y="5596928"/>
            <a:ext cx="11695738" cy="1168078"/>
          </a:xfrm>
          <a:prstGeom prst="rect">
            <a:avLst/>
          </a:prstGeom>
          <a:gradFill rotWithShape="1">
            <a:gsLst>
              <a:gs pos="0">
                <a:srgbClr val="3C1402">
                  <a:tint val="50000"/>
                  <a:satMod val="300000"/>
                </a:srgbClr>
              </a:gs>
              <a:gs pos="35000">
                <a:srgbClr val="3C1402">
                  <a:tint val="37000"/>
                  <a:satMod val="300000"/>
                </a:srgbClr>
              </a:gs>
              <a:gs pos="100000">
                <a:srgbClr val="3C140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3C140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u="sng" dirty="0">
                <a:solidFill>
                  <a:schemeClr val="tx1"/>
                </a:solidFill>
                <a:latin typeface="Berlin Sans FB" panose="020E0602020502020306" pitchFamily="34" charset="0"/>
              </a:rPr>
              <a:t>Today’s key questions: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1800" dirty="0">
                <a:solidFill>
                  <a:schemeClr val="tx1"/>
                </a:solidFill>
                <a:latin typeface="Berlin Sans FB" panose="020E0602020502020306" pitchFamily="34" charset="0"/>
              </a:rPr>
              <a:t>Can I consider and discuss the ALLEGORICAL aspects of ‘A Christmas Carol?’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1800" dirty="0">
                <a:solidFill>
                  <a:schemeClr val="tx1"/>
                </a:solidFill>
                <a:latin typeface="Berlin Sans FB" panose="020E0602020502020306" pitchFamily="34" charset="0"/>
              </a:rPr>
              <a:t>Can I explain how a writer uses language to convey key ideas?</a:t>
            </a:r>
          </a:p>
          <a:p>
            <a:pPr>
              <a:defRPr/>
            </a:pPr>
            <a:r>
              <a:rPr lang="en-GB" sz="1800" dirty="0">
                <a:solidFill>
                  <a:schemeClr val="tx1"/>
                </a:solidFill>
                <a:latin typeface="Berlin Sans FB" panose="020E0602020502020306" pitchFamily="34" charset="0"/>
              </a:rPr>
              <a:t>3. Can I consider and discuss Dickens’ overall message of the novel? What is his purpose and how has he achieved it?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7887" y="945435"/>
            <a:ext cx="11370381" cy="1006196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How do these similes contrast each other and demonstrate the nature of Scrooge’s change? </a:t>
            </a:r>
          </a:p>
        </p:txBody>
      </p:sp>
      <p:pic>
        <p:nvPicPr>
          <p:cNvPr id="4" name="Picture 2" descr="Image result for CARTOON ARROW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720357" y="2766368"/>
            <a:ext cx="1475996" cy="1124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8AC7D8A-32A9-4386-8DF9-06B5C2E04998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Checking </a:t>
            </a:r>
            <a:r>
              <a:rPr lang="en-GB" sz="40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Unerstanding</a:t>
            </a:r>
            <a:endParaRPr lang="en-GB" sz="4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567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 descr="Image result for a christmas car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917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87" y="-3"/>
            <a:ext cx="12190413" cy="654803"/>
          </a:xfrm>
          <a:prstGeom prst="rect">
            <a:avLst/>
          </a:prstGeom>
          <a:gradFill flip="none" rotWithShape="1">
            <a:gsLst>
              <a:gs pos="0">
                <a:srgbClr val="3C1402">
                  <a:tint val="50000"/>
                  <a:satMod val="300000"/>
                </a:srgbClr>
              </a:gs>
              <a:gs pos="35000">
                <a:srgbClr val="3C1402">
                  <a:tint val="37000"/>
                  <a:satMod val="300000"/>
                </a:srgbClr>
              </a:gs>
              <a:gs pos="100000">
                <a:srgbClr val="3C1402">
                  <a:tint val="15000"/>
                  <a:satMod val="350000"/>
                </a:srgbClr>
              </a:gs>
            </a:gsLst>
            <a:lin ang="13500000" scaled="1"/>
            <a:tileRect/>
          </a:gradFill>
          <a:ln w="9525" cap="flat" cmpd="sng" algn="ctr">
            <a:solidFill>
              <a:srgbClr val="3C140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en-US" sz="2400" b="1" u="sng" dirty="0">
                <a:latin typeface="Century Gothic" panose="020B0502020202020204" pitchFamily="34" charset="0"/>
              </a:rPr>
              <a:t>How does Dickens show Scrooge’s change of heart in this section?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9744" y="5596928"/>
            <a:ext cx="11800669" cy="1168078"/>
          </a:xfrm>
          <a:prstGeom prst="rect">
            <a:avLst/>
          </a:prstGeom>
          <a:gradFill rotWithShape="1">
            <a:gsLst>
              <a:gs pos="0">
                <a:srgbClr val="3C1402">
                  <a:tint val="50000"/>
                  <a:satMod val="300000"/>
                </a:srgbClr>
              </a:gs>
              <a:gs pos="35000">
                <a:srgbClr val="3C1402">
                  <a:tint val="37000"/>
                  <a:satMod val="300000"/>
                </a:srgbClr>
              </a:gs>
              <a:gs pos="100000">
                <a:srgbClr val="3C140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3C140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1" u="sng" dirty="0">
                <a:solidFill>
                  <a:schemeClr val="tx1"/>
                </a:solidFill>
                <a:latin typeface="Berlin Sans FB" panose="020E0602020502020306" pitchFamily="34" charset="0"/>
              </a:rPr>
              <a:t>Today’s key questions: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1800" dirty="0">
                <a:solidFill>
                  <a:schemeClr val="tx1"/>
                </a:solidFill>
                <a:latin typeface="Berlin Sans FB" panose="020E0602020502020306" pitchFamily="34" charset="0"/>
              </a:rPr>
              <a:t>Can I consider and discuss the ALLEGORICAL aspects of ‘A Christmas Carol?’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1800" dirty="0">
                <a:solidFill>
                  <a:schemeClr val="tx1"/>
                </a:solidFill>
                <a:latin typeface="Berlin Sans FB" panose="020E0602020502020306" pitchFamily="34" charset="0"/>
              </a:rPr>
              <a:t>Can I explain how a writer uses language to convey key ideas?</a:t>
            </a:r>
          </a:p>
          <a:p>
            <a:pPr>
              <a:defRPr/>
            </a:pPr>
            <a:r>
              <a:rPr lang="en-GB" sz="1800" dirty="0">
                <a:solidFill>
                  <a:schemeClr val="tx1"/>
                </a:solidFill>
                <a:latin typeface="Berlin Sans FB" panose="020E0602020502020306" pitchFamily="34" charset="0"/>
              </a:rPr>
              <a:t>3. Can I consider and discuss Dickens’ overall message of the novel? What is his purpose and how has he achieved it?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46909" y="878774"/>
            <a:ext cx="10839793" cy="4583217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altLang="en-US" sz="2000" dirty="0">
              <a:latin typeface="Century Gothic" panose="020B0502020202020204" pitchFamily="34" charset="0"/>
            </a:endParaRPr>
          </a:p>
          <a:p>
            <a:pPr algn="ctr"/>
            <a:endParaRPr lang="en-GB" altLang="en-US" sz="2400" dirty="0">
              <a:latin typeface="Century Gothic" panose="020B0502020202020204" pitchFamily="34" charset="0"/>
            </a:endParaRPr>
          </a:p>
          <a:p>
            <a:r>
              <a:rPr lang="en-GB" altLang="en-US" sz="2400" dirty="0">
                <a:latin typeface="Century Gothic" panose="020B0502020202020204" pitchFamily="34" charset="0"/>
              </a:rPr>
              <a:t>At the beginning of the novel, Dickens presents Scrooge as ………….. and ………….. .</a:t>
            </a:r>
          </a:p>
          <a:p>
            <a:r>
              <a:rPr lang="en-GB" altLang="en-US" sz="2400" dirty="0">
                <a:latin typeface="Century Gothic" panose="020B0502020202020204" pitchFamily="34" charset="0"/>
              </a:rPr>
              <a:t> </a:t>
            </a:r>
          </a:p>
          <a:p>
            <a:r>
              <a:rPr lang="en-GB" altLang="en-US" sz="2400" dirty="0">
                <a:latin typeface="Century Gothic" panose="020B0502020202020204" pitchFamily="34" charset="0"/>
              </a:rPr>
              <a:t>However, by the end of Scrooge’s experience with the ghosts, he is a …….… man.</a:t>
            </a:r>
          </a:p>
          <a:p>
            <a:r>
              <a:rPr lang="en-GB" altLang="en-US" sz="2400" dirty="0">
                <a:latin typeface="Century Gothic" panose="020B0502020202020204" pitchFamily="34" charset="0"/>
              </a:rPr>
              <a:t> </a:t>
            </a:r>
          </a:p>
          <a:p>
            <a:r>
              <a:rPr lang="en-GB" altLang="en-US" sz="2400" dirty="0">
                <a:latin typeface="Century Gothic" panose="020B0502020202020204" pitchFamily="34" charset="0"/>
              </a:rPr>
              <a:t>Dickens compares Scrooge’s new feelings to that of a child when he says, </a:t>
            </a:r>
          </a:p>
          <a:p>
            <a:r>
              <a:rPr lang="en-GB" altLang="en-US" sz="2400" dirty="0">
                <a:latin typeface="Century Gothic" panose="020B0502020202020204" pitchFamily="34" charset="0"/>
              </a:rPr>
              <a:t>‘………………………………………………………………………. .’ </a:t>
            </a:r>
          </a:p>
          <a:p>
            <a:endParaRPr lang="en-GB" altLang="en-US" sz="2400" dirty="0">
              <a:latin typeface="Century Gothic" panose="020B0502020202020204" pitchFamily="34" charset="0"/>
            </a:endParaRPr>
          </a:p>
          <a:p>
            <a:r>
              <a:rPr lang="en-GB" altLang="en-US" sz="2400" dirty="0">
                <a:latin typeface="Century Gothic" panose="020B0502020202020204" pitchFamily="34" charset="0"/>
              </a:rPr>
              <a:t>This simile suggests ...</a:t>
            </a:r>
            <a:endParaRPr lang="en-GB" altLang="en-US" sz="2000" dirty="0">
              <a:latin typeface="Century Gothic" panose="020B0502020202020204" pitchFamily="34" charset="0"/>
            </a:endParaRPr>
          </a:p>
          <a:p>
            <a:endParaRPr lang="en-GB" altLang="en-US" sz="2000" dirty="0">
              <a:latin typeface="Century Gothic" panose="020B0502020202020204" pitchFamily="34" charset="0"/>
            </a:endParaRPr>
          </a:p>
          <a:p>
            <a:pPr algn="ctr"/>
            <a:endParaRPr lang="en-GB" altLang="en-US" sz="2400" dirty="0">
              <a:latin typeface="Century Gothic" panose="020B0502020202020204" pitchFamily="34" charset="0"/>
            </a:endParaRPr>
          </a:p>
          <a:p>
            <a:pPr algn="ctr"/>
            <a:endParaRPr lang="en-GB" altLang="en-US" sz="2400" dirty="0"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2454D95-E691-45E2-89D5-BB84524E8B6D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</a:t>
            </a:r>
          </a:p>
        </p:txBody>
      </p:sp>
    </p:spTree>
    <p:extLst>
      <p:ext uri="{BB962C8B-B14F-4D97-AF65-F5344CB8AC3E}">
        <p14:creationId xmlns:p14="http://schemas.microsoft.com/office/powerpoint/2010/main" val="384247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sso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Image result for a christmas car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9880"/>
            <a:ext cx="12192000" cy="6917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87" y="159949"/>
            <a:ext cx="12190413" cy="654803"/>
          </a:xfrm>
          <a:prstGeom prst="rect">
            <a:avLst/>
          </a:prstGeom>
          <a:gradFill flip="none" rotWithShape="1">
            <a:gsLst>
              <a:gs pos="0">
                <a:srgbClr val="3C1402">
                  <a:tint val="50000"/>
                  <a:satMod val="300000"/>
                </a:srgbClr>
              </a:gs>
              <a:gs pos="35000">
                <a:srgbClr val="3C1402">
                  <a:tint val="37000"/>
                  <a:satMod val="300000"/>
                </a:srgbClr>
              </a:gs>
              <a:gs pos="100000">
                <a:srgbClr val="3C1402">
                  <a:tint val="15000"/>
                  <a:satMod val="350000"/>
                </a:srgbClr>
              </a:gs>
            </a:gsLst>
            <a:lin ang="13500000" scaled="1"/>
            <a:tileRect/>
          </a:gradFill>
          <a:ln w="9525" cap="flat" cmpd="sng" algn="ctr">
            <a:solidFill>
              <a:srgbClr val="3C140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600" noProof="0" dirty="0">
                <a:solidFill>
                  <a:prstClr val="black"/>
                </a:solidFill>
                <a:latin typeface="Berlin Sans FB" panose="020E0602020502020306" pitchFamily="34" charset="0"/>
              </a:rPr>
              <a:t>WHY DOES SCROOGE CHANGE?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</a:endParaRPr>
          </a:p>
        </p:txBody>
      </p:sp>
      <p:pic>
        <p:nvPicPr>
          <p:cNvPr id="2050" name="Picture 2" descr="Image result for Scroo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191" y="1178773"/>
            <a:ext cx="3616277" cy="3946824"/>
          </a:xfrm>
          <a:prstGeom prst="rect">
            <a:avLst/>
          </a:prstGeom>
          <a:noFill/>
          <a:ln w="38100">
            <a:solidFill>
              <a:srgbClr val="0070C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ounded Rectangle 15"/>
          <p:cNvSpPr/>
          <p:nvPr/>
        </p:nvSpPr>
        <p:spPr>
          <a:xfrm>
            <a:off x="789926" y="862757"/>
            <a:ext cx="3070221" cy="2014606"/>
          </a:xfrm>
          <a:prstGeom prst="roundRect">
            <a:avLst/>
          </a:prstGeom>
          <a:ln w="28575">
            <a:solidFill>
              <a:schemeClr val="accent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000" dirty="0">
                <a:latin typeface="Century Gothic" panose="020B0502020202020204" pitchFamily="34" charset="0"/>
              </a:rPr>
              <a:t>He changes because he selfishly wants to avoid dying alone and forgotten.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9026408" y="935814"/>
            <a:ext cx="2947228" cy="2018777"/>
          </a:xfrm>
          <a:prstGeom prst="roundRect">
            <a:avLst/>
          </a:prstGeom>
          <a:ln w="28575"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>
                <a:latin typeface="Century Gothic" panose="020B0502020202020204" pitchFamily="34" charset="0"/>
              </a:rPr>
              <a:t>He changes because he genuinely wants to improve life for others.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8855682" y="3554033"/>
            <a:ext cx="3117954" cy="1834482"/>
          </a:xfrm>
          <a:prstGeom prst="roundRect">
            <a:avLst/>
          </a:prstGeom>
          <a:ln w="28575">
            <a:solidFill>
              <a:srgbClr val="00B05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000" dirty="0">
                <a:latin typeface="Century Gothic" panose="020B0502020202020204" pitchFamily="34" charset="0"/>
              </a:rPr>
              <a:t>He changes because he feels guilty about his past actions and wants to get rid of this guilt.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821993" y="3583059"/>
            <a:ext cx="3108984" cy="1805455"/>
          </a:xfrm>
          <a:prstGeom prst="roundRect">
            <a:avLst/>
          </a:prstGeom>
          <a:ln w="28575">
            <a:solidFill>
              <a:srgbClr val="FFC00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>
                <a:latin typeface="Century Gothic" panose="020B0502020202020204" pitchFamily="34" charset="0"/>
              </a:rPr>
              <a:t>He changes because he is fearful of his predicted afterlife.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89926" y="5586599"/>
            <a:ext cx="11292146" cy="1042883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altLang="en-US" sz="2800" dirty="0">
                <a:latin typeface="Century Gothic" panose="020B0502020202020204" pitchFamily="34" charset="0"/>
              </a:rPr>
              <a:t>Which of these ideas do you agree with most? Explain why.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FFD992-6F20-4ECD-AD39-9F7AE7DC0496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</a:t>
            </a:r>
          </a:p>
        </p:txBody>
      </p:sp>
      <p:pic>
        <p:nvPicPr>
          <p:cNvPr id="13" name="Picture 4" descr="Image result for green arrow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51981">
            <a:off x="7990758" y="1033468"/>
            <a:ext cx="1246360" cy="949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Image result for green arrow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81205">
            <a:off x="7896615" y="4375714"/>
            <a:ext cx="1246360" cy="949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Image result for green arrow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15650">
            <a:off x="3643580" y="1656713"/>
            <a:ext cx="1246360" cy="949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Image result for green arrow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089098">
            <a:off x="3599489" y="4221931"/>
            <a:ext cx="1246360" cy="949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3859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1013</TotalTime>
  <Words>468</Words>
  <Application>Microsoft Office PowerPoint</Application>
  <PresentationFormat>Widescreen</PresentationFormat>
  <Paragraphs>55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Berlin Sans FB</vt:lpstr>
      <vt:lpstr>Calibri</vt:lpstr>
      <vt:lpstr>Calibri Light</vt:lpstr>
      <vt:lpstr>Century Gothic</vt:lpstr>
      <vt:lpstr>Open Sans</vt:lpstr>
      <vt:lpstr>Office Theme</vt:lpstr>
      <vt:lpstr>sso</vt:lpstr>
      <vt:lpstr>sso</vt:lpstr>
      <vt:lpstr>sso</vt:lpstr>
      <vt:lpstr>PowerPoint Presentation</vt:lpstr>
      <vt:lpstr>sso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sso</dc:title>
  <dc:creator>Stuart Pryke</dc:creator>
  <cp:lastModifiedBy>A Allen</cp:lastModifiedBy>
  <cp:revision>131</cp:revision>
  <dcterms:created xsi:type="dcterms:W3CDTF">2017-08-21T14:08:59Z</dcterms:created>
  <dcterms:modified xsi:type="dcterms:W3CDTF">2020-12-11T16:14:26Z</dcterms:modified>
</cp:coreProperties>
</file>