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57" r:id="rId3"/>
    <p:sldId id="267" r:id="rId4"/>
    <p:sldId id="273" r:id="rId5"/>
    <p:sldId id="268" r:id="rId6"/>
    <p:sldId id="266" r:id="rId7"/>
    <p:sldId id="258" r:id="rId8"/>
    <p:sldId id="260" r:id="rId9"/>
    <p:sldId id="261" r:id="rId10"/>
    <p:sldId id="262" r:id="rId11"/>
    <p:sldId id="269" r:id="rId12"/>
    <p:sldId id="270" r:id="rId13"/>
    <p:sldId id="271" r:id="rId14"/>
    <p:sldId id="265" r:id="rId15"/>
    <p:sldId id="263" r:id="rId16"/>
    <p:sldId id="264" r:id="rId17"/>
    <p:sldId id="272" r:id="rId1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81" d="100"/>
          <a:sy n="81" d="100"/>
        </p:scale>
        <p:origin x="120" y="5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5BD465-DFA3-4A6F-A24C-2BFC07F679F1}" type="doc">
      <dgm:prSet loTypeId="urn:microsoft.com/office/officeart/2005/8/layout/hProcess7" loCatId="process" qsTypeId="urn:microsoft.com/office/officeart/2005/8/quickstyle/simple1" qsCatId="simple" csTypeId="urn:microsoft.com/office/officeart/2005/8/colors/colorful1" csCatId="colorful" phldr="1"/>
      <dgm:spPr/>
      <dgm:t>
        <a:bodyPr/>
        <a:lstStyle/>
        <a:p>
          <a:endParaRPr lang="en-US"/>
        </a:p>
      </dgm:t>
    </dgm:pt>
    <dgm:pt modelId="{AE1E8FB2-045D-4F24-9545-CE6DEE337A14}">
      <dgm:prSet phldrT="[Text]"/>
      <dgm:spPr/>
      <dgm:t>
        <a:bodyPr/>
        <a:lstStyle/>
        <a:p>
          <a:r>
            <a:rPr lang="en-US" dirty="0"/>
            <a:t>1</a:t>
          </a:r>
        </a:p>
      </dgm:t>
    </dgm:pt>
    <dgm:pt modelId="{CB1A01F5-1222-45FF-A040-E285ABADD5B4}" type="parTrans" cxnId="{1C3079BB-20CE-4C9D-A7C8-6BC8552B73B2}">
      <dgm:prSet/>
      <dgm:spPr/>
      <dgm:t>
        <a:bodyPr/>
        <a:lstStyle/>
        <a:p>
          <a:endParaRPr lang="en-US"/>
        </a:p>
      </dgm:t>
    </dgm:pt>
    <dgm:pt modelId="{87AFFE3F-C166-4351-8A12-B9921DCC0D3F}" type="sibTrans" cxnId="{1C3079BB-20CE-4C9D-A7C8-6BC8552B73B2}">
      <dgm:prSet/>
      <dgm:spPr/>
      <dgm:t>
        <a:bodyPr/>
        <a:lstStyle/>
        <a:p>
          <a:endParaRPr lang="en-US"/>
        </a:p>
      </dgm:t>
    </dgm:pt>
    <dgm:pt modelId="{D82F1C8A-64F0-4530-86F3-5541FCED79C4}">
      <dgm:prSet phldrT="[Text]" custT="1"/>
      <dgm:spPr/>
      <dgm:t>
        <a:bodyPr/>
        <a:lstStyle/>
        <a:p>
          <a:pPr algn="ctr"/>
          <a:r>
            <a:rPr lang="en-US" sz="4800" dirty="0"/>
            <a:t>Draw the party. Label it with quotes</a:t>
          </a:r>
        </a:p>
      </dgm:t>
    </dgm:pt>
    <dgm:pt modelId="{3171559B-010C-484B-9532-52A099B8C4C5}" type="parTrans" cxnId="{40F7B473-C3DD-49F2-9EE9-6A6A382E4929}">
      <dgm:prSet/>
      <dgm:spPr/>
      <dgm:t>
        <a:bodyPr/>
        <a:lstStyle/>
        <a:p>
          <a:endParaRPr lang="en-US"/>
        </a:p>
      </dgm:t>
    </dgm:pt>
    <dgm:pt modelId="{3CF2D948-2804-44A8-92F3-FFAC7E67BD26}" type="sibTrans" cxnId="{40F7B473-C3DD-49F2-9EE9-6A6A382E4929}">
      <dgm:prSet/>
      <dgm:spPr/>
      <dgm:t>
        <a:bodyPr/>
        <a:lstStyle/>
        <a:p>
          <a:endParaRPr lang="en-US"/>
        </a:p>
      </dgm:t>
    </dgm:pt>
    <dgm:pt modelId="{5CF664D9-CE2F-4806-83C4-00A04B4B9EC5}">
      <dgm:prSet phldrT="[Text]"/>
      <dgm:spPr/>
      <dgm:t>
        <a:bodyPr/>
        <a:lstStyle/>
        <a:p>
          <a:r>
            <a:rPr lang="en-US" dirty="0"/>
            <a:t>2</a:t>
          </a:r>
        </a:p>
      </dgm:t>
    </dgm:pt>
    <dgm:pt modelId="{F61A53A9-7CAD-4590-A7CB-9A5D511DDAE8}" type="parTrans" cxnId="{D930BB3B-2868-4119-998C-B352D6B798D1}">
      <dgm:prSet/>
      <dgm:spPr/>
      <dgm:t>
        <a:bodyPr/>
        <a:lstStyle/>
        <a:p>
          <a:endParaRPr lang="en-US"/>
        </a:p>
      </dgm:t>
    </dgm:pt>
    <dgm:pt modelId="{01FA9FF6-E549-413D-9EA3-A4BD0C06C631}" type="sibTrans" cxnId="{D930BB3B-2868-4119-998C-B352D6B798D1}">
      <dgm:prSet/>
      <dgm:spPr/>
      <dgm:t>
        <a:bodyPr/>
        <a:lstStyle/>
        <a:p>
          <a:endParaRPr lang="en-US"/>
        </a:p>
      </dgm:t>
    </dgm:pt>
    <dgm:pt modelId="{EB9155BD-EFC5-4F4E-91A6-BEB0A772F178}">
      <dgm:prSet phldrT="[Text]"/>
      <dgm:spPr/>
      <dgm:t>
        <a:bodyPr/>
        <a:lstStyle/>
        <a:p>
          <a:r>
            <a:rPr lang="en-US" dirty="0"/>
            <a:t>Pick 3 quotes and explode them. Link them to what you know of post war Europe</a:t>
          </a:r>
        </a:p>
      </dgm:t>
    </dgm:pt>
    <dgm:pt modelId="{DBD5A1CC-58ED-4530-9863-6021194A6737}" type="parTrans" cxnId="{1DE3E8A0-77B3-4879-A817-392F298E5CEB}">
      <dgm:prSet/>
      <dgm:spPr/>
      <dgm:t>
        <a:bodyPr/>
        <a:lstStyle/>
        <a:p>
          <a:endParaRPr lang="en-US"/>
        </a:p>
      </dgm:t>
    </dgm:pt>
    <dgm:pt modelId="{F473FAE7-B67E-4AE2-9AD0-0B106D06F185}" type="sibTrans" cxnId="{1DE3E8A0-77B3-4879-A817-392F298E5CEB}">
      <dgm:prSet/>
      <dgm:spPr/>
      <dgm:t>
        <a:bodyPr/>
        <a:lstStyle/>
        <a:p>
          <a:endParaRPr lang="en-US"/>
        </a:p>
      </dgm:t>
    </dgm:pt>
    <dgm:pt modelId="{EDAE0140-DA79-4555-8532-396687EB8F88}">
      <dgm:prSet phldrT="[Text]"/>
      <dgm:spPr/>
      <dgm:t>
        <a:bodyPr/>
        <a:lstStyle/>
        <a:p>
          <a:r>
            <a:rPr lang="en-US" dirty="0"/>
            <a:t>3</a:t>
          </a:r>
        </a:p>
      </dgm:t>
    </dgm:pt>
    <dgm:pt modelId="{325DAD08-50B5-4FB6-9145-BC4449CAF11A}" type="parTrans" cxnId="{66CA1D76-D6A3-4243-B7D7-4DF38158BEEE}">
      <dgm:prSet/>
      <dgm:spPr/>
      <dgm:t>
        <a:bodyPr/>
        <a:lstStyle/>
        <a:p>
          <a:endParaRPr lang="en-US"/>
        </a:p>
      </dgm:t>
    </dgm:pt>
    <dgm:pt modelId="{980C8172-1842-494F-BA3E-E0014728ADBC}" type="sibTrans" cxnId="{66CA1D76-D6A3-4243-B7D7-4DF38158BEEE}">
      <dgm:prSet/>
      <dgm:spPr/>
      <dgm:t>
        <a:bodyPr/>
        <a:lstStyle/>
        <a:p>
          <a:endParaRPr lang="en-US"/>
        </a:p>
      </dgm:t>
    </dgm:pt>
    <dgm:pt modelId="{720799C9-960E-4B93-B68A-8178388C147C}">
      <dgm:prSet phldrT="[Text]"/>
      <dgm:spPr/>
      <dgm:t>
        <a:bodyPr/>
        <a:lstStyle/>
        <a:p>
          <a:r>
            <a:rPr lang="en-US" dirty="0"/>
            <a:t>Write a piece using similar language devices about how life was in UK/ Germany after WW1</a:t>
          </a:r>
        </a:p>
      </dgm:t>
    </dgm:pt>
    <dgm:pt modelId="{07619A39-EF4B-4334-9C11-40CF0A447CE7}" type="parTrans" cxnId="{D51C1ABC-776F-4D86-9B05-EB555AEA277C}">
      <dgm:prSet/>
      <dgm:spPr/>
      <dgm:t>
        <a:bodyPr/>
        <a:lstStyle/>
        <a:p>
          <a:endParaRPr lang="en-US"/>
        </a:p>
      </dgm:t>
    </dgm:pt>
    <dgm:pt modelId="{2701F5C2-B081-42C9-AFC0-B10BFE8C19EA}" type="sibTrans" cxnId="{D51C1ABC-776F-4D86-9B05-EB555AEA277C}">
      <dgm:prSet/>
      <dgm:spPr/>
      <dgm:t>
        <a:bodyPr/>
        <a:lstStyle/>
        <a:p>
          <a:endParaRPr lang="en-US"/>
        </a:p>
      </dgm:t>
    </dgm:pt>
    <dgm:pt modelId="{7C944374-A9DF-4156-9990-2889009D9977}" type="pres">
      <dgm:prSet presAssocID="{AE5BD465-DFA3-4A6F-A24C-2BFC07F679F1}" presName="Name0" presStyleCnt="0">
        <dgm:presLayoutVars>
          <dgm:dir/>
          <dgm:animLvl val="lvl"/>
          <dgm:resizeHandles val="exact"/>
        </dgm:presLayoutVars>
      </dgm:prSet>
      <dgm:spPr/>
    </dgm:pt>
    <dgm:pt modelId="{8F399D2F-5D0F-4BD4-BA0C-897E695593F9}" type="pres">
      <dgm:prSet presAssocID="{AE1E8FB2-045D-4F24-9545-CE6DEE337A14}" presName="compositeNode" presStyleCnt="0">
        <dgm:presLayoutVars>
          <dgm:bulletEnabled val="1"/>
        </dgm:presLayoutVars>
      </dgm:prSet>
      <dgm:spPr/>
    </dgm:pt>
    <dgm:pt modelId="{119CDDC2-1CC6-4068-AC69-0A9EB3B0A231}" type="pres">
      <dgm:prSet presAssocID="{AE1E8FB2-045D-4F24-9545-CE6DEE337A14}" presName="bgRect" presStyleLbl="node1" presStyleIdx="0" presStyleCnt="3"/>
      <dgm:spPr/>
    </dgm:pt>
    <dgm:pt modelId="{161C2267-7DB1-4196-A9CF-07750807CC36}" type="pres">
      <dgm:prSet presAssocID="{AE1E8FB2-045D-4F24-9545-CE6DEE337A14}" presName="parentNode" presStyleLbl="node1" presStyleIdx="0" presStyleCnt="3">
        <dgm:presLayoutVars>
          <dgm:chMax val="0"/>
          <dgm:bulletEnabled val="1"/>
        </dgm:presLayoutVars>
      </dgm:prSet>
      <dgm:spPr/>
    </dgm:pt>
    <dgm:pt modelId="{05A81206-D9A4-4586-BBC7-4E94E6F7C97E}" type="pres">
      <dgm:prSet presAssocID="{AE1E8FB2-045D-4F24-9545-CE6DEE337A14}" presName="childNode" presStyleLbl="node1" presStyleIdx="0" presStyleCnt="3">
        <dgm:presLayoutVars>
          <dgm:bulletEnabled val="1"/>
        </dgm:presLayoutVars>
      </dgm:prSet>
      <dgm:spPr/>
    </dgm:pt>
    <dgm:pt modelId="{67A624B4-52BD-408D-B967-2E4365558B20}" type="pres">
      <dgm:prSet presAssocID="{87AFFE3F-C166-4351-8A12-B9921DCC0D3F}" presName="hSp" presStyleCnt="0"/>
      <dgm:spPr/>
    </dgm:pt>
    <dgm:pt modelId="{90F4EB90-EC3D-416E-AC23-4E5385C7816F}" type="pres">
      <dgm:prSet presAssocID="{87AFFE3F-C166-4351-8A12-B9921DCC0D3F}" presName="vProcSp" presStyleCnt="0"/>
      <dgm:spPr/>
    </dgm:pt>
    <dgm:pt modelId="{8F37438E-1A20-47E2-8567-7005E717A6FA}" type="pres">
      <dgm:prSet presAssocID="{87AFFE3F-C166-4351-8A12-B9921DCC0D3F}" presName="vSp1" presStyleCnt="0"/>
      <dgm:spPr/>
    </dgm:pt>
    <dgm:pt modelId="{D15BA164-BF44-4A91-9627-96F9D504CE0B}" type="pres">
      <dgm:prSet presAssocID="{87AFFE3F-C166-4351-8A12-B9921DCC0D3F}" presName="simulatedConn" presStyleLbl="solidFgAcc1" presStyleIdx="0" presStyleCnt="2"/>
      <dgm:spPr/>
    </dgm:pt>
    <dgm:pt modelId="{6D84D577-080E-4FEA-AEC2-9EB56EC74F88}" type="pres">
      <dgm:prSet presAssocID="{87AFFE3F-C166-4351-8A12-B9921DCC0D3F}" presName="vSp2" presStyleCnt="0"/>
      <dgm:spPr/>
    </dgm:pt>
    <dgm:pt modelId="{4A84DA5A-C88E-4040-95FA-E2C95ABED269}" type="pres">
      <dgm:prSet presAssocID="{87AFFE3F-C166-4351-8A12-B9921DCC0D3F}" presName="sibTrans" presStyleCnt="0"/>
      <dgm:spPr/>
    </dgm:pt>
    <dgm:pt modelId="{F7A9AF61-3AC7-4D16-BBBB-BE904DC4A912}" type="pres">
      <dgm:prSet presAssocID="{5CF664D9-CE2F-4806-83C4-00A04B4B9EC5}" presName="compositeNode" presStyleCnt="0">
        <dgm:presLayoutVars>
          <dgm:bulletEnabled val="1"/>
        </dgm:presLayoutVars>
      </dgm:prSet>
      <dgm:spPr/>
    </dgm:pt>
    <dgm:pt modelId="{3362DCF4-4DCD-40F0-B152-B8B25D7C2132}" type="pres">
      <dgm:prSet presAssocID="{5CF664D9-CE2F-4806-83C4-00A04B4B9EC5}" presName="bgRect" presStyleLbl="node1" presStyleIdx="1" presStyleCnt="3"/>
      <dgm:spPr/>
    </dgm:pt>
    <dgm:pt modelId="{94097632-E745-45EB-914D-83FAE8B7DA6D}" type="pres">
      <dgm:prSet presAssocID="{5CF664D9-CE2F-4806-83C4-00A04B4B9EC5}" presName="parentNode" presStyleLbl="node1" presStyleIdx="1" presStyleCnt="3">
        <dgm:presLayoutVars>
          <dgm:chMax val="0"/>
          <dgm:bulletEnabled val="1"/>
        </dgm:presLayoutVars>
      </dgm:prSet>
      <dgm:spPr/>
    </dgm:pt>
    <dgm:pt modelId="{041E99F1-FFF9-4151-B50B-BDB430350871}" type="pres">
      <dgm:prSet presAssocID="{5CF664D9-CE2F-4806-83C4-00A04B4B9EC5}" presName="childNode" presStyleLbl="node1" presStyleIdx="1" presStyleCnt="3">
        <dgm:presLayoutVars>
          <dgm:bulletEnabled val="1"/>
        </dgm:presLayoutVars>
      </dgm:prSet>
      <dgm:spPr/>
    </dgm:pt>
    <dgm:pt modelId="{E9F3BD50-5454-4D55-8943-AFE29E92D8F9}" type="pres">
      <dgm:prSet presAssocID="{01FA9FF6-E549-413D-9EA3-A4BD0C06C631}" presName="hSp" presStyleCnt="0"/>
      <dgm:spPr/>
    </dgm:pt>
    <dgm:pt modelId="{8494E0B0-A657-4CDC-9DEA-D85560A1F411}" type="pres">
      <dgm:prSet presAssocID="{01FA9FF6-E549-413D-9EA3-A4BD0C06C631}" presName="vProcSp" presStyleCnt="0"/>
      <dgm:spPr/>
    </dgm:pt>
    <dgm:pt modelId="{4FF3A42B-3033-4C4F-962B-633DB1433E8A}" type="pres">
      <dgm:prSet presAssocID="{01FA9FF6-E549-413D-9EA3-A4BD0C06C631}" presName="vSp1" presStyleCnt="0"/>
      <dgm:spPr/>
    </dgm:pt>
    <dgm:pt modelId="{AC93D9C6-6A8A-479F-A8C5-75919FFACCB4}" type="pres">
      <dgm:prSet presAssocID="{01FA9FF6-E549-413D-9EA3-A4BD0C06C631}" presName="simulatedConn" presStyleLbl="solidFgAcc1" presStyleIdx="1" presStyleCnt="2"/>
      <dgm:spPr/>
    </dgm:pt>
    <dgm:pt modelId="{82D5BAEC-507C-4919-897D-E3DDCDEA283F}" type="pres">
      <dgm:prSet presAssocID="{01FA9FF6-E549-413D-9EA3-A4BD0C06C631}" presName="vSp2" presStyleCnt="0"/>
      <dgm:spPr/>
    </dgm:pt>
    <dgm:pt modelId="{A5EF557B-E7CC-427D-BDCF-B9F601CB0FDA}" type="pres">
      <dgm:prSet presAssocID="{01FA9FF6-E549-413D-9EA3-A4BD0C06C631}" presName="sibTrans" presStyleCnt="0"/>
      <dgm:spPr/>
    </dgm:pt>
    <dgm:pt modelId="{36911646-6699-4AEE-A710-FD5364DB4673}" type="pres">
      <dgm:prSet presAssocID="{EDAE0140-DA79-4555-8532-396687EB8F88}" presName="compositeNode" presStyleCnt="0">
        <dgm:presLayoutVars>
          <dgm:bulletEnabled val="1"/>
        </dgm:presLayoutVars>
      </dgm:prSet>
      <dgm:spPr/>
    </dgm:pt>
    <dgm:pt modelId="{2E078580-36C6-4B96-8BEB-A6389DCDA836}" type="pres">
      <dgm:prSet presAssocID="{EDAE0140-DA79-4555-8532-396687EB8F88}" presName="bgRect" presStyleLbl="node1" presStyleIdx="2" presStyleCnt="3"/>
      <dgm:spPr/>
    </dgm:pt>
    <dgm:pt modelId="{21358856-AE22-4F3F-B939-F79CE4DABD08}" type="pres">
      <dgm:prSet presAssocID="{EDAE0140-DA79-4555-8532-396687EB8F88}" presName="parentNode" presStyleLbl="node1" presStyleIdx="2" presStyleCnt="3">
        <dgm:presLayoutVars>
          <dgm:chMax val="0"/>
          <dgm:bulletEnabled val="1"/>
        </dgm:presLayoutVars>
      </dgm:prSet>
      <dgm:spPr/>
    </dgm:pt>
    <dgm:pt modelId="{461A1277-D7BA-476A-BB73-1202F42D8BC0}" type="pres">
      <dgm:prSet presAssocID="{EDAE0140-DA79-4555-8532-396687EB8F88}" presName="childNode" presStyleLbl="node1" presStyleIdx="2" presStyleCnt="3">
        <dgm:presLayoutVars>
          <dgm:bulletEnabled val="1"/>
        </dgm:presLayoutVars>
      </dgm:prSet>
      <dgm:spPr/>
    </dgm:pt>
  </dgm:ptLst>
  <dgm:cxnLst>
    <dgm:cxn modelId="{F521350D-9038-46F5-81ED-307F8CADC38F}" type="presOf" srcId="{5CF664D9-CE2F-4806-83C4-00A04B4B9EC5}" destId="{3362DCF4-4DCD-40F0-B152-B8B25D7C2132}" srcOrd="0" destOrd="0" presId="urn:microsoft.com/office/officeart/2005/8/layout/hProcess7"/>
    <dgm:cxn modelId="{9A4B5E0F-18AA-498E-8B42-0AD6A5BA3B5D}" type="presOf" srcId="{AE1E8FB2-045D-4F24-9545-CE6DEE337A14}" destId="{161C2267-7DB1-4196-A9CF-07750807CC36}" srcOrd="1" destOrd="0" presId="urn:microsoft.com/office/officeart/2005/8/layout/hProcess7"/>
    <dgm:cxn modelId="{D930BB3B-2868-4119-998C-B352D6B798D1}" srcId="{AE5BD465-DFA3-4A6F-A24C-2BFC07F679F1}" destId="{5CF664D9-CE2F-4806-83C4-00A04B4B9EC5}" srcOrd="1" destOrd="0" parTransId="{F61A53A9-7CAD-4590-A7CB-9A5D511DDAE8}" sibTransId="{01FA9FF6-E549-413D-9EA3-A4BD0C06C631}"/>
    <dgm:cxn modelId="{11B74164-9166-405B-B880-71E9FDAAE35C}" type="presOf" srcId="{AE5BD465-DFA3-4A6F-A24C-2BFC07F679F1}" destId="{7C944374-A9DF-4156-9990-2889009D9977}" srcOrd="0" destOrd="0" presId="urn:microsoft.com/office/officeart/2005/8/layout/hProcess7"/>
    <dgm:cxn modelId="{40F7B473-C3DD-49F2-9EE9-6A6A382E4929}" srcId="{AE1E8FB2-045D-4F24-9545-CE6DEE337A14}" destId="{D82F1C8A-64F0-4530-86F3-5541FCED79C4}" srcOrd="0" destOrd="0" parTransId="{3171559B-010C-484B-9532-52A099B8C4C5}" sibTransId="{3CF2D948-2804-44A8-92F3-FFAC7E67BD26}"/>
    <dgm:cxn modelId="{EF99C955-E46D-42CB-967E-2BEBAC695962}" type="presOf" srcId="{AE1E8FB2-045D-4F24-9545-CE6DEE337A14}" destId="{119CDDC2-1CC6-4068-AC69-0A9EB3B0A231}" srcOrd="0" destOrd="0" presId="urn:microsoft.com/office/officeart/2005/8/layout/hProcess7"/>
    <dgm:cxn modelId="{66CA1D76-D6A3-4243-B7D7-4DF38158BEEE}" srcId="{AE5BD465-DFA3-4A6F-A24C-2BFC07F679F1}" destId="{EDAE0140-DA79-4555-8532-396687EB8F88}" srcOrd="2" destOrd="0" parTransId="{325DAD08-50B5-4FB6-9145-BC4449CAF11A}" sibTransId="{980C8172-1842-494F-BA3E-E0014728ADBC}"/>
    <dgm:cxn modelId="{03F33F76-F9E4-4C75-9A93-A2FF151391C1}" type="presOf" srcId="{5CF664D9-CE2F-4806-83C4-00A04B4B9EC5}" destId="{94097632-E745-45EB-914D-83FAE8B7DA6D}" srcOrd="1" destOrd="0" presId="urn:microsoft.com/office/officeart/2005/8/layout/hProcess7"/>
    <dgm:cxn modelId="{5B3F7699-5849-4D3F-833A-92C17F354DF9}" type="presOf" srcId="{EB9155BD-EFC5-4F4E-91A6-BEB0A772F178}" destId="{041E99F1-FFF9-4151-B50B-BDB430350871}" srcOrd="0" destOrd="0" presId="urn:microsoft.com/office/officeart/2005/8/layout/hProcess7"/>
    <dgm:cxn modelId="{1DE3E8A0-77B3-4879-A817-392F298E5CEB}" srcId="{5CF664D9-CE2F-4806-83C4-00A04B4B9EC5}" destId="{EB9155BD-EFC5-4F4E-91A6-BEB0A772F178}" srcOrd="0" destOrd="0" parTransId="{DBD5A1CC-58ED-4530-9863-6021194A6737}" sibTransId="{F473FAE7-B67E-4AE2-9AD0-0B106D06F185}"/>
    <dgm:cxn modelId="{1C3079BB-20CE-4C9D-A7C8-6BC8552B73B2}" srcId="{AE5BD465-DFA3-4A6F-A24C-2BFC07F679F1}" destId="{AE1E8FB2-045D-4F24-9545-CE6DEE337A14}" srcOrd="0" destOrd="0" parTransId="{CB1A01F5-1222-45FF-A040-E285ABADD5B4}" sibTransId="{87AFFE3F-C166-4351-8A12-B9921DCC0D3F}"/>
    <dgm:cxn modelId="{D51C1ABC-776F-4D86-9B05-EB555AEA277C}" srcId="{EDAE0140-DA79-4555-8532-396687EB8F88}" destId="{720799C9-960E-4B93-B68A-8178388C147C}" srcOrd="0" destOrd="0" parTransId="{07619A39-EF4B-4334-9C11-40CF0A447CE7}" sibTransId="{2701F5C2-B081-42C9-AFC0-B10BFE8C19EA}"/>
    <dgm:cxn modelId="{2ED56DBD-F1DA-4FC0-AED5-9EAAB8E5DB75}" type="presOf" srcId="{D82F1C8A-64F0-4530-86F3-5541FCED79C4}" destId="{05A81206-D9A4-4586-BBC7-4E94E6F7C97E}" srcOrd="0" destOrd="0" presId="urn:microsoft.com/office/officeart/2005/8/layout/hProcess7"/>
    <dgm:cxn modelId="{362E4CE5-B04E-44FE-8890-6204A3DBAFD8}" type="presOf" srcId="{720799C9-960E-4B93-B68A-8178388C147C}" destId="{461A1277-D7BA-476A-BB73-1202F42D8BC0}" srcOrd="0" destOrd="0" presId="urn:microsoft.com/office/officeart/2005/8/layout/hProcess7"/>
    <dgm:cxn modelId="{53245EF5-6B22-48AA-B458-C27409F72354}" type="presOf" srcId="{EDAE0140-DA79-4555-8532-396687EB8F88}" destId="{21358856-AE22-4F3F-B939-F79CE4DABD08}" srcOrd="1" destOrd="0" presId="urn:microsoft.com/office/officeart/2005/8/layout/hProcess7"/>
    <dgm:cxn modelId="{9EACB0FF-8F48-4936-9F56-71B9FCD9CE93}" type="presOf" srcId="{EDAE0140-DA79-4555-8532-396687EB8F88}" destId="{2E078580-36C6-4B96-8BEB-A6389DCDA836}" srcOrd="0" destOrd="0" presId="urn:microsoft.com/office/officeart/2005/8/layout/hProcess7"/>
    <dgm:cxn modelId="{C6B14FBA-91C4-4F56-84B6-822B4DBC4313}" type="presParOf" srcId="{7C944374-A9DF-4156-9990-2889009D9977}" destId="{8F399D2F-5D0F-4BD4-BA0C-897E695593F9}" srcOrd="0" destOrd="0" presId="urn:microsoft.com/office/officeart/2005/8/layout/hProcess7"/>
    <dgm:cxn modelId="{D67D76FC-8A00-421F-904A-DF1C31681A4C}" type="presParOf" srcId="{8F399D2F-5D0F-4BD4-BA0C-897E695593F9}" destId="{119CDDC2-1CC6-4068-AC69-0A9EB3B0A231}" srcOrd="0" destOrd="0" presId="urn:microsoft.com/office/officeart/2005/8/layout/hProcess7"/>
    <dgm:cxn modelId="{B155B0A5-0D1A-467E-A582-13066C6C4D4E}" type="presParOf" srcId="{8F399D2F-5D0F-4BD4-BA0C-897E695593F9}" destId="{161C2267-7DB1-4196-A9CF-07750807CC36}" srcOrd="1" destOrd="0" presId="urn:microsoft.com/office/officeart/2005/8/layout/hProcess7"/>
    <dgm:cxn modelId="{B3392CF6-6A44-4E5E-8738-8DE8D8D74539}" type="presParOf" srcId="{8F399D2F-5D0F-4BD4-BA0C-897E695593F9}" destId="{05A81206-D9A4-4586-BBC7-4E94E6F7C97E}" srcOrd="2" destOrd="0" presId="urn:microsoft.com/office/officeart/2005/8/layout/hProcess7"/>
    <dgm:cxn modelId="{66898083-C5EE-4576-8ACB-743A96953362}" type="presParOf" srcId="{7C944374-A9DF-4156-9990-2889009D9977}" destId="{67A624B4-52BD-408D-B967-2E4365558B20}" srcOrd="1" destOrd="0" presId="urn:microsoft.com/office/officeart/2005/8/layout/hProcess7"/>
    <dgm:cxn modelId="{C940992A-4954-4A63-89C9-3098118C6622}" type="presParOf" srcId="{7C944374-A9DF-4156-9990-2889009D9977}" destId="{90F4EB90-EC3D-416E-AC23-4E5385C7816F}" srcOrd="2" destOrd="0" presId="urn:microsoft.com/office/officeart/2005/8/layout/hProcess7"/>
    <dgm:cxn modelId="{134686F1-F3F9-4CB6-8684-A48CBE2CD6BC}" type="presParOf" srcId="{90F4EB90-EC3D-416E-AC23-4E5385C7816F}" destId="{8F37438E-1A20-47E2-8567-7005E717A6FA}" srcOrd="0" destOrd="0" presId="urn:microsoft.com/office/officeart/2005/8/layout/hProcess7"/>
    <dgm:cxn modelId="{7079394A-E3C7-4467-9CEF-49ED3B187387}" type="presParOf" srcId="{90F4EB90-EC3D-416E-AC23-4E5385C7816F}" destId="{D15BA164-BF44-4A91-9627-96F9D504CE0B}" srcOrd="1" destOrd="0" presId="urn:microsoft.com/office/officeart/2005/8/layout/hProcess7"/>
    <dgm:cxn modelId="{B731DEAF-379C-4947-B8A5-4E99CF8FC6D9}" type="presParOf" srcId="{90F4EB90-EC3D-416E-AC23-4E5385C7816F}" destId="{6D84D577-080E-4FEA-AEC2-9EB56EC74F88}" srcOrd="2" destOrd="0" presId="urn:microsoft.com/office/officeart/2005/8/layout/hProcess7"/>
    <dgm:cxn modelId="{4DBF71A0-16AC-40BA-8BA1-A4FC88F90ED9}" type="presParOf" srcId="{7C944374-A9DF-4156-9990-2889009D9977}" destId="{4A84DA5A-C88E-4040-95FA-E2C95ABED269}" srcOrd="3" destOrd="0" presId="urn:microsoft.com/office/officeart/2005/8/layout/hProcess7"/>
    <dgm:cxn modelId="{97C833BC-7682-4C9D-B7E6-E75B4B063261}" type="presParOf" srcId="{7C944374-A9DF-4156-9990-2889009D9977}" destId="{F7A9AF61-3AC7-4D16-BBBB-BE904DC4A912}" srcOrd="4" destOrd="0" presId="urn:microsoft.com/office/officeart/2005/8/layout/hProcess7"/>
    <dgm:cxn modelId="{2C739965-4A87-4F0D-B196-8ED4EDE8CD4E}" type="presParOf" srcId="{F7A9AF61-3AC7-4D16-BBBB-BE904DC4A912}" destId="{3362DCF4-4DCD-40F0-B152-B8B25D7C2132}" srcOrd="0" destOrd="0" presId="urn:microsoft.com/office/officeart/2005/8/layout/hProcess7"/>
    <dgm:cxn modelId="{389A28DE-B30B-4A00-8C5E-E706833A49AF}" type="presParOf" srcId="{F7A9AF61-3AC7-4D16-BBBB-BE904DC4A912}" destId="{94097632-E745-45EB-914D-83FAE8B7DA6D}" srcOrd="1" destOrd="0" presId="urn:microsoft.com/office/officeart/2005/8/layout/hProcess7"/>
    <dgm:cxn modelId="{5C23437F-CC73-4F20-B70C-FB9A63DF16CF}" type="presParOf" srcId="{F7A9AF61-3AC7-4D16-BBBB-BE904DC4A912}" destId="{041E99F1-FFF9-4151-B50B-BDB430350871}" srcOrd="2" destOrd="0" presId="urn:microsoft.com/office/officeart/2005/8/layout/hProcess7"/>
    <dgm:cxn modelId="{86C3AB4C-8B3E-4454-962F-0310B8730D89}" type="presParOf" srcId="{7C944374-A9DF-4156-9990-2889009D9977}" destId="{E9F3BD50-5454-4D55-8943-AFE29E92D8F9}" srcOrd="5" destOrd="0" presId="urn:microsoft.com/office/officeart/2005/8/layout/hProcess7"/>
    <dgm:cxn modelId="{6DD14E2F-C9A4-4C1F-A50C-A9E1ABD8A8F1}" type="presParOf" srcId="{7C944374-A9DF-4156-9990-2889009D9977}" destId="{8494E0B0-A657-4CDC-9DEA-D85560A1F411}" srcOrd="6" destOrd="0" presId="urn:microsoft.com/office/officeart/2005/8/layout/hProcess7"/>
    <dgm:cxn modelId="{7C8CA376-024D-42C5-BD17-4F76FF86B633}" type="presParOf" srcId="{8494E0B0-A657-4CDC-9DEA-D85560A1F411}" destId="{4FF3A42B-3033-4C4F-962B-633DB1433E8A}" srcOrd="0" destOrd="0" presId="urn:microsoft.com/office/officeart/2005/8/layout/hProcess7"/>
    <dgm:cxn modelId="{9E590B70-F1C3-4312-B9DF-632AEA71107F}" type="presParOf" srcId="{8494E0B0-A657-4CDC-9DEA-D85560A1F411}" destId="{AC93D9C6-6A8A-479F-A8C5-75919FFACCB4}" srcOrd="1" destOrd="0" presId="urn:microsoft.com/office/officeart/2005/8/layout/hProcess7"/>
    <dgm:cxn modelId="{EEFE3E25-6134-4CE7-B85A-77D318B4CBE8}" type="presParOf" srcId="{8494E0B0-A657-4CDC-9DEA-D85560A1F411}" destId="{82D5BAEC-507C-4919-897D-E3DDCDEA283F}" srcOrd="2" destOrd="0" presId="urn:microsoft.com/office/officeart/2005/8/layout/hProcess7"/>
    <dgm:cxn modelId="{0F5A679E-F464-4121-A346-6B1CF38E93BD}" type="presParOf" srcId="{7C944374-A9DF-4156-9990-2889009D9977}" destId="{A5EF557B-E7CC-427D-BDCF-B9F601CB0FDA}" srcOrd="7" destOrd="0" presId="urn:microsoft.com/office/officeart/2005/8/layout/hProcess7"/>
    <dgm:cxn modelId="{8FEAE5F4-F39B-490C-B468-8F0ED0D3A3FF}" type="presParOf" srcId="{7C944374-A9DF-4156-9990-2889009D9977}" destId="{36911646-6699-4AEE-A710-FD5364DB4673}" srcOrd="8" destOrd="0" presId="urn:microsoft.com/office/officeart/2005/8/layout/hProcess7"/>
    <dgm:cxn modelId="{C196E239-CF36-478D-B9E4-72A35DE1A12E}" type="presParOf" srcId="{36911646-6699-4AEE-A710-FD5364DB4673}" destId="{2E078580-36C6-4B96-8BEB-A6389DCDA836}" srcOrd="0" destOrd="0" presId="urn:microsoft.com/office/officeart/2005/8/layout/hProcess7"/>
    <dgm:cxn modelId="{50B1E331-10EC-4DCB-92C7-3DE69C4BB490}" type="presParOf" srcId="{36911646-6699-4AEE-A710-FD5364DB4673}" destId="{21358856-AE22-4F3F-B939-F79CE4DABD08}" srcOrd="1" destOrd="0" presId="urn:microsoft.com/office/officeart/2005/8/layout/hProcess7"/>
    <dgm:cxn modelId="{58ACA7B9-A747-4630-AA14-96C82A241F5C}" type="presParOf" srcId="{36911646-6699-4AEE-A710-FD5364DB4673}" destId="{461A1277-D7BA-476A-BB73-1202F42D8BC0}"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9CDDC2-1CC6-4068-AC69-0A9EB3B0A231}">
      <dsp:nvSpPr>
        <dsp:cNvPr id="0" name=""/>
        <dsp:cNvSpPr/>
      </dsp:nvSpPr>
      <dsp:spPr>
        <a:xfrm>
          <a:off x="791" y="49305"/>
          <a:ext cx="3403973" cy="4084768"/>
        </a:xfrm>
        <a:prstGeom prst="roundRect">
          <a:avLst>
            <a:gd name="adj" fmla="val 5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44018" rIns="186690" bIns="0" numCol="1" spcCol="1270" anchor="t" anchorCtr="0">
          <a:noAutofit/>
        </a:bodyPr>
        <a:lstStyle/>
        <a:p>
          <a:pPr marL="0" lvl="0" indent="0" algn="r" defTabSz="1866900">
            <a:lnSpc>
              <a:spcPct val="90000"/>
            </a:lnSpc>
            <a:spcBef>
              <a:spcPct val="0"/>
            </a:spcBef>
            <a:spcAft>
              <a:spcPct val="35000"/>
            </a:spcAft>
            <a:buNone/>
          </a:pPr>
          <a:r>
            <a:rPr lang="en-US" sz="4200" kern="1200" dirty="0"/>
            <a:t>1</a:t>
          </a:r>
        </a:p>
      </dsp:txBody>
      <dsp:txXfrm rot="16200000">
        <a:off x="-1333566" y="1383663"/>
        <a:ext cx="3349510" cy="680794"/>
      </dsp:txXfrm>
    </dsp:sp>
    <dsp:sp modelId="{05A81206-D9A4-4586-BBC7-4E94E6F7C97E}">
      <dsp:nvSpPr>
        <dsp:cNvPr id="0" name=""/>
        <dsp:cNvSpPr/>
      </dsp:nvSpPr>
      <dsp:spPr>
        <a:xfrm>
          <a:off x="681585" y="49305"/>
          <a:ext cx="2535960" cy="4084768"/>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64592" rIns="0" bIns="0" numCol="1" spcCol="1270" anchor="t" anchorCtr="0">
          <a:noAutofit/>
        </a:bodyPr>
        <a:lstStyle/>
        <a:p>
          <a:pPr marL="0" lvl="0" indent="0" algn="ctr" defTabSz="2133600">
            <a:lnSpc>
              <a:spcPct val="90000"/>
            </a:lnSpc>
            <a:spcBef>
              <a:spcPct val="0"/>
            </a:spcBef>
            <a:spcAft>
              <a:spcPct val="35000"/>
            </a:spcAft>
            <a:buNone/>
          </a:pPr>
          <a:r>
            <a:rPr lang="en-US" sz="4800" kern="1200" dirty="0"/>
            <a:t>Draw the party. Label it with quotes</a:t>
          </a:r>
        </a:p>
      </dsp:txBody>
      <dsp:txXfrm>
        <a:off x="681585" y="49305"/>
        <a:ext cx="2535960" cy="4084768"/>
      </dsp:txXfrm>
    </dsp:sp>
    <dsp:sp modelId="{3362DCF4-4DCD-40F0-B152-B8B25D7C2132}">
      <dsp:nvSpPr>
        <dsp:cNvPr id="0" name=""/>
        <dsp:cNvSpPr/>
      </dsp:nvSpPr>
      <dsp:spPr>
        <a:xfrm>
          <a:off x="3523904" y="49305"/>
          <a:ext cx="3403973" cy="4084768"/>
        </a:xfrm>
        <a:prstGeom prst="roundRect">
          <a:avLst>
            <a:gd name="adj" fmla="val 5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44018" rIns="186690" bIns="0" numCol="1" spcCol="1270" anchor="t" anchorCtr="0">
          <a:noAutofit/>
        </a:bodyPr>
        <a:lstStyle/>
        <a:p>
          <a:pPr marL="0" lvl="0" indent="0" algn="r" defTabSz="1866900">
            <a:lnSpc>
              <a:spcPct val="90000"/>
            </a:lnSpc>
            <a:spcBef>
              <a:spcPct val="0"/>
            </a:spcBef>
            <a:spcAft>
              <a:spcPct val="35000"/>
            </a:spcAft>
            <a:buNone/>
          </a:pPr>
          <a:r>
            <a:rPr lang="en-US" sz="4200" kern="1200" dirty="0"/>
            <a:t>2</a:t>
          </a:r>
        </a:p>
      </dsp:txBody>
      <dsp:txXfrm rot="16200000">
        <a:off x="2189546" y="1383663"/>
        <a:ext cx="3349510" cy="680794"/>
      </dsp:txXfrm>
    </dsp:sp>
    <dsp:sp modelId="{D15BA164-BF44-4A91-9627-96F9D504CE0B}">
      <dsp:nvSpPr>
        <dsp:cNvPr id="0" name=""/>
        <dsp:cNvSpPr/>
      </dsp:nvSpPr>
      <dsp:spPr>
        <a:xfrm rot="5400000">
          <a:off x="3240774" y="3295748"/>
          <a:ext cx="600298" cy="510596"/>
        </a:xfrm>
        <a:prstGeom prst="flowChartExtract">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41E99F1-FFF9-4151-B50B-BDB430350871}">
      <dsp:nvSpPr>
        <dsp:cNvPr id="0" name=""/>
        <dsp:cNvSpPr/>
      </dsp:nvSpPr>
      <dsp:spPr>
        <a:xfrm>
          <a:off x="4204698" y="49305"/>
          <a:ext cx="2535960" cy="4084768"/>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20015" rIns="0" bIns="0" numCol="1" spcCol="1270" anchor="t" anchorCtr="0">
          <a:noAutofit/>
        </a:bodyPr>
        <a:lstStyle/>
        <a:p>
          <a:pPr marL="0" lvl="0" indent="0" algn="l" defTabSz="1555750">
            <a:lnSpc>
              <a:spcPct val="90000"/>
            </a:lnSpc>
            <a:spcBef>
              <a:spcPct val="0"/>
            </a:spcBef>
            <a:spcAft>
              <a:spcPct val="35000"/>
            </a:spcAft>
            <a:buNone/>
          </a:pPr>
          <a:r>
            <a:rPr lang="en-US" sz="3500" kern="1200" dirty="0"/>
            <a:t>Pick 3 quotes and explode them. Link them to what you know of post war Europe</a:t>
          </a:r>
        </a:p>
      </dsp:txBody>
      <dsp:txXfrm>
        <a:off x="4204698" y="49305"/>
        <a:ext cx="2535960" cy="4084768"/>
      </dsp:txXfrm>
    </dsp:sp>
    <dsp:sp modelId="{2E078580-36C6-4B96-8BEB-A6389DCDA836}">
      <dsp:nvSpPr>
        <dsp:cNvPr id="0" name=""/>
        <dsp:cNvSpPr/>
      </dsp:nvSpPr>
      <dsp:spPr>
        <a:xfrm>
          <a:off x="7047017" y="49305"/>
          <a:ext cx="3403973" cy="4084768"/>
        </a:xfrm>
        <a:prstGeom prst="roundRect">
          <a:avLst>
            <a:gd name="adj" fmla="val 5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44018" rIns="186690" bIns="0" numCol="1" spcCol="1270" anchor="t" anchorCtr="0">
          <a:noAutofit/>
        </a:bodyPr>
        <a:lstStyle/>
        <a:p>
          <a:pPr marL="0" lvl="0" indent="0" algn="r" defTabSz="1866900">
            <a:lnSpc>
              <a:spcPct val="90000"/>
            </a:lnSpc>
            <a:spcBef>
              <a:spcPct val="0"/>
            </a:spcBef>
            <a:spcAft>
              <a:spcPct val="35000"/>
            </a:spcAft>
            <a:buNone/>
          </a:pPr>
          <a:r>
            <a:rPr lang="en-US" sz="4200" kern="1200" dirty="0"/>
            <a:t>3</a:t>
          </a:r>
        </a:p>
      </dsp:txBody>
      <dsp:txXfrm rot="16200000">
        <a:off x="5712659" y="1383663"/>
        <a:ext cx="3349510" cy="680794"/>
      </dsp:txXfrm>
    </dsp:sp>
    <dsp:sp modelId="{AC93D9C6-6A8A-479F-A8C5-75919FFACCB4}">
      <dsp:nvSpPr>
        <dsp:cNvPr id="0" name=""/>
        <dsp:cNvSpPr/>
      </dsp:nvSpPr>
      <dsp:spPr>
        <a:xfrm rot="5400000">
          <a:off x="6763887" y="3295748"/>
          <a:ext cx="600298" cy="510596"/>
        </a:xfrm>
        <a:prstGeom prst="flowChartExtract">
          <a:avLst/>
        </a:prstGeom>
        <a:solidFill>
          <a:schemeClr val="lt1">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1A1277-D7BA-476A-BB73-1202F42D8BC0}">
      <dsp:nvSpPr>
        <dsp:cNvPr id="0" name=""/>
        <dsp:cNvSpPr/>
      </dsp:nvSpPr>
      <dsp:spPr>
        <a:xfrm>
          <a:off x="7727811" y="49305"/>
          <a:ext cx="2535960" cy="4084768"/>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20015" rIns="0" bIns="0" numCol="1" spcCol="1270" anchor="t" anchorCtr="0">
          <a:noAutofit/>
        </a:bodyPr>
        <a:lstStyle/>
        <a:p>
          <a:pPr marL="0" lvl="0" indent="0" algn="l" defTabSz="1555750">
            <a:lnSpc>
              <a:spcPct val="90000"/>
            </a:lnSpc>
            <a:spcBef>
              <a:spcPct val="0"/>
            </a:spcBef>
            <a:spcAft>
              <a:spcPct val="35000"/>
            </a:spcAft>
            <a:buNone/>
          </a:pPr>
          <a:r>
            <a:rPr lang="en-US" sz="3500" kern="1200" dirty="0"/>
            <a:t>Write a piece using similar language devices about how life was in UK/ Germany after WW1</a:t>
          </a:r>
        </a:p>
      </dsp:txBody>
      <dsp:txXfrm>
        <a:off x="7727811" y="49305"/>
        <a:ext cx="2535960" cy="408476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4D93C87-2FC3-4DCF-8D80-2D33E58C2389}" type="datetimeFigureOut">
              <a:rPr lang="en-GB" smtClean="0"/>
              <a:t>23/10/2020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C60C233-7739-490B-8BE9-01EC1AE094EA}" type="slidenum">
              <a:rPr lang="en-GB" smtClean="0"/>
              <a:t>‹#›</a:t>
            </a:fld>
            <a:endParaRPr lang="en-GB"/>
          </a:p>
        </p:txBody>
      </p:sp>
    </p:spTree>
    <p:extLst>
      <p:ext uri="{BB962C8B-B14F-4D97-AF65-F5344CB8AC3E}">
        <p14:creationId xmlns:p14="http://schemas.microsoft.com/office/powerpoint/2010/main" val="1857614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Can be printed for students.</a:t>
            </a:r>
          </a:p>
        </p:txBody>
      </p:sp>
      <p:sp>
        <p:nvSpPr>
          <p:cNvPr id="4" name="Slide Number Placeholder 3"/>
          <p:cNvSpPr>
            <a:spLocks noGrp="1"/>
          </p:cNvSpPr>
          <p:nvPr>
            <p:ph type="sldNum" sz="quarter" idx="5"/>
          </p:nvPr>
        </p:nvSpPr>
        <p:spPr/>
        <p:txBody>
          <a:bodyPr/>
          <a:lstStyle/>
          <a:p>
            <a:fld id="{8C60C233-7739-490B-8BE9-01EC1AE094EA}" type="slidenum">
              <a:rPr lang="en-GB" smtClean="0"/>
              <a:t>3</a:t>
            </a:fld>
            <a:endParaRPr lang="en-GB"/>
          </a:p>
        </p:txBody>
      </p:sp>
    </p:spTree>
    <p:extLst>
      <p:ext uri="{BB962C8B-B14F-4D97-AF65-F5344CB8AC3E}">
        <p14:creationId xmlns:p14="http://schemas.microsoft.com/office/powerpoint/2010/main" val="4289528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Can be printed for students.</a:t>
            </a:r>
          </a:p>
        </p:txBody>
      </p:sp>
      <p:sp>
        <p:nvSpPr>
          <p:cNvPr id="4" name="Slide Number Placeholder 3"/>
          <p:cNvSpPr>
            <a:spLocks noGrp="1"/>
          </p:cNvSpPr>
          <p:nvPr>
            <p:ph type="sldNum" sz="quarter" idx="5"/>
          </p:nvPr>
        </p:nvSpPr>
        <p:spPr/>
        <p:txBody>
          <a:bodyPr/>
          <a:lstStyle/>
          <a:p>
            <a:fld id="{8C60C233-7739-490B-8BE9-01EC1AE094EA}" type="slidenum">
              <a:rPr lang="en-GB" smtClean="0"/>
              <a:t>4</a:t>
            </a:fld>
            <a:endParaRPr lang="en-GB"/>
          </a:p>
        </p:txBody>
      </p:sp>
    </p:spTree>
    <p:extLst>
      <p:ext uri="{BB962C8B-B14F-4D97-AF65-F5344CB8AC3E}">
        <p14:creationId xmlns:p14="http://schemas.microsoft.com/office/powerpoint/2010/main" val="4135569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C60C233-7739-490B-8BE9-01EC1AE094EA}" type="slidenum">
              <a:rPr lang="en-GB" smtClean="0"/>
              <a:t>5</a:t>
            </a:fld>
            <a:endParaRPr lang="en-GB"/>
          </a:p>
        </p:txBody>
      </p:sp>
    </p:spTree>
    <p:extLst>
      <p:ext uri="{BB962C8B-B14F-4D97-AF65-F5344CB8AC3E}">
        <p14:creationId xmlns:p14="http://schemas.microsoft.com/office/powerpoint/2010/main" val="1256602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Watch video on prohibition</a:t>
            </a:r>
          </a:p>
        </p:txBody>
      </p:sp>
      <p:sp>
        <p:nvSpPr>
          <p:cNvPr id="4" name="Slide Number Placeholder 3"/>
          <p:cNvSpPr>
            <a:spLocks noGrp="1"/>
          </p:cNvSpPr>
          <p:nvPr>
            <p:ph type="sldNum" sz="quarter" idx="10"/>
          </p:nvPr>
        </p:nvSpPr>
        <p:spPr/>
        <p:txBody>
          <a:bodyPr/>
          <a:lstStyle/>
          <a:p>
            <a:fld id="{8C60C233-7739-490B-8BE9-01EC1AE094EA}" type="slidenum">
              <a:rPr lang="en-GB" smtClean="0"/>
              <a:t>8</a:t>
            </a:fld>
            <a:endParaRPr lang="en-GB"/>
          </a:p>
        </p:txBody>
      </p:sp>
    </p:spTree>
    <p:extLst>
      <p:ext uri="{BB962C8B-B14F-4D97-AF65-F5344CB8AC3E}">
        <p14:creationId xmlns:p14="http://schemas.microsoft.com/office/powerpoint/2010/main" val="2423243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Extract to annotate on slides 10-12</a:t>
            </a:r>
          </a:p>
        </p:txBody>
      </p:sp>
      <p:sp>
        <p:nvSpPr>
          <p:cNvPr id="4" name="Slide Number Placeholder 3"/>
          <p:cNvSpPr>
            <a:spLocks noGrp="1"/>
          </p:cNvSpPr>
          <p:nvPr>
            <p:ph type="sldNum" sz="quarter" idx="5"/>
          </p:nvPr>
        </p:nvSpPr>
        <p:spPr/>
        <p:txBody>
          <a:bodyPr/>
          <a:lstStyle/>
          <a:p>
            <a:fld id="{8C60C233-7739-490B-8BE9-01EC1AE094EA}" type="slidenum">
              <a:rPr lang="en-GB" smtClean="0"/>
              <a:t>10</a:t>
            </a:fld>
            <a:endParaRPr lang="en-GB"/>
          </a:p>
        </p:txBody>
      </p:sp>
    </p:spTree>
    <p:extLst>
      <p:ext uri="{BB962C8B-B14F-4D97-AF65-F5344CB8AC3E}">
        <p14:creationId xmlns:p14="http://schemas.microsoft.com/office/powerpoint/2010/main" val="3029584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Lead a discussion on how it’s different – remind them about war poetry etc</a:t>
            </a:r>
          </a:p>
        </p:txBody>
      </p:sp>
      <p:sp>
        <p:nvSpPr>
          <p:cNvPr id="4" name="Slide Number Placeholder 3"/>
          <p:cNvSpPr>
            <a:spLocks noGrp="1"/>
          </p:cNvSpPr>
          <p:nvPr>
            <p:ph type="sldNum" sz="quarter" idx="10"/>
          </p:nvPr>
        </p:nvSpPr>
        <p:spPr/>
        <p:txBody>
          <a:bodyPr/>
          <a:lstStyle/>
          <a:p>
            <a:fld id="{8C60C233-7739-490B-8BE9-01EC1AE094EA}" type="slidenum">
              <a:rPr lang="en-GB" smtClean="0"/>
              <a:t>14</a:t>
            </a:fld>
            <a:endParaRPr lang="en-GB"/>
          </a:p>
        </p:txBody>
      </p:sp>
    </p:spTree>
    <p:extLst>
      <p:ext uri="{BB962C8B-B14F-4D97-AF65-F5344CB8AC3E}">
        <p14:creationId xmlns:p14="http://schemas.microsoft.com/office/powerpoint/2010/main" val="1272881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Differentiate based on ability – teacher or students can select tasks</a:t>
            </a:r>
          </a:p>
        </p:txBody>
      </p:sp>
      <p:sp>
        <p:nvSpPr>
          <p:cNvPr id="4" name="Slide Number Placeholder 3"/>
          <p:cNvSpPr>
            <a:spLocks noGrp="1"/>
          </p:cNvSpPr>
          <p:nvPr>
            <p:ph type="sldNum" sz="quarter" idx="5"/>
          </p:nvPr>
        </p:nvSpPr>
        <p:spPr/>
        <p:txBody>
          <a:bodyPr/>
          <a:lstStyle/>
          <a:p>
            <a:fld id="{8C60C233-7739-490B-8BE9-01EC1AE094EA}" type="slidenum">
              <a:rPr lang="en-GB" smtClean="0"/>
              <a:t>15</a:t>
            </a:fld>
            <a:endParaRPr lang="en-GB"/>
          </a:p>
        </p:txBody>
      </p:sp>
    </p:spTree>
    <p:extLst>
      <p:ext uri="{BB962C8B-B14F-4D97-AF65-F5344CB8AC3E}">
        <p14:creationId xmlns:p14="http://schemas.microsoft.com/office/powerpoint/2010/main" val="3419034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10/23/2020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10/23/2020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10/23/2020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10/23/2020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10/23/2020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10/23/2020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10/23/2020</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youtu.be/FqsAMJEIQ8I"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A9868-5A92-40BD-A48A-EA51CFD9C577}"/>
              </a:ext>
            </a:extLst>
          </p:cNvPr>
          <p:cNvSpPr>
            <a:spLocks noGrp="1"/>
          </p:cNvSpPr>
          <p:nvPr>
            <p:ph type="ctrTitle"/>
          </p:nvPr>
        </p:nvSpPr>
        <p:spPr/>
        <p:txBody>
          <a:bodyPr/>
          <a:lstStyle/>
          <a:p>
            <a:r>
              <a:rPr lang="en-GB" dirty="0"/>
              <a:t>Lesson 11: f. Scott Fitzgerald</a:t>
            </a:r>
          </a:p>
        </p:txBody>
      </p:sp>
      <p:sp>
        <p:nvSpPr>
          <p:cNvPr id="3" name="Subtitle 2">
            <a:extLst>
              <a:ext uri="{FF2B5EF4-FFF2-40B4-BE49-F238E27FC236}">
                <a16:creationId xmlns:a16="http://schemas.microsoft.com/office/drawing/2014/main" id="{94C84529-8425-4321-861C-A7B748D62A02}"/>
              </a:ext>
            </a:extLst>
          </p:cNvPr>
          <p:cNvSpPr>
            <a:spLocks noGrp="1"/>
          </p:cNvSpPr>
          <p:nvPr>
            <p:ph type="subTitle" idx="1"/>
          </p:nvPr>
        </p:nvSpPr>
        <p:spPr/>
        <p:txBody>
          <a:bodyPr/>
          <a:lstStyle/>
          <a:p>
            <a:r>
              <a:rPr lang="en-GB" dirty="0"/>
              <a:t>LO: To understand lifestyle post WW1 in America &amp; its impact on literature</a:t>
            </a:r>
          </a:p>
        </p:txBody>
      </p:sp>
    </p:spTree>
    <p:extLst>
      <p:ext uri="{BB962C8B-B14F-4D97-AF65-F5344CB8AC3E}">
        <p14:creationId xmlns:p14="http://schemas.microsoft.com/office/powerpoint/2010/main" val="583582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78AB8-A39A-4FD5-9956-337FBF969B18}"/>
              </a:ext>
            </a:extLst>
          </p:cNvPr>
          <p:cNvSpPr>
            <a:spLocks noGrp="1"/>
          </p:cNvSpPr>
          <p:nvPr>
            <p:ph type="title"/>
          </p:nvPr>
        </p:nvSpPr>
        <p:spPr>
          <a:xfrm>
            <a:off x="886264" y="0"/>
            <a:ext cx="9720072" cy="1499616"/>
          </a:xfrm>
        </p:spPr>
        <p:txBody>
          <a:bodyPr>
            <a:normAutofit/>
          </a:bodyPr>
          <a:lstStyle/>
          <a:p>
            <a:r>
              <a:rPr lang="en-GB" sz="6000" dirty="0"/>
              <a:t>Read the extract</a:t>
            </a:r>
          </a:p>
        </p:txBody>
      </p:sp>
      <p:sp>
        <p:nvSpPr>
          <p:cNvPr id="3" name="Content Placeholder 2">
            <a:extLst>
              <a:ext uri="{FF2B5EF4-FFF2-40B4-BE49-F238E27FC236}">
                <a16:creationId xmlns:a16="http://schemas.microsoft.com/office/drawing/2014/main" id="{0DF18E66-AF0D-48F0-AFF0-E8A5EC174B82}"/>
              </a:ext>
            </a:extLst>
          </p:cNvPr>
          <p:cNvSpPr>
            <a:spLocks noGrp="1"/>
          </p:cNvSpPr>
          <p:nvPr>
            <p:ph idx="1"/>
          </p:nvPr>
        </p:nvSpPr>
        <p:spPr>
          <a:xfrm>
            <a:off x="1024128" y="1499616"/>
            <a:ext cx="9934604" cy="4809744"/>
          </a:xfrm>
        </p:spPr>
        <p:txBody>
          <a:bodyPr>
            <a:normAutofit/>
          </a:bodyPr>
          <a:lstStyle/>
          <a:p>
            <a:pPr marL="0" indent="0">
              <a:buNone/>
            </a:pPr>
            <a:r>
              <a:rPr lang="en-GB" sz="3600" dirty="0"/>
              <a:t>Highlight and annotate: </a:t>
            </a:r>
            <a:br>
              <a:rPr lang="en-GB" sz="3200" dirty="0"/>
            </a:br>
            <a:r>
              <a:rPr lang="en-GB" sz="3200" dirty="0">
                <a:solidFill>
                  <a:srgbClr val="FF0000"/>
                </a:solidFill>
              </a:rPr>
              <a:t>1. Language devices and their effect</a:t>
            </a:r>
            <a:br>
              <a:rPr lang="en-GB" sz="3200" dirty="0"/>
            </a:br>
            <a:r>
              <a:rPr lang="en-GB" sz="3200" dirty="0">
                <a:solidFill>
                  <a:srgbClr val="FFC000"/>
                </a:solidFill>
              </a:rPr>
              <a:t>2. Punctuation and its effect</a:t>
            </a:r>
            <a:br>
              <a:rPr lang="en-GB" sz="3200" dirty="0"/>
            </a:br>
            <a:endParaRPr lang="en-GB" sz="3200" dirty="0"/>
          </a:p>
          <a:p>
            <a:pPr marL="0" indent="0">
              <a:buNone/>
            </a:pPr>
            <a:endParaRPr lang="en-GB" sz="3200" dirty="0"/>
          </a:p>
          <a:p>
            <a:pPr marL="0" indent="0">
              <a:buNone/>
            </a:pPr>
            <a:r>
              <a:rPr lang="en-GB" sz="3200" dirty="0"/>
              <a:t>Make notes on: </a:t>
            </a:r>
          </a:p>
          <a:p>
            <a:pPr marL="0" indent="0">
              <a:buNone/>
            </a:pPr>
            <a:r>
              <a:rPr lang="en-GB" sz="3200" dirty="0">
                <a:solidFill>
                  <a:srgbClr val="00B050"/>
                </a:solidFill>
              </a:rPr>
              <a:t>1. How you, as a modern reader, feel about this extract</a:t>
            </a:r>
            <a:br>
              <a:rPr lang="en-GB" sz="3200" dirty="0"/>
            </a:br>
            <a:r>
              <a:rPr lang="en-GB" sz="3200" dirty="0">
                <a:solidFill>
                  <a:srgbClr val="002060"/>
                </a:solidFill>
              </a:rPr>
              <a:t>2. How you think a European, post war, would feel about this extract</a:t>
            </a:r>
          </a:p>
          <a:p>
            <a:endParaRPr lang="en-GB" dirty="0"/>
          </a:p>
        </p:txBody>
      </p:sp>
      <p:sp>
        <p:nvSpPr>
          <p:cNvPr id="4" name="Rectangle 3">
            <a:extLst>
              <a:ext uri="{FF2B5EF4-FFF2-40B4-BE49-F238E27FC236}">
                <a16:creationId xmlns:a16="http://schemas.microsoft.com/office/drawing/2014/main" id="{9D43046D-EDE9-468D-B6D3-FDEEACED8216}"/>
              </a:ext>
            </a:extLst>
          </p:cNvPr>
          <p:cNvSpPr/>
          <p:nvPr/>
        </p:nvSpPr>
        <p:spPr>
          <a:xfrm>
            <a:off x="886264" y="6488668"/>
            <a:ext cx="7086600" cy="369332"/>
          </a:xfrm>
          <a:prstGeom prst="rect">
            <a:avLst/>
          </a:prstGeom>
        </p:spPr>
        <p:txBody>
          <a:bodyPr wrap="square">
            <a:spAutoFit/>
          </a:bodyPr>
          <a:lstStyle/>
          <a:p>
            <a:r>
              <a:rPr lang="en-GB" dirty="0"/>
              <a:t>LO: To understand lifestyle post WW1 in America &amp; its impact on literature.</a:t>
            </a:r>
          </a:p>
        </p:txBody>
      </p:sp>
      <p:sp>
        <p:nvSpPr>
          <p:cNvPr id="5" name="TextBox 4">
            <a:extLst>
              <a:ext uri="{FF2B5EF4-FFF2-40B4-BE49-F238E27FC236}">
                <a16:creationId xmlns:a16="http://schemas.microsoft.com/office/drawing/2014/main" id="{DABBBD82-37B2-479D-9F47-54B41F4D631E}"/>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Reading Activity</a:t>
            </a:r>
          </a:p>
        </p:txBody>
      </p:sp>
      <p:pic>
        <p:nvPicPr>
          <p:cNvPr id="1026" name="Picture 2" descr="The Great Gatsby - Wikipedia">
            <a:extLst>
              <a:ext uri="{FF2B5EF4-FFF2-40B4-BE49-F238E27FC236}">
                <a16:creationId xmlns:a16="http://schemas.microsoft.com/office/drawing/2014/main" id="{6B9B3A31-5EAF-4589-B55F-C78BCA5AD8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61120" y="131812"/>
            <a:ext cx="3009207" cy="3847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3207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EBE84-E0EC-4A07-B7D8-E523F4DAE138}"/>
              </a:ext>
            </a:extLst>
          </p:cNvPr>
          <p:cNvSpPr>
            <a:spLocks noGrp="1"/>
          </p:cNvSpPr>
          <p:nvPr>
            <p:ph type="title"/>
          </p:nvPr>
        </p:nvSpPr>
        <p:spPr/>
        <p:txBody>
          <a:bodyPr>
            <a:normAutofit fontScale="90000"/>
          </a:bodyPr>
          <a:lstStyle/>
          <a:p>
            <a:pPr marL="0" indent="0"/>
            <a:r>
              <a:rPr lang="en-GB" sz="2700" dirty="0"/>
              <a:t>Highlight and annotate: </a:t>
            </a:r>
            <a:br>
              <a:rPr lang="en-GB" sz="2700" dirty="0"/>
            </a:br>
            <a:r>
              <a:rPr lang="en-GB" sz="2700" dirty="0">
                <a:solidFill>
                  <a:srgbClr val="FF0000"/>
                </a:solidFill>
              </a:rPr>
              <a:t>1. Language devices and their effect</a:t>
            </a:r>
            <a:br>
              <a:rPr lang="en-GB" sz="2700" dirty="0"/>
            </a:br>
            <a:r>
              <a:rPr lang="en-GB" sz="2700" dirty="0">
                <a:solidFill>
                  <a:srgbClr val="FFC000"/>
                </a:solidFill>
              </a:rPr>
              <a:t>2. Punctuation and its effect</a:t>
            </a:r>
            <a:br>
              <a:rPr lang="en-GB" sz="5400" dirty="0"/>
            </a:br>
            <a:r>
              <a:rPr lang="en-GB" sz="2700" dirty="0"/>
              <a:t>Make notes on: </a:t>
            </a:r>
            <a:br>
              <a:rPr lang="en-GB" sz="2700" dirty="0"/>
            </a:br>
            <a:r>
              <a:rPr lang="en-GB" sz="2700" dirty="0">
                <a:solidFill>
                  <a:srgbClr val="00B050"/>
                </a:solidFill>
              </a:rPr>
              <a:t>1. How you, as a modern reader, feel about this extract</a:t>
            </a:r>
            <a:br>
              <a:rPr lang="en-GB" sz="2700" dirty="0"/>
            </a:br>
            <a:r>
              <a:rPr lang="en-GB" sz="2700" dirty="0">
                <a:solidFill>
                  <a:srgbClr val="002060"/>
                </a:solidFill>
              </a:rPr>
              <a:t>2. How you think a European, post war, would feel about this extract</a:t>
            </a:r>
            <a:br>
              <a:rPr lang="en-GB" sz="2700" dirty="0">
                <a:solidFill>
                  <a:srgbClr val="002060"/>
                </a:solidFill>
              </a:rPr>
            </a:br>
            <a:endParaRPr lang="en-GB" dirty="0"/>
          </a:p>
        </p:txBody>
      </p:sp>
      <p:sp>
        <p:nvSpPr>
          <p:cNvPr id="3" name="Content Placeholder 2">
            <a:extLst>
              <a:ext uri="{FF2B5EF4-FFF2-40B4-BE49-F238E27FC236}">
                <a16:creationId xmlns:a16="http://schemas.microsoft.com/office/drawing/2014/main" id="{EF3625D5-7383-43FF-AA4E-EDC68995B97D}"/>
              </a:ext>
            </a:extLst>
          </p:cNvPr>
          <p:cNvSpPr>
            <a:spLocks noGrp="1"/>
          </p:cNvSpPr>
          <p:nvPr>
            <p:ph idx="1"/>
          </p:nvPr>
        </p:nvSpPr>
        <p:spPr>
          <a:xfrm>
            <a:off x="1572768" y="2249424"/>
            <a:ext cx="9720073" cy="4023360"/>
          </a:xfrm>
        </p:spPr>
        <p:txBody>
          <a:bodyPr>
            <a:normAutofit/>
          </a:bodyPr>
          <a:lstStyle/>
          <a:p>
            <a:r>
              <a:rPr lang="en-GB" sz="2800" dirty="0"/>
              <a:t>At least once a fortnight a corps of caterers came down with several hundred feet of canvas and enough </a:t>
            </a:r>
            <a:r>
              <a:rPr lang="en-GB" sz="2800" dirty="0" err="1"/>
              <a:t>colored</a:t>
            </a:r>
            <a:r>
              <a:rPr lang="en-GB" sz="2800" dirty="0"/>
              <a:t> lights to make a Christmas tree of Gatsby’s enormous garden. On buffet tables, garnished with glistening hors-d’oeuvre, spiced baking hams crowded against salads of harlequin designs and pastry pigs and turkeys bewitched to a dark gold. In the main hall a bar with a real brass rail was set up, and stocked with gins and liquors and with cordials so long forgotten that most of his female guests were too young to know one from another. </a:t>
            </a:r>
          </a:p>
        </p:txBody>
      </p:sp>
      <p:sp>
        <p:nvSpPr>
          <p:cNvPr id="5" name="TextBox 4">
            <a:extLst>
              <a:ext uri="{FF2B5EF4-FFF2-40B4-BE49-F238E27FC236}">
                <a16:creationId xmlns:a16="http://schemas.microsoft.com/office/drawing/2014/main" id="{4CE6B82B-231E-40B2-83EB-22D5093D043F}"/>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
        <p:nvSpPr>
          <p:cNvPr id="6" name="Rectangle 5">
            <a:extLst>
              <a:ext uri="{FF2B5EF4-FFF2-40B4-BE49-F238E27FC236}">
                <a16:creationId xmlns:a16="http://schemas.microsoft.com/office/drawing/2014/main" id="{0B70D585-3206-4FE9-9EEE-969F9E123243}"/>
              </a:ext>
            </a:extLst>
          </p:cNvPr>
          <p:cNvSpPr/>
          <p:nvPr/>
        </p:nvSpPr>
        <p:spPr>
          <a:xfrm>
            <a:off x="886264" y="6488668"/>
            <a:ext cx="7086600" cy="369332"/>
          </a:xfrm>
          <a:prstGeom prst="rect">
            <a:avLst/>
          </a:prstGeom>
        </p:spPr>
        <p:txBody>
          <a:bodyPr wrap="square">
            <a:spAutoFit/>
          </a:bodyPr>
          <a:lstStyle/>
          <a:p>
            <a:r>
              <a:rPr lang="en-GB" dirty="0"/>
              <a:t>LO: To understand lifestyle post WW1 in America &amp; its impact on literature.</a:t>
            </a:r>
          </a:p>
        </p:txBody>
      </p:sp>
    </p:spTree>
    <p:extLst>
      <p:ext uri="{BB962C8B-B14F-4D97-AF65-F5344CB8AC3E}">
        <p14:creationId xmlns:p14="http://schemas.microsoft.com/office/powerpoint/2010/main" val="571284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EBE84-E0EC-4A07-B7D8-E523F4DAE138}"/>
              </a:ext>
            </a:extLst>
          </p:cNvPr>
          <p:cNvSpPr>
            <a:spLocks noGrp="1"/>
          </p:cNvSpPr>
          <p:nvPr>
            <p:ph type="title"/>
          </p:nvPr>
        </p:nvSpPr>
        <p:spPr/>
        <p:txBody>
          <a:bodyPr>
            <a:normAutofit fontScale="90000"/>
          </a:bodyPr>
          <a:lstStyle/>
          <a:p>
            <a:pPr marL="0" indent="0"/>
            <a:r>
              <a:rPr lang="en-GB" sz="2700" dirty="0"/>
              <a:t>Highlight and annotate: </a:t>
            </a:r>
            <a:br>
              <a:rPr lang="en-GB" sz="2700" dirty="0"/>
            </a:br>
            <a:r>
              <a:rPr lang="en-GB" sz="2700" dirty="0">
                <a:solidFill>
                  <a:srgbClr val="FF0000"/>
                </a:solidFill>
              </a:rPr>
              <a:t>1. Language devices and their effect</a:t>
            </a:r>
            <a:br>
              <a:rPr lang="en-GB" sz="2700" dirty="0"/>
            </a:br>
            <a:r>
              <a:rPr lang="en-GB" sz="2700" dirty="0">
                <a:solidFill>
                  <a:srgbClr val="FFC000"/>
                </a:solidFill>
              </a:rPr>
              <a:t>2. Punctuation and its effect</a:t>
            </a:r>
            <a:br>
              <a:rPr lang="en-GB" sz="5400" dirty="0"/>
            </a:br>
            <a:r>
              <a:rPr lang="en-GB" sz="2700" dirty="0"/>
              <a:t>Make notes on: </a:t>
            </a:r>
            <a:br>
              <a:rPr lang="en-GB" sz="2700" dirty="0"/>
            </a:br>
            <a:r>
              <a:rPr lang="en-GB" sz="2700" dirty="0">
                <a:solidFill>
                  <a:srgbClr val="00B050"/>
                </a:solidFill>
              </a:rPr>
              <a:t>1. How you, as a modern reader, feel about this extract</a:t>
            </a:r>
            <a:br>
              <a:rPr lang="en-GB" sz="2700" dirty="0"/>
            </a:br>
            <a:r>
              <a:rPr lang="en-GB" sz="2700" dirty="0">
                <a:solidFill>
                  <a:srgbClr val="002060"/>
                </a:solidFill>
              </a:rPr>
              <a:t>2. How you think a European, post war, would feel about this extract</a:t>
            </a:r>
            <a:br>
              <a:rPr lang="en-GB" sz="2700" dirty="0">
                <a:solidFill>
                  <a:srgbClr val="002060"/>
                </a:solidFill>
              </a:rPr>
            </a:br>
            <a:endParaRPr lang="en-GB" dirty="0"/>
          </a:p>
        </p:txBody>
      </p:sp>
      <p:sp>
        <p:nvSpPr>
          <p:cNvPr id="3" name="Content Placeholder 2">
            <a:extLst>
              <a:ext uri="{FF2B5EF4-FFF2-40B4-BE49-F238E27FC236}">
                <a16:creationId xmlns:a16="http://schemas.microsoft.com/office/drawing/2014/main" id="{EF3625D5-7383-43FF-AA4E-EDC68995B97D}"/>
              </a:ext>
            </a:extLst>
          </p:cNvPr>
          <p:cNvSpPr>
            <a:spLocks noGrp="1"/>
          </p:cNvSpPr>
          <p:nvPr>
            <p:ph idx="1"/>
          </p:nvPr>
        </p:nvSpPr>
        <p:spPr>
          <a:xfrm>
            <a:off x="1024128" y="2286000"/>
            <a:ext cx="10623921" cy="3986784"/>
          </a:xfrm>
        </p:spPr>
        <p:txBody>
          <a:bodyPr>
            <a:normAutofit lnSpcReduction="10000"/>
          </a:bodyPr>
          <a:lstStyle/>
          <a:p>
            <a:r>
              <a:rPr lang="en-GB" sz="2800" dirty="0"/>
              <a:t>By seven o’clock the orchestra has arrived, no thin five-piece affair, but a whole </a:t>
            </a:r>
            <a:r>
              <a:rPr lang="en-GB" sz="2800" dirty="0" err="1"/>
              <a:t>pitful</a:t>
            </a:r>
            <a:r>
              <a:rPr lang="en-GB" sz="2800" dirty="0"/>
              <a:t> of oboes and trombones and saxophones and viols and cornets and piccolos, and low and high drums. The last swimmers have come in from the beach now and are dressing upstairs: the cars from New York are parked five deep in the drive, and already the halls and salons and verandas are gaudy with primary </a:t>
            </a:r>
            <a:r>
              <a:rPr lang="en-GB" sz="2800" dirty="0" err="1"/>
              <a:t>colors</a:t>
            </a:r>
            <a:r>
              <a:rPr lang="en-GB" sz="2800" dirty="0"/>
              <a:t> and hair bobbed in strange new ways, and shawls beyond the dreams of Castile. The bar is in full swing, and floating rounds of cocktails permeate the garden outside, until the air is alive with chatter and laughter, and casual innuendo and introductions forgotten on the spot, and enthusiastic meetings between women who never knew each other’s names. </a:t>
            </a:r>
          </a:p>
          <a:p>
            <a:endParaRPr lang="en-GB" dirty="0"/>
          </a:p>
        </p:txBody>
      </p:sp>
      <p:sp>
        <p:nvSpPr>
          <p:cNvPr id="5" name="TextBox 4">
            <a:extLst>
              <a:ext uri="{FF2B5EF4-FFF2-40B4-BE49-F238E27FC236}">
                <a16:creationId xmlns:a16="http://schemas.microsoft.com/office/drawing/2014/main" id="{4CE6B82B-231E-40B2-83EB-22D5093D043F}"/>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
        <p:nvSpPr>
          <p:cNvPr id="6" name="Rectangle 5">
            <a:extLst>
              <a:ext uri="{FF2B5EF4-FFF2-40B4-BE49-F238E27FC236}">
                <a16:creationId xmlns:a16="http://schemas.microsoft.com/office/drawing/2014/main" id="{0B70D585-3206-4FE9-9EEE-969F9E123243}"/>
              </a:ext>
            </a:extLst>
          </p:cNvPr>
          <p:cNvSpPr/>
          <p:nvPr/>
        </p:nvSpPr>
        <p:spPr>
          <a:xfrm>
            <a:off x="886264" y="6488668"/>
            <a:ext cx="7086600" cy="369332"/>
          </a:xfrm>
          <a:prstGeom prst="rect">
            <a:avLst/>
          </a:prstGeom>
        </p:spPr>
        <p:txBody>
          <a:bodyPr wrap="square">
            <a:spAutoFit/>
          </a:bodyPr>
          <a:lstStyle/>
          <a:p>
            <a:r>
              <a:rPr lang="en-GB" dirty="0"/>
              <a:t>LO: To understand lifestyle post WW1 in America &amp; its impact on literature.</a:t>
            </a:r>
          </a:p>
        </p:txBody>
      </p:sp>
    </p:spTree>
    <p:extLst>
      <p:ext uri="{BB962C8B-B14F-4D97-AF65-F5344CB8AC3E}">
        <p14:creationId xmlns:p14="http://schemas.microsoft.com/office/powerpoint/2010/main" val="190999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EBE84-E0EC-4A07-B7D8-E523F4DAE138}"/>
              </a:ext>
            </a:extLst>
          </p:cNvPr>
          <p:cNvSpPr>
            <a:spLocks noGrp="1"/>
          </p:cNvSpPr>
          <p:nvPr>
            <p:ph type="title"/>
          </p:nvPr>
        </p:nvSpPr>
        <p:spPr/>
        <p:txBody>
          <a:bodyPr>
            <a:normAutofit fontScale="90000"/>
          </a:bodyPr>
          <a:lstStyle/>
          <a:p>
            <a:pPr marL="0" indent="0"/>
            <a:r>
              <a:rPr lang="en-GB" sz="2700" dirty="0"/>
              <a:t>Highlight and annotate: </a:t>
            </a:r>
            <a:br>
              <a:rPr lang="en-GB" sz="2700" dirty="0"/>
            </a:br>
            <a:r>
              <a:rPr lang="en-GB" sz="2700" dirty="0">
                <a:solidFill>
                  <a:srgbClr val="FF0000"/>
                </a:solidFill>
              </a:rPr>
              <a:t>1. Language devices and their effect</a:t>
            </a:r>
            <a:br>
              <a:rPr lang="en-GB" sz="2700" dirty="0"/>
            </a:br>
            <a:r>
              <a:rPr lang="en-GB" sz="2700" dirty="0">
                <a:solidFill>
                  <a:srgbClr val="FFC000"/>
                </a:solidFill>
              </a:rPr>
              <a:t>2. Punctuation and its effect</a:t>
            </a:r>
            <a:br>
              <a:rPr lang="en-GB" sz="5400" dirty="0"/>
            </a:br>
            <a:r>
              <a:rPr lang="en-GB" sz="2700" dirty="0"/>
              <a:t>Make notes on: </a:t>
            </a:r>
            <a:br>
              <a:rPr lang="en-GB" sz="2700" dirty="0"/>
            </a:br>
            <a:r>
              <a:rPr lang="en-GB" sz="2700" dirty="0">
                <a:solidFill>
                  <a:srgbClr val="00B050"/>
                </a:solidFill>
              </a:rPr>
              <a:t>1. How you, as a modern reader, feel about this extract</a:t>
            </a:r>
            <a:br>
              <a:rPr lang="en-GB" sz="2700" dirty="0"/>
            </a:br>
            <a:r>
              <a:rPr lang="en-GB" sz="2700" dirty="0">
                <a:solidFill>
                  <a:srgbClr val="002060"/>
                </a:solidFill>
              </a:rPr>
              <a:t>2. How you think a European, post war, would feel about this extract</a:t>
            </a:r>
            <a:br>
              <a:rPr lang="en-GB" sz="2700" dirty="0">
                <a:solidFill>
                  <a:srgbClr val="002060"/>
                </a:solidFill>
              </a:rPr>
            </a:br>
            <a:endParaRPr lang="en-GB" dirty="0"/>
          </a:p>
        </p:txBody>
      </p:sp>
      <p:sp>
        <p:nvSpPr>
          <p:cNvPr id="3" name="Content Placeholder 2">
            <a:extLst>
              <a:ext uri="{FF2B5EF4-FFF2-40B4-BE49-F238E27FC236}">
                <a16:creationId xmlns:a16="http://schemas.microsoft.com/office/drawing/2014/main" id="{EF3625D5-7383-43FF-AA4E-EDC68995B97D}"/>
              </a:ext>
            </a:extLst>
          </p:cNvPr>
          <p:cNvSpPr>
            <a:spLocks noGrp="1"/>
          </p:cNvSpPr>
          <p:nvPr>
            <p:ph idx="1"/>
          </p:nvPr>
        </p:nvSpPr>
        <p:spPr>
          <a:xfrm>
            <a:off x="1024128" y="2286000"/>
            <a:ext cx="10722395" cy="3986784"/>
          </a:xfrm>
        </p:spPr>
        <p:txBody>
          <a:bodyPr>
            <a:normAutofit/>
          </a:bodyPr>
          <a:lstStyle/>
          <a:p>
            <a:r>
              <a:rPr lang="en-GB" sz="2800" dirty="0"/>
              <a:t>The lights grow brighter as the earth lurches away from the sun, and now the orchestra is playing yellow cocktail music, and the opera of voices pitches a key higher. Laughter is easier minute by minute, spilled with prodigality, tipped out at a cheerful word. The groups change more swiftly swell with new arrivals, dissolve and form in the same breath; already there are wanderers, confident girls who weave here and there among the stouter and more stable, become for a sharp, joyous moment the centre of a group, and then, excited with triumph, glide on through the sea-change of faces and voices and colour under the constantly changing light. </a:t>
            </a:r>
          </a:p>
        </p:txBody>
      </p:sp>
      <p:sp>
        <p:nvSpPr>
          <p:cNvPr id="5" name="TextBox 4">
            <a:extLst>
              <a:ext uri="{FF2B5EF4-FFF2-40B4-BE49-F238E27FC236}">
                <a16:creationId xmlns:a16="http://schemas.microsoft.com/office/drawing/2014/main" id="{4CE6B82B-231E-40B2-83EB-22D5093D043F}"/>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
        <p:nvSpPr>
          <p:cNvPr id="6" name="Rectangle 5">
            <a:extLst>
              <a:ext uri="{FF2B5EF4-FFF2-40B4-BE49-F238E27FC236}">
                <a16:creationId xmlns:a16="http://schemas.microsoft.com/office/drawing/2014/main" id="{0B70D585-3206-4FE9-9EEE-969F9E123243}"/>
              </a:ext>
            </a:extLst>
          </p:cNvPr>
          <p:cNvSpPr/>
          <p:nvPr/>
        </p:nvSpPr>
        <p:spPr>
          <a:xfrm>
            <a:off x="886264" y="6488668"/>
            <a:ext cx="7086600" cy="369332"/>
          </a:xfrm>
          <a:prstGeom prst="rect">
            <a:avLst/>
          </a:prstGeom>
        </p:spPr>
        <p:txBody>
          <a:bodyPr wrap="square">
            <a:spAutoFit/>
          </a:bodyPr>
          <a:lstStyle/>
          <a:p>
            <a:r>
              <a:rPr lang="en-GB" dirty="0"/>
              <a:t>LO: To understand lifestyle post WW1 in America &amp; its impact on literature.</a:t>
            </a:r>
          </a:p>
        </p:txBody>
      </p:sp>
    </p:spTree>
    <p:extLst>
      <p:ext uri="{BB962C8B-B14F-4D97-AF65-F5344CB8AC3E}">
        <p14:creationId xmlns:p14="http://schemas.microsoft.com/office/powerpoint/2010/main" val="1185351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F7816A83-E2D7-42F9-BC17-6FE236102ADB}"/>
              </a:ext>
            </a:extLst>
          </p:cNvPr>
          <p:cNvSpPr/>
          <p:nvPr/>
        </p:nvSpPr>
        <p:spPr>
          <a:xfrm>
            <a:off x="1927274" y="307324"/>
            <a:ext cx="8693834" cy="61813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t>Was Gatsby the </a:t>
            </a:r>
          </a:p>
          <a:p>
            <a:pPr algn="ctr"/>
            <a:r>
              <a:rPr lang="en-GB" sz="4800" dirty="0"/>
              <a:t>kind of text you thought we’d be looking at when discussing WW1? </a:t>
            </a:r>
          </a:p>
          <a:p>
            <a:pPr algn="ctr"/>
            <a:r>
              <a:rPr lang="en-GB" sz="4800" dirty="0"/>
              <a:t>How is it different? </a:t>
            </a:r>
          </a:p>
        </p:txBody>
      </p:sp>
      <p:sp>
        <p:nvSpPr>
          <p:cNvPr id="5" name="Rectangle 4">
            <a:extLst>
              <a:ext uri="{FF2B5EF4-FFF2-40B4-BE49-F238E27FC236}">
                <a16:creationId xmlns:a16="http://schemas.microsoft.com/office/drawing/2014/main" id="{C0640B65-FFCE-4906-802B-8171DFBBCCC4}"/>
              </a:ext>
            </a:extLst>
          </p:cNvPr>
          <p:cNvSpPr/>
          <p:nvPr/>
        </p:nvSpPr>
        <p:spPr>
          <a:xfrm>
            <a:off x="773723" y="6488668"/>
            <a:ext cx="7086600" cy="369332"/>
          </a:xfrm>
          <a:prstGeom prst="rect">
            <a:avLst/>
          </a:prstGeom>
        </p:spPr>
        <p:txBody>
          <a:bodyPr wrap="square">
            <a:spAutoFit/>
          </a:bodyPr>
          <a:lstStyle/>
          <a:p>
            <a:r>
              <a:rPr lang="en-GB" dirty="0"/>
              <a:t>LO: To understand lifestyle post WW1 in America &amp; its impact on literature.</a:t>
            </a:r>
          </a:p>
        </p:txBody>
      </p:sp>
      <p:sp>
        <p:nvSpPr>
          <p:cNvPr id="6" name="TextBox 5">
            <a:extLst>
              <a:ext uri="{FF2B5EF4-FFF2-40B4-BE49-F238E27FC236}">
                <a16:creationId xmlns:a16="http://schemas.microsoft.com/office/drawing/2014/main" id="{BAACDB73-1FD7-4283-8AAE-7250BAD2456F}"/>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a:t>
            </a:r>
          </a:p>
        </p:txBody>
      </p:sp>
    </p:spTree>
    <p:extLst>
      <p:ext uri="{BB962C8B-B14F-4D97-AF65-F5344CB8AC3E}">
        <p14:creationId xmlns:p14="http://schemas.microsoft.com/office/powerpoint/2010/main" val="3199216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FF3DD-4A4B-48F2-BDCA-B7D4404348EF}"/>
              </a:ext>
            </a:extLst>
          </p:cNvPr>
          <p:cNvSpPr>
            <a:spLocks noGrp="1"/>
          </p:cNvSpPr>
          <p:nvPr>
            <p:ph type="title"/>
          </p:nvPr>
        </p:nvSpPr>
        <p:spPr/>
        <p:txBody>
          <a:bodyPr>
            <a:normAutofit/>
          </a:bodyPr>
          <a:lstStyle/>
          <a:p>
            <a:r>
              <a:rPr lang="en-GB" sz="6000" dirty="0"/>
              <a:t>Pick a task</a:t>
            </a:r>
          </a:p>
        </p:txBody>
      </p:sp>
      <p:graphicFrame>
        <p:nvGraphicFramePr>
          <p:cNvPr id="4" name="Content Placeholder 3">
            <a:extLst>
              <a:ext uri="{FF2B5EF4-FFF2-40B4-BE49-F238E27FC236}">
                <a16:creationId xmlns:a16="http://schemas.microsoft.com/office/drawing/2014/main" id="{5CC1FFDE-67FF-42D6-9147-03F3BB5C7533}"/>
              </a:ext>
            </a:extLst>
          </p:cNvPr>
          <p:cNvGraphicFramePr>
            <a:graphicFrameLocks noGrp="1"/>
          </p:cNvGraphicFramePr>
          <p:nvPr>
            <p:ph idx="1"/>
            <p:extLst>
              <p:ext uri="{D42A27DB-BD31-4B8C-83A1-F6EECF244321}">
                <p14:modId xmlns:p14="http://schemas.microsoft.com/office/powerpoint/2010/main" val="2665370374"/>
              </p:ext>
            </p:extLst>
          </p:nvPr>
        </p:nvGraphicFramePr>
        <p:xfrm>
          <a:off x="1023938" y="2286000"/>
          <a:ext cx="10451782" cy="41833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a:extLst>
              <a:ext uri="{FF2B5EF4-FFF2-40B4-BE49-F238E27FC236}">
                <a16:creationId xmlns:a16="http://schemas.microsoft.com/office/drawing/2014/main" id="{41C242FE-33C1-4379-8AC8-254628B66B1E}"/>
              </a:ext>
            </a:extLst>
          </p:cNvPr>
          <p:cNvSpPr/>
          <p:nvPr/>
        </p:nvSpPr>
        <p:spPr>
          <a:xfrm>
            <a:off x="1023938" y="6488668"/>
            <a:ext cx="7086600" cy="369332"/>
          </a:xfrm>
          <a:prstGeom prst="rect">
            <a:avLst/>
          </a:prstGeom>
        </p:spPr>
        <p:txBody>
          <a:bodyPr wrap="square">
            <a:spAutoFit/>
          </a:bodyPr>
          <a:lstStyle/>
          <a:p>
            <a:r>
              <a:rPr lang="en-GB" dirty="0"/>
              <a:t>LO: To understand lifestyle post WW1 in America &amp; its impact on literature.</a:t>
            </a:r>
          </a:p>
        </p:txBody>
      </p:sp>
      <p:sp>
        <p:nvSpPr>
          <p:cNvPr id="6" name="TextBox 5">
            <a:extLst>
              <a:ext uri="{FF2B5EF4-FFF2-40B4-BE49-F238E27FC236}">
                <a16:creationId xmlns:a16="http://schemas.microsoft.com/office/drawing/2014/main" id="{5CB01F27-AB86-494D-84C6-BB5A86F955FE}"/>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3076476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DF407-B2DF-4EA9-B66E-3974945AECFF}"/>
              </a:ext>
            </a:extLst>
          </p:cNvPr>
          <p:cNvSpPr>
            <a:spLocks noGrp="1"/>
          </p:cNvSpPr>
          <p:nvPr>
            <p:ph type="title"/>
          </p:nvPr>
        </p:nvSpPr>
        <p:spPr/>
        <p:txBody>
          <a:bodyPr/>
          <a:lstStyle/>
          <a:p>
            <a:r>
              <a:rPr lang="en-GB" dirty="0"/>
              <a:t>OUT OF THE DOOR PLENARY</a:t>
            </a:r>
          </a:p>
        </p:txBody>
      </p:sp>
      <p:sp>
        <p:nvSpPr>
          <p:cNvPr id="3" name="Content Placeholder 2">
            <a:extLst>
              <a:ext uri="{FF2B5EF4-FFF2-40B4-BE49-F238E27FC236}">
                <a16:creationId xmlns:a16="http://schemas.microsoft.com/office/drawing/2014/main" id="{608549D5-172B-4BC5-BEB3-1248D3B17B70}"/>
              </a:ext>
            </a:extLst>
          </p:cNvPr>
          <p:cNvSpPr>
            <a:spLocks noGrp="1"/>
          </p:cNvSpPr>
          <p:nvPr>
            <p:ph idx="1"/>
          </p:nvPr>
        </p:nvSpPr>
        <p:spPr/>
        <p:txBody>
          <a:bodyPr>
            <a:normAutofit/>
          </a:bodyPr>
          <a:lstStyle/>
          <a:p>
            <a:pPr algn="ctr"/>
            <a:r>
              <a:rPr lang="en-GB" sz="3600" dirty="0"/>
              <a:t>Give me one word to describe World War 1</a:t>
            </a:r>
          </a:p>
          <a:p>
            <a:pPr algn="ctr"/>
            <a:endParaRPr lang="en-GB" sz="3600" dirty="0"/>
          </a:p>
          <a:p>
            <a:pPr algn="ctr"/>
            <a:endParaRPr lang="en-GB" sz="3600" dirty="0"/>
          </a:p>
          <a:p>
            <a:pPr algn="ctr"/>
            <a:r>
              <a:rPr lang="en-GB" sz="3600" dirty="0"/>
              <a:t>Remember… you can’t reuse a word! </a:t>
            </a:r>
          </a:p>
        </p:txBody>
      </p:sp>
      <p:sp>
        <p:nvSpPr>
          <p:cNvPr id="4" name="TextBox 3">
            <a:extLst>
              <a:ext uri="{FF2B5EF4-FFF2-40B4-BE49-F238E27FC236}">
                <a16:creationId xmlns:a16="http://schemas.microsoft.com/office/drawing/2014/main" id="{65D825B9-A3D4-4EE7-B5D0-CE2A846F4527}"/>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a:t>
            </a:r>
          </a:p>
        </p:txBody>
      </p:sp>
      <p:sp>
        <p:nvSpPr>
          <p:cNvPr id="5" name="Rectangle 4">
            <a:extLst>
              <a:ext uri="{FF2B5EF4-FFF2-40B4-BE49-F238E27FC236}">
                <a16:creationId xmlns:a16="http://schemas.microsoft.com/office/drawing/2014/main" id="{E5E069D8-33D8-488A-8289-388F2AA64772}"/>
              </a:ext>
            </a:extLst>
          </p:cNvPr>
          <p:cNvSpPr/>
          <p:nvPr/>
        </p:nvSpPr>
        <p:spPr>
          <a:xfrm>
            <a:off x="707887" y="6510528"/>
            <a:ext cx="7086600" cy="369332"/>
          </a:xfrm>
          <a:prstGeom prst="rect">
            <a:avLst/>
          </a:prstGeom>
        </p:spPr>
        <p:txBody>
          <a:bodyPr wrap="square">
            <a:spAutoFit/>
          </a:bodyPr>
          <a:lstStyle/>
          <a:p>
            <a:r>
              <a:rPr lang="en-GB" dirty="0"/>
              <a:t>LO: To understand lifestyle post WW1 in America &amp; its impact on literature.</a:t>
            </a:r>
          </a:p>
        </p:txBody>
      </p:sp>
    </p:spTree>
    <p:extLst>
      <p:ext uri="{BB962C8B-B14F-4D97-AF65-F5344CB8AC3E}">
        <p14:creationId xmlns:p14="http://schemas.microsoft.com/office/powerpoint/2010/main" val="1271265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B34EE-A100-4A4A-8E46-342273B816B8}"/>
              </a:ext>
            </a:extLst>
          </p:cNvPr>
          <p:cNvSpPr>
            <a:spLocks noGrp="1"/>
          </p:cNvSpPr>
          <p:nvPr>
            <p:ph type="title"/>
          </p:nvPr>
        </p:nvSpPr>
        <p:spPr/>
        <p:txBody>
          <a:bodyPr>
            <a:normAutofit/>
          </a:bodyPr>
          <a:lstStyle/>
          <a:p>
            <a:r>
              <a:rPr lang="en-GB" sz="6600" dirty="0"/>
              <a:t>Contemporary Review</a:t>
            </a:r>
          </a:p>
        </p:txBody>
      </p:sp>
      <p:sp>
        <p:nvSpPr>
          <p:cNvPr id="3" name="Content Placeholder 2">
            <a:extLst>
              <a:ext uri="{FF2B5EF4-FFF2-40B4-BE49-F238E27FC236}">
                <a16:creationId xmlns:a16="http://schemas.microsoft.com/office/drawing/2014/main" id="{95C2594E-DBBB-4C8F-87CA-16512A180056}"/>
              </a:ext>
            </a:extLst>
          </p:cNvPr>
          <p:cNvSpPr>
            <a:spLocks noGrp="1"/>
          </p:cNvSpPr>
          <p:nvPr>
            <p:ph idx="1"/>
          </p:nvPr>
        </p:nvSpPr>
        <p:spPr>
          <a:xfrm>
            <a:off x="1024128" y="2084832"/>
            <a:ext cx="10919343" cy="4224528"/>
          </a:xfrm>
        </p:spPr>
        <p:txBody>
          <a:bodyPr/>
          <a:lstStyle/>
          <a:p>
            <a:r>
              <a:rPr lang="en-GB" sz="3600" b="1" dirty="0"/>
              <a:t>Imagine you are a British Critic reading ‘The Great Gatsby’ when it first published in 1925.  </a:t>
            </a:r>
          </a:p>
          <a:p>
            <a:endParaRPr lang="en-GB" dirty="0"/>
          </a:p>
          <a:p>
            <a:r>
              <a:rPr lang="en-GB" sz="4000" dirty="0"/>
              <a:t>Write a short review to comment on your opinions of the lavish lifestyle being presented in the extract.</a:t>
            </a:r>
          </a:p>
        </p:txBody>
      </p:sp>
      <p:sp>
        <p:nvSpPr>
          <p:cNvPr id="4" name="Rectangle 3">
            <a:extLst>
              <a:ext uri="{FF2B5EF4-FFF2-40B4-BE49-F238E27FC236}">
                <a16:creationId xmlns:a16="http://schemas.microsoft.com/office/drawing/2014/main" id="{23DB4374-20A5-47AC-9022-0348846D18C1}"/>
              </a:ext>
            </a:extLst>
          </p:cNvPr>
          <p:cNvSpPr/>
          <p:nvPr/>
        </p:nvSpPr>
        <p:spPr>
          <a:xfrm>
            <a:off x="707887" y="6510528"/>
            <a:ext cx="7086600" cy="369332"/>
          </a:xfrm>
          <a:prstGeom prst="rect">
            <a:avLst/>
          </a:prstGeom>
        </p:spPr>
        <p:txBody>
          <a:bodyPr wrap="square">
            <a:spAutoFit/>
          </a:bodyPr>
          <a:lstStyle/>
          <a:p>
            <a:r>
              <a:rPr lang="en-GB" dirty="0"/>
              <a:t>LO: To understand lifestyle post WW1 in America &amp; its impact on literature.</a:t>
            </a:r>
          </a:p>
        </p:txBody>
      </p:sp>
      <p:sp>
        <p:nvSpPr>
          <p:cNvPr id="5" name="TextBox 4">
            <a:extLst>
              <a:ext uri="{FF2B5EF4-FFF2-40B4-BE49-F238E27FC236}">
                <a16:creationId xmlns:a16="http://schemas.microsoft.com/office/drawing/2014/main" id="{A37E2EFB-11A6-4BD4-B8FD-318A470F0DE1}"/>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Extension Task</a:t>
            </a:r>
          </a:p>
        </p:txBody>
      </p:sp>
    </p:spTree>
    <p:extLst>
      <p:ext uri="{BB962C8B-B14F-4D97-AF65-F5344CB8AC3E}">
        <p14:creationId xmlns:p14="http://schemas.microsoft.com/office/powerpoint/2010/main" val="2769880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4DEDA-2E81-420E-A7D1-3D38761DA448}"/>
              </a:ext>
            </a:extLst>
          </p:cNvPr>
          <p:cNvSpPr>
            <a:spLocks noGrp="1"/>
          </p:cNvSpPr>
          <p:nvPr>
            <p:ph type="title"/>
          </p:nvPr>
        </p:nvSpPr>
        <p:spPr/>
        <p:txBody>
          <a:bodyPr>
            <a:normAutofit/>
          </a:bodyPr>
          <a:lstStyle/>
          <a:p>
            <a:r>
              <a:rPr lang="en-GB" sz="7200" dirty="0"/>
              <a:t>starter</a:t>
            </a:r>
          </a:p>
        </p:txBody>
      </p:sp>
      <p:sp>
        <p:nvSpPr>
          <p:cNvPr id="4" name="Content Placeholder 3">
            <a:extLst>
              <a:ext uri="{FF2B5EF4-FFF2-40B4-BE49-F238E27FC236}">
                <a16:creationId xmlns:a16="http://schemas.microsoft.com/office/drawing/2014/main" id="{BD3ED293-B3CD-4D2C-A102-86FEC96F8E13}"/>
              </a:ext>
            </a:extLst>
          </p:cNvPr>
          <p:cNvSpPr>
            <a:spLocks noGrp="1"/>
          </p:cNvSpPr>
          <p:nvPr>
            <p:ph idx="1"/>
          </p:nvPr>
        </p:nvSpPr>
        <p:spPr>
          <a:xfrm>
            <a:off x="3390313" y="1294228"/>
            <a:ext cx="5908432" cy="47126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ctr"/>
            <a:r>
              <a:rPr lang="en-GB" sz="6000" dirty="0"/>
              <a:t>What do you think life was like post WW1?</a:t>
            </a:r>
          </a:p>
        </p:txBody>
      </p:sp>
      <p:sp>
        <p:nvSpPr>
          <p:cNvPr id="5" name="Rectangle 4">
            <a:extLst>
              <a:ext uri="{FF2B5EF4-FFF2-40B4-BE49-F238E27FC236}">
                <a16:creationId xmlns:a16="http://schemas.microsoft.com/office/drawing/2014/main" id="{549A3698-CC12-4916-B1EB-A54F0FCCEEFB}"/>
              </a:ext>
            </a:extLst>
          </p:cNvPr>
          <p:cNvSpPr/>
          <p:nvPr/>
        </p:nvSpPr>
        <p:spPr>
          <a:xfrm>
            <a:off x="707887" y="6488668"/>
            <a:ext cx="7086600" cy="369332"/>
          </a:xfrm>
          <a:prstGeom prst="rect">
            <a:avLst/>
          </a:prstGeom>
        </p:spPr>
        <p:txBody>
          <a:bodyPr wrap="square">
            <a:spAutoFit/>
          </a:bodyPr>
          <a:lstStyle/>
          <a:p>
            <a:r>
              <a:rPr lang="en-GB" dirty="0"/>
              <a:t>LO: To understand lifestyle post WW1 in America &amp; its impact on literature.</a:t>
            </a:r>
          </a:p>
        </p:txBody>
      </p:sp>
      <p:sp>
        <p:nvSpPr>
          <p:cNvPr id="6" name="TextBox 5">
            <a:extLst>
              <a:ext uri="{FF2B5EF4-FFF2-40B4-BE49-F238E27FC236}">
                <a16:creationId xmlns:a16="http://schemas.microsoft.com/office/drawing/2014/main" id="{22A7738E-4D4B-40AB-9CCB-30DA8F9482BA}"/>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spTree>
    <p:extLst>
      <p:ext uri="{BB962C8B-B14F-4D97-AF65-F5344CB8AC3E}">
        <p14:creationId xmlns:p14="http://schemas.microsoft.com/office/powerpoint/2010/main" val="1472639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01A09-9789-45C6-858D-CE50F1CB667E}"/>
              </a:ext>
            </a:extLst>
          </p:cNvPr>
          <p:cNvSpPr>
            <a:spLocks noGrp="1"/>
          </p:cNvSpPr>
          <p:nvPr>
            <p:ph type="title"/>
          </p:nvPr>
        </p:nvSpPr>
        <p:spPr>
          <a:xfrm>
            <a:off x="911587" y="0"/>
            <a:ext cx="11167872" cy="1499616"/>
          </a:xfrm>
        </p:spPr>
        <p:txBody>
          <a:bodyPr/>
          <a:lstStyle/>
          <a:p>
            <a:r>
              <a:rPr lang="en-GB" dirty="0"/>
              <a:t>Match the vocabulary to the correct definitions.</a:t>
            </a:r>
          </a:p>
        </p:txBody>
      </p:sp>
      <p:sp>
        <p:nvSpPr>
          <p:cNvPr id="3" name="Content Placeholder 2">
            <a:extLst>
              <a:ext uri="{FF2B5EF4-FFF2-40B4-BE49-F238E27FC236}">
                <a16:creationId xmlns:a16="http://schemas.microsoft.com/office/drawing/2014/main" id="{4392DC34-2901-4371-AB5B-6143031976E2}"/>
              </a:ext>
            </a:extLst>
          </p:cNvPr>
          <p:cNvSpPr>
            <a:spLocks noGrp="1"/>
          </p:cNvSpPr>
          <p:nvPr>
            <p:ph idx="1"/>
          </p:nvPr>
        </p:nvSpPr>
        <p:spPr>
          <a:xfrm>
            <a:off x="1024128" y="1499615"/>
            <a:ext cx="10834937" cy="4129309"/>
          </a:xfrm>
        </p:spPr>
        <p:txBody>
          <a:bodyPr/>
          <a:lstStyle/>
          <a:p>
            <a:pPr marL="457200" indent="-457200">
              <a:buFont typeface="+mj-lt"/>
              <a:buAutoNum type="arabicPeriod"/>
            </a:pPr>
            <a:r>
              <a:rPr lang="en-GB" sz="3200" dirty="0"/>
              <a:t>Fancifully varied in colour and decoration.</a:t>
            </a:r>
          </a:p>
          <a:p>
            <a:pPr marL="457200" indent="-457200">
              <a:buFont typeface="+mj-lt"/>
              <a:buAutoNum type="arabicPeriod"/>
            </a:pPr>
            <a:r>
              <a:rPr lang="en-GB" sz="3200" dirty="0"/>
              <a:t>Rather fat or of heavy build.</a:t>
            </a:r>
          </a:p>
          <a:p>
            <a:pPr marL="457200" indent="-457200">
              <a:buFont typeface="+mj-lt"/>
              <a:buAutoNum type="arabicPeriod"/>
            </a:pPr>
            <a:r>
              <a:rPr lang="en-GB" sz="3200" dirty="0"/>
              <a:t>A body of people engaged in a particular activity.</a:t>
            </a:r>
          </a:p>
          <a:p>
            <a:pPr marL="457200" indent="-457200">
              <a:buFont typeface="+mj-lt"/>
              <a:buAutoNum type="arabicPeriod"/>
            </a:pPr>
            <a:r>
              <a:rPr lang="en-GB" sz="3200" dirty="0"/>
              <a:t>A roofed platform along the outside of a house, level with the ground floor.</a:t>
            </a:r>
          </a:p>
          <a:p>
            <a:pPr marL="457200" indent="-457200">
              <a:buFont typeface="+mj-lt"/>
              <a:buAutoNum type="arabicPeriod"/>
            </a:pPr>
            <a:r>
              <a:rPr lang="en-GB" sz="3200" dirty="0"/>
              <a:t>A dish served as an appetiser, usually before the main meal.</a:t>
            </a:r>
          </a:p>
          <a:p>
            <a:pPr marL="457200" indent="-457200">
              <a:buFont typeface="+mj-lt"/>
              <a:buAutoNum type="arabicPeriod"/>
            </a:pPr>
            <a:r>
              <a:rPr lang="en-GB" sz="3200" dirty="0"/>
              <a:t>Wasteful and lavish extravagance.</a:t>
            </a:r>
          </a:p>
          <a:p>
            <a:endParaRPr lang="en-GB" dirty="0"/>
          </a:p>
        </p:txBody>
      </p:sp>
      <p:sp>
        <p:nvSpPr>
          <p:cNvPr id="4" name="TextBox 3">
            <a:extLst>
              <a:ext uri="{FF2B5EF4-FFF2-40B4-BE49-F238E27FC236}">
                <a16:creationId xmlns:a16="http://schemas.microsoft.com/office/drawing/2014/main" id="{6113D4BC-BD28-4A19-BB26-104B55085512}"/>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Unlocking Vocabulary</a:t>
            </a:r>
          </a:p>
        </p:txBody>
      </p:sp>
      <p:sp>
        <p:nvSpPr>
          <p:cNvPr id="5" name="Rectangle 4">
            <a:extLst>
              <a:ext uri="{FF2B5EF4-FFF2-40B4-BE49-F238E27FC236}">
                <a16:creationId xmlns:a16="http://schemas.microsoft.com/office/drawing/2014/main" id="{54D26A5D-D0D7-43B8-BE6C-2EA46C8D3F03}"/>
              </a:ext>
            </a:extLst>
          </p:cNvPr>
          <p:cNvSpPr/>
          <p:nvPr/>
        </p:nvSpPr>
        <p:spPr>
          <a:xfrm>
            <a:off x="707887" y="6488668"/>
            <a:ext cx="7086600" cy="369332"/>
          </a:xfrm>
          <a:prstGeom prst="rect">
            <a:avLst/>
          </a:prstGeom>
        </p:spPr>
        <p:txBody>
          <a:bodyPr wrap="square">
            <a:spAutoFit/>
          </a:bodyPr>
          <a:lstStyle/>
          <a:p>
            <a:r>
              <a:rPr lang="en-GB" dirty="0"/>
              <a:t>LO: To understand lifestyle post WW1 in America &amp; its impact on literature.</a:t>
            </a:r>
          </a:p>
        </p:txBody>
      </p:sp>
      <p:sp>
        <p:nvSpPr>
          <p:cNvPr id="6" name="Rectangle 5">
            <a:extLst>
              <a:ext uri="{FF2B5EF4-FFF2-40B4-BE49-F238E27FC236}">
                <a16:creationId xmlns:a16="http://schemas.microsoft.com/office/drawing/2014/main" id="{373617E8-0C07-4C2E-BD4F-3C91A195B787}"/>
              </a:ext>
            </a:extLst>
          </p:cNvPr>
          <p:cNvSpPr/>
          <p:nvPr/>
        </p:nvSpPr>
        <p:spPr>
          <a:xfrm>
            <a:off x="1024128" y="5951075"/>
            <a:ext cx="11371572" cy="584775"/>
          </a:xfrm>
          <a:prstGeom prst="rect">
            <a:avLst/>
          </a:prstGeom>
        </p:spPr>
        <p:txBody>
          <a:bodyPr wrap="square">
            <a:spAutoFit/>
          </a:bodyPr>
          <a:lstStyle/>
          <a:p>
            <a:r>
              <a:rPr lang="en-GB" sz="3200" b="1" dirty="0"/>
              <a:t>Corps  Hors-d’oeuvre  Harlequin  Veranda  Prodigality  Stouter</a:t>
            </a:r>
          </a:p>
        </p:txBody>
      </p:sp>
    </p:spTree>
    <p:extLst>
      <p:ext uri="{BB962C8B-B14F-4D97-AF65-F5344CB8AC3E}">
        <p14:creationId xmlns:p14="http://schemas.microsoft.com/office/powerpoint/2010/main" val="2534991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01A09-9789-45C6-858D-CE50F1CB667E}"/>
              </a:ext>
            </a:extLst>
          </p:cNvPr>
          <p:cNvSpPr>
            <a:spLocks noGrp="1"/>
          </p:cNvSpPr>
          <p:nvPr>
            <p:ph type="title"/>
          </p:nvPr>
        </p:nvSpPr>
        <p:spPr>
          <a:xfrm>
            <a:off x="911587" y="0"/>
            <a:ext cx="11167872" cy="1499616"/>
          </a:xfrm>
        </p:spPr>
        <p:txBody>
          <a:bodyPr/>
          <a:lstStyle/>
          <a:p>
            <a:r>
              <a:rPr lang="en-GB" dirty="0"/>
              <a:t>Match the vocabulary to the correct definitions.</a:t>
            </a:r>
          </a:p>
        </p:txBody>
      </p:sp>
      <p:sp>
        <p:nvSpPr>
          <p:cNvPr id="3" name="Content Placeholder 2">
            <a:extLst>
              <a:ext uri="{FF2B5EF4-FFF2-40B4-BE49-F238E27FC236}">
                <a16:creationId xmlns:a16="http://schemas.microsoft.com/office/drawing/2014/main" id="{4392DC34-2901-4371-AB5B-6143031976E2}"/>
              </a:ext>
            </a:extLst>
          </p:cNvPr>
          <p:cNvSpPr>
            <a:spLocks noGrp="1"/>
          </p:cNvSpPr>
          <p:nvPr>
            <p:ph idx="1"/>
          </p:nvPr>
        </p:nvSpPr>
        <p:spPr>
          <a:xfrm>
            <a:off x="1024128" y="1499615"/>
            <a:ext cx="10834937" cy="4129309"/>
          </a:xfrm>
        </p:spPr>
        <p:txBody>
          <a:bodyPr/>
          <a:lstStyle/>
          <a:p>
            <a:pPr marL="457200" indent="-457200">
              <a:buFont typeface="+mj-lt"/>
              <a:buAutoNum type="arabicPeriod"/>
            </a:pPr>
            <a:r>
              <a:rPr lang="en-GB" sz="3200" dirty="0"/>
              <a:t>Fancifully varied in colour and decoration.</a:t>
            </a:r>
          </a:p>
          <a:p>
            <a:pPr marL="457200" indent="-457200">
              <a:buFont typeface="+mj-lt"/>
              <a:buAutoNum type="arabicPeriod"/>
            </a:pPr>
            <a:r>
              <a:rPr lang="en-GB" sz="3200" dirty="0"/>
              <a:t>Rather fat or of heavy build.</a:t>
            </a:r>
          </a:p>
          <a:p>
            <a:pPr marL="457200" indent="-457200">
              <a:buFont typeface="+mj-lt"/>
              <a:buAutoNum type="arabicPeriod"/>
            </a:pPr>
            <a:r>
              <a:rPr lang="en-GB" sz="3200" dirty="0"/>
              <a:t>A body of people engaged in a particular activity.</a:t>
            </a:r>
          </a:p>
          <a:p>
            <a:pPr marL="457200" indent="-457200">
              <a:buFont typeface="+mj-lt"/>
              <a:buAutoNum type="arabicPeriod"/>
            </a:pPr>
            <a:r>
              <a:rPr lang="en-GB" sz="3200" dirty="0"/>
              <a:t>A roofed platform along the outside of a house, level with the ground floor.</a:t>
            </a:r>
          </a:p>
          <a:p>
            <a:pPr marL="457200" indent="-457200">
              <a:buFont typeface="+mj-lt"/>
              <a:buAutoNum type="arabicPeriod"/>
            </a:pPr>
            <a:r>
              <a:rPr lang="en-GB" sz="3200" dirty="0"/>
              <a:t>A dish served as an appetiser, usually before the main meal.</a:t>
            </a:r>
          </a:p>
          <a:p>
            <a:pPr marL="457200" indent="-457200">
              <a:buFont typeface="+mj-lt"/>
              <a:buAutoNum type="arabicPeriod"/>
            </a:pPr>
            <a:r>
              <a:rPr lang="en-GB" sz="3200" dirty="0"/>
              <a:t>Wasteful and lavish extravagance.</a:t>
            </a:r>
          </a:p>
          <a:p>
            <a:endParaRPr lang="en-GB" dirty="0"/>
          </a:p>
        </p:txBody>
      </p:sp>
      <p:sp>
        <p:nvSpPr>
          <p:cNvPr id="4" name="TextBox 3">
            <a:extLst>
              <a:ext uri="{FF2B5EF4-FFF2-40B4-BE49-F238E27FC236}">
                <a16:creationId xmlns:a16="http://schemas.microsoft.com/office/drawing/2014/main" id="{6113D4BC-BD28-4A19-BB26-104B55085512}"/>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Unlocking Vocabulary</a:t>
            </a:r>
          </a:p>
        </p:txBody>
      </p:sp>
      <p:sp>
        <p:nvSpPr>
          <p:cNvPr id="5" name="Rectangle 4">
            <a:extLst>
              <a:ext uri="{FF2B5EF4-FFF2-40B4-BE49-F238E27FC236}">
                <a16:creationId xmlns:a16="http://schemas.microsoft.com/office/drawing/2014/main" id="{54D26A5D-D0D7-43B8-BE6C-2EA46C8D3F03}"/>
              </a:ext>
            </a:extLst>
          </p:cNvPr>
          <p:cNvSpPr/>
          <p:nvPr/>
        </p:nvSpPr>
        <p:spPr>
          <a:xfrm>
            <a:off x="707887" y="6488668"/>
            <a:ext cx="7086600" cy="369332"/>
          </a:xfrm>
          <a:prstGeom prst="rect">
            <a:avLst/>
          </a:prstGeom>
        </p:spPr>
        <p:txBody>
          <a:bodyPr wrap="square">
            <a:spAutoFit/>
          </a:bodyPr>
          <a:lstStyle/>
          <a:p>
            <a:r>
              <a:rPr lang="en-GB" dirty="0"/>
              <a:t>LO: To understand lifestyle post WW1 in America &amp; its impact on literature.</a:t>
            </a:r>
          </a:p>
        </p:txBody>
      </p:sp>
      <p:sp>
        <p:nvSpPr>
          <p:cNvPr id="6" name="Rectangle 5">
            <a:extLst>
              <a:ext uri="{FF2B5EF4-FFF2-40B4-BE49-F238E27FC236}">
                <a16:creationId xmlns:a16="http://schemas.microsoft.com/office/drawing/2014/main" id="{373617E8-0C07-4C2E-BD4F-3C91A195B787}"/>
              </a:ext>
            </a:extLst>
          </p:cNvPr>
          <p:cNvSpPr/>
          <p:nvPr/>
        </p:nvSpPr>
        <p:spPr>
          <a:xfrm>
            <a:off x="1024128" y="5951075"/>
            <a:ext cx="11371572" cy="584775"/>
          </a:xfrm>
          <a:prstGeom prst="rect">
            <a:avLst/>
          </a:prstGeom>
        </p:spPr>
        <p:txBody>
          <a:bodyPr wrap="square">
            <a:spAutoFit/>
          </a:bodyPr>
          <a:lstStyle/>
          <a:p>
            <a:r>
              <a:rPr lang="en-GB" sz="3200" b="1" dirty="0"/>
              <a:t>Corps  Hors-d’oeuvre  Harlequin  Veranda  Prodigality  Stouter</a:t>
            </a:r>
          </a:p>
        </p:txBody>
      </p:sp>
    </p:spTree>
    <p:extLst>
      <p:ext uri="{BB962C8B-B14F-4D97-AF65-F5344CB8AC3E}">
        <p14:creationId xmlns:p14="http://schemas.microsoft.com/office/powerpoint/2010/main" val="3457261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01A09-9789-45C6-858D-CE50F1CB667E}"/>
              </a:ext>
            </a:extLst>
          </p:cNvPr>
          <p:cNvSpPr>
            <a:spLocks noGrp="1"/>
          </p:cNvSpPr>
          <p:nvPr>
            <p:ph type="title"/>
          </p:nvPr>
        </p:nvSpPr>
        <p:spPr>
          <a:xfrm>
            <a:off x="911587" y="0"/>
            <a:ext cx="11167872" cy="1499616"/>
          </a:xfrm>
        </p:spPr>
        <p:txBody>
          <a:bodyPr/>
          <a:lstStyle/>
          <a:p>
            <a:r>
              <a:rPr lang="en-GB" dirty="0"/>
              <a:t>Check your answers:</a:t>
            </a:r>
          </a:p>
        </p:txBody>
      </p:sp>
      <p:sp>
        <p:nvSpPr>
          <p:cNvPr id="3" name="Content Placeholder 2">
            <a:extLst>
              <a:ext uri="{FF2B5EF4-FFF2-40B4-BE49-F238E27FC236}">
                <a16:creationId xmlns:a16="http://schemas.microsoft.com/office/drawing/2014/main" id="{4392DC34-2901-4371-AB5B-6143031976E2}"/>
              </a:ext>
            </a:extLst>
          </p:cNvPr>
          <p:cNvSpPr>
            <a:spLocks noGrp="1"/>
          </p:cNvSpPr>
          <p:nvPr>
            <p:ph idx="1"/>
          </p:nvPr>
        </p:nvSpPr>
        <p:spPr>
          <a:xfrm>
            <a:off x="1024128" y="1499615"/>
            <a:ext cx="10834937" cy="4666903"/>
          </a:xfrm>
        </p:spPr>
        <p:txBody>
          <a:bodyPr>
            <a:normAutofit/>
          </a:bodyPr>
          <a:lstStyle/>
          <a:p>
            <a:pPr marL="457200" indent="-457200">
              <a:buFont typeface="+mj-lt"/>
              <a:buAutoNum type="arabicPeriod"/>
            </a:pPr>
            <a:r>
              <a:rPr lang="en-GB" sz="3200" b="1" dirty="0"/>
              <a:t>Harlequin: </a:t>
            </a:r>
            <a:r>
              <a:rPr lang="en-GB" sz="3200" dirty="0"/>
              <a:t>Fancifully varied in colour and decoration.</a:t>
            </a:r>
          </a:p>
          <a:p>
            <a:pPr marL="457200" indent="-457200">
              <a:buFont typeface="+mj-lt"/>
              <a:buAutoNum type="arabicPeriod"/>
            </a:pPr>
            <a:r>
              <a:rPr lang="en-GB" sz="3200" b="1" dirty="0"/>
              <a:t>Stouter: </a:t>
            </a:r>
            <a:r>
              <a:rPr lang="en-GB" sz="3200" dirty="0"/>
              <a:t>Rather fat or of heavy build.</a:t>
            </a:r>
          </a:p>
          <a:p>
            <a:pPr marL="457200" indent="-457200">
              <a:buFont typeface="+mj-lt"/>
              <a:buAutoNum type="arabicPeriod"/>
            </a:pPr>
            <a:r>
              <a:rPr lang="en-GB" sz="3200" b="1" dirty="0"/>
              <a:t>Corps: </a:t>
            </a:r>
            <a:r>
              <a:rPr lang="en-GB" sz="3200" dirty="0"/>
              <a:t>A body of people engaged in a particular activity.</a:t>
            </a:r>
          </a:p>
          <a:p>
            <a:pPr marL="457200" indent="-457200">
              <a:buFont typeface="+mj-lt"/>
              <a:buAutoNum type="arabicPeriod"/>
            </a:pPr>
            <a:r>
              <a:rPr lang="en-GB" sz="3200" b="1" dirty="0"/>
              <a:t>Veranda: </a:t>
            </a:r>
            <a:r>
              <a:rPr lang="en-GB" sz="3200" dirty="0"/>
              <a:t>A roofed platform along the outside of a house, level with the ground floor.</a:t>
            </a:r>
          </a:p>
          <a:p>
            <a:pPr marL="457200" indent="-457200">
              <a:buFont typeface="+mj-lt"/>
              <a:buAutoNum type="arabicPeriod"/>
            </a:pPr>
            <a:r>
              <a:rPr lang="en-GB" sz="3200" b="1" dirty="0"/>
              <a:t>Hors-d’oeuvre: </a:t>
            </a:r>
            <a:r>
              <a:rPr lang="en-GB" sz="3200" dirty="0"/>
              <a:t>A dish served as an appetiser, usually before the main meal.</a:t>
            </a:r>
          </a:p>
          <a:p>
            <a:pPr marL="457200" indent="-457200">
              <a:buFont typeface="+mj-lt"/>
              <a:buAutoNum type="arabicPeriod"/>
            </a:pPr>
            <a:r>
              <a:rPr lang="en-GB" sz="3200" b="1" dirty="0"/>
              <a:t>Prodigality: </a:t>
            </a:r>
            <a:r>
              <a:rPr lang="en-GB" sz="3200" dirty="0"/>
              <a:t>Wasteful and lavish extravagance.</a:t>
            </a:r>
          </a:p>
          <a:p>
            <a:endParaRPr lang="en-GB" dirty="0"/>
          </a:p>
        </p:txBody>
      </p:sp>
      <p:sp>
        <p:nvSpPr>
          <p:cNvPr id="4" name="TextBox 3">
            <a:extLst>
              <a:ext uri="{FF2B5EF4-FFF2-40B4-BE49-F238E27FC236}">
                <a16:creationId xmlns:a16="http://schemas.microsoft.com/office/drawing/2014/main" id="{6113D4BC-BD28-4A19-BB26-104B55085512}"/>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Answers</a:t>
            </a:r>
          </a:p>
        </p:txBody>
      </p:sp>
      <p:sp>
        <p:nvSpPr>
          <p:cNvPr id="5" name="Rectangle 4">
            <a:extLst>
              <a:ext uri="{FF2B5EF4-FFF2-40B4-BE49-F238E27FC236}">
                <a16:creationId xmlns:a16="http://schemas.microsoft.com/office/drawing/2014/main" id="{54D26A5D-D0D7-43B8-BE6C-2EA46C8D3F03}"/>
              </a:ext>
            </a:extLst>
          </p:cNvPr>
          <p:cNvSpPr/>
          <p:nvPr/>
        </p:nvSpPr>
        <p:spPr>
          <a:xfrm>
            <a:off x="707887" y="6488668"/>
            <a:ext cx="7086600" cy="369332"/>
          </a:xfrm>
          <a:prstGeom prst="rect">
            <a:avLst/>
          </a:prstGeom>
        </p:spPr>
        <p:txBody>
          <a:bodyPr wrap="square">
            <a:spAutoFit/>
          </a:bodyPr>
          <a:lstStyle/>
          <a:p>
            <a:r>
              <a:rPr lang="en-GB" dirty="0"/>
              <a:t>LO: To understand lifestyle post WW1 in America &amp; its impact on literature.</a:t>
            </a:r>
          </a:p>
        </p:txBody>
      </p:sp>
    </p:spTree>
    <p:extLst>
      <p:ext uri="{BB962C8B-B14F-4D97-AF65-F5344CB8AC3E}">
        <p14:creationId xmlns:p14="http://schemas.microsoft.com/office/powerpoint/2010/main" val="2252425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8A2C6-5F77-4AAE-9746-5ADA2FA6BB6A}"/>
              </a:ext>
            </a:extLst>
          </p:cNvPr>
          <p:cNvSpPr>
            <a:spLocks noGrp="1"/>
          </p:cNvSpPr>
          <p:nvPr>
            <p:ph type="title"/>
          </p:nvPr>
        </p:nvSpPr>
        <p:spPr>
          <a:xfrm>
            <a:off x="1024128" y="585216"/>
            <a:ext cx="4881997" cy="1499616"/>
          </a:xfrm>
        </p:spPr>
        <p:txBody>
          <a:bodyPr/>
          <a:lstStyle/>
          <a:p>
            <a:r>
              <a:rPr lang="en-GB" dirty="0"/>
              <a:t>Pre starter</a:t>
            </a:r>
            <a:br>
              <a:rPr lang="en-GB" dirty="0"/>
            </a:br>
            <a:r>
              <a:rPr lang="en-GB" dirty="0"/>
              <a:t>new time period!</a:t>
            </a:r>
          </a:p>
        </p:txBody>
      </p:sp>
      <p:sp>
        <p:nvSpPr>
          <p:cNvPr id="3" name="Content Placeholder 2">
            <a:extLst>
              <a:ext uri="{FF2B5EF4-FFF2-40B4-BE49-F238E27FC236}">
                <a16:creationId xmlns:a16="http://schemas.microsoft.com/office/drawing/2014/main" id="{E8CCF56A-9332-4FA0-9030-B393A9EC4517}"/>
              </a:ext>
            </a:extLst>
          </p:cNvPr>
          <p:cNvSpPr>
            <a:spLocks noGrp="1"/>
          </p:cNvSpPr>
          <p:nvPr>
            <p:ph idx="1"/>
          </p:nvPr>
        </p:nvSpPr>
        <p:spPr>
          <a:xfrm>
            <a:off x="1024129" y="2286000"/>
            <a:ext cx="4237420" cy="4023360"/>
          </a:xfrm>
        </p:spPr>
        <p:txBody>
          <a:bodyPr>
            <a:normAutofit/>
          </a:bodyPr>
          <a:lstStyle/>
          <a:p>
            <a:pPr algn="ctr"/>
            <a:r>
              <a:rPr lang="en-GB" sz="3200" dirty="0"/>
              <a:t>Read through the introduction to the section and make notes on the questions. </a:t>
            </a:r>
          </a:p>
          <a:p>
            <a:pPr algn="ctr"/>
            <a:r>
              <a:rPr lang="en-GB" sz="3200" dirty="0"/>
              <a:t>Be ready to feedback! </a:t>
            </a:r>
          </a:p>
        </p:txBody>
      </p:sp>
      <p:pic>
        <p:nvPicPr>
          <p:cNvPr id="4" name="Picture 3">
            <a:extLst>
              <a:ext uri="{FF2B5EF4-FFF2-40B4-BE49-F238E27FC236}">
                <a16:creationId xmlns:a16="http://schemas.microsoft.com/office/drawing/2014/main" id="{F7B6B5B8-BCD0-475A-BEE6-8D2498505162}"/>
              </a:ext>
            </a:extLst>
          </p:cNvPr>
          <p:cNvPicPr>
            <a:picLocks noChangeAspect="1"/>
          </p:cNvPicPr>
          <p:nvPr/>
        </p:nvPicPr>
        <p:blipFill rotWithShape="1">
          <a:blip r:embed="rId2"/>
          <a:srcRect l="11803" t="13971" r="51558" b="7980"/>
          <a:stretch/>
        </p:blipFill>
        <p:spPr>
          <a:xfrm>
            <a:off x="6930453" y="556503"/>
            <a:ext cx="5261547" cy="6301497"/>
          </a:xfrm>
          <a:prstGeom prst="rect">
            <a:avLst/>
          </a:prstGeom>
        </p:spPr>
      </p:pic>
      <p:sp>
        <p:nvSpPr>
          <p:cNvPr id="5" name="TextBox 4">
            <a:extLst>
              <a:ext uri="{FF2B5EF4-FFF2-40B4-BE49-F238E27FC236}">
                <a16:creationId xmlns:a16="http://schemas.microsoft.com/office/drawing/2014/main" id="{2C090218-EFF4-4CB8-8382-62F75457FCA9}"/>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Contextual Information</a:t>
            </a:r>
          </a:p>
        </p:txBody>
      </p:sp>
      <p:sp>
        <p:nvSpPr>
          <p:cNvPr id="6" name="Rectangle 5">
            <a:extLst>
              <a:ext uri="{FF2B5EF4-FFF2-40B4-BE49-F238E27FC236}">
                <a16:creationId xmlns:a16="http://schemas.microsoft.com/office/drawing/2014/main" id="{DE95C49F-27AB-4D7A-9597-A8A3A38EEF25}"/>
              </a:ext>
            </a:extLst>
          </p:cNvPr>
          <p:cNvSpPr/>
          <p:nvPr/>
        </p:nvSpPr>
        <p:spPr>
          <a:xfrm>
            <a:off x="707887" y="6211669"/>
            <a:ext cx="7086600" cy="646331"/>
          </a:xfrm>
          <a:prstGeom prst="rect">
            <a:avLst/>
          </a:prstGeom>
        </p:spPr>
        <p:txBody>
          <a:bodyPr wrap="square">
            <a:spAutoFit/>
          </a:bodyPr>
          <a:lstStyle/>
          <a:p>
            <a:r>
              <a:rPr lang="en-GB" dirty="0"/>
              <a:t>LO: To understand lifestyle post WW1 in America </a:t>
            </a:r>
          </a:p>
          <a:p>
            <a:r>
              <a:rPr lang="en-GB" dirty="0"/>
              <a:t>&amp; its impact on literature.</a:t>
            </a:r>
          </a:p>
        </p:txBody>
      </p:sp>
    </p:spTree>
    <p:extLst>
      <p:ext uri="{BB962C8B-B14F-4D97-AF65-F5344CB8AC3E}">
        <p14:creationId xmlns:p14="http://schemas.microsoft.com/office/powerpoint/2010/main" val="3451363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7FB7064F-27A5-47A7-9E80-1C2AF3637D25}"/>
              </a:ext>
            </a:extLst>
          </p:cNvPr>
          <p:cNvCxnSpPr>
            <a:stCxn id="12" idx="2"/>
          </p:cNvCxnSpPr>
          <p:nvPr/>
        </p:nvCxnSpPr>
        <p:spPr>
          <a:xfrm>
            <a:off x="8353290" y="1993162"/>
            <a:ext cx="0" cy="462424"/>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4194376-EE61-48BC-BEBE-35B09EB7F775}"/>
              </a:ext>
            </a:extLst>
          </p:cNvPr>
          <p:cNvSpPr>
            <a:spLocks noGrp="1"/>
          </p:cNvSpPr>
          <p:nvPr>
            <p:ph type="title"/>
          </p:nvPr>
        </p:nvSpPr>
        <p:spPr/>
        <p:txBody>
          <a:bodyPr/>
          <a:lstStyle/>
          <a:p>
            <a:r>
              <a:rPr lang="en-GB" dirty="0"/>
              <a:t>timeline</a:t>
            </a:r>
          </a:p>
        </p:txBody>
      </p:sp>
      <p:sp>
        <p:nvSpPr>
          <p:cNvPr id="3" name="Content Placeholder 2">
            <a:extLst>
              <a:ext uri="{FF2B5EF4-FFF2-40B4-BE49-F238E27FC236}">
                <a16:creationId xmlns:a16="http://schemas.microsoft.com/office/drawing/2014/main" id="{4D149FF9-F75B-4E78-B5A0-4A099D9D0DE4}"/>
              </a:ext>
            </a:extLst>
          </p:cNvPr>
          <p:cNvSpPr>
            <a:spLocks noGrp="1"/>
          </p:cNvSpPr>
          <p:nvPr>
            <p:ph idx="1"/>
          </p:nvPr>
        </p:nvSpPr>
        <p:spPr>
          <a:xfrm>
            <a:off x="1018281" y="4496665"/>
            <a:ext cx="10160259" cy="1515515"/>
          </a:xfrm>
        </p:spPr>
        <p:txBody>
          <a:bodyPr>
            <a:normAutofit/>
          </a:bodyPr>
          <a:lstStyle/>
          <a:p>
            <a:pPr algn="ctr"/>
            <a:r>
              <a:rPr lang="en-GB" sz="2800" dirty="0"/>
              <a:t>Today’s primary text is ‘The Great Gatsby’ by F. Scott Fitzgerald. Written in 1925, it discusses the New York’s rich elite at their peak before the Wall Street Crash in 1929. </a:t>
            </a:r>
          </a:p>
        </p:txBody>
      </p:sp>
      <p:sp>
        <p:nvSpPr>
          <p:cNvPr id="6" name="Rectangle 5">
            <a:extLst>
              <a:ext uri="{FF2B5EF4-FFF2-40B4-BE49-F238E27FC236}">
                <a16:creationId xmlns:a16="http://schemas.microsoft.com/office/drawing/2014/main" id="{60AF6155-49D6-4E02-9145-C219F554216B}"/>
              </a:ext>
            </a:extLst>
          </p:cNvPr>
          <p:cNvSpPr/>
          <p:nvPr/>
        </p:nvSpPr>
        <p:spPr>
          <a:xfrm>
            <a:off x="1018281" y="2286000"/>
            <a:ext cx="1979429" cy="89154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dirty="0">
                <a:effectLst/>
                <a:ea typeface="Calibri" panose="020F0502020204030204" pitchFamily="34" charset="0"/>
                <a:cs typeface="Times New Roman" panose="02020603050405020304" pitchFamily="18" charset="0"/>
              </a:rPr>
              <a:t>Ancient </a:t>
            </a:r>
            <a:br>
              <a:rPr lang="en-GB" sz="1400" dirty="0">
                <a:effectLst/>
                <a:ea typeface="Calibri" panose="020F0502020204030204" pitchFamily="34" charset="0"/>
                <a:cs typeface="Times New Roman" panose="02020603050405020304" pitchFamily="18" charset="0"/>
              </a:rPr>
            </a:br>
            <a:r>
              <a:rPr lang="en-GB" sz="1400" dirty="0">
                <a:effectLst/>
                <a:ea typeface="Calibri" panose="020F0502020204030204" pitchFamily="34" charset="0"/>
                <a:cs typeface="Times New Roman" panose="02020603050405020304" pitchFamily="18" charset="0"/>
              </a:rPr>
              <a:t>Literature</a:t>
            </a:r>
            <a:endParaRPr lang="en-GB" sz="1100" dirty="0">
              <a:effectLst/>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9AADF761-8F55-4FCC-AA7A-A0B5A63F2E0C}"/>
              </a:ext>
            </a:extLst>
          </p:cNvPr>
          <p:cNvSpPr/>
          <p:nvPr/>
        </p:nvSpPr>
        <p:spPr>
          <a:xfrm>
            <a:off x="2979420" y="2295525"/>
            <a:ext cx="2198350" cy="882015"/>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Middle Ages/</a:t>
            </a:r>
            <a:br>
              <a:rPr lang="en-GB" sz="1400">
                <a:effectLst/>
                <a:ea typeface="Calibri" panose="020F0502020204030204" pitchFamily="34" charset="0"/>
                <a:cs typeface="Times New Roman" panose="02020603050405020304" pitchFamily="18" charset="0"/>
              </a:rPr>
            </a:br>
            <a:r>
              <a:rPr lang="en-GB" sz="1400">
                <a:effectLst/>
                <a:ea typeface="Calibri" panose="020F0502020204030204" pitchFamily="34" charset="0"/>
                <a:cs typeface="Times New Roman" panose="02020603050405020304" pitchFamily="18" charset="0"/>
              </a:rPr>
              <a:t>Renaissance</a:t>
            </a:r>
            <a:endParaRPr lang="en-GB" sz="1100">
              <a:effectLst/>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C476D54D-FFB2-40DC-BC01-EEFD525D5A8B}"/>
              </a:ext>
            </a:extLst>
          </p:cNvPr>
          <p:cNvSpPr/>
          <p:nvPr/>
        </p:nvSpPr>
        <p:spPr>
          <a:xfrm>
            <a:off x="5187249" y="2286000"/>
            <a:ext cx="1951660" cy="891540"/>
          </a:xfrm>
          <a:prstGeom prst="rect">
            <a:avLst/>
          </a:prstGeom>
          <a:solidFill>
            <a:srgbClr val="33CC33"/>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The Georgians &amp;</a:t>
            </a:r>
            <a:br>
              <a:rPr lang="en-GB" sz="1400">
                <a:effectLst/>
                <a:ea typeface="Calibri" panose="020F0502020204030204" pitchFamily="34" charset="0"/>
                <a:cs typeface="Times New Roman" panose="02020603050405020304" pitchFamily="18" charset="0"/>
              </a:rPr>
            </a:br>
            <a:r>
              <a:rPr lang="en-GB" sz="1400">
                <a:effectLst/>
                <a:ea typeface="Calibri" panose="020F0502020204030204" pitchFamily="34" charset="0"/>
                <a:cs typeface="Times New Roman" panose="02020603050405020304" pitchFamily="18" charset="0"/>
              </a:rPr>
              <a:t>Victorians</a:t>
            </a:r>
            <a:endParaRPr lang="en-GB" sz="1100">
              <a:effectLst/>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1C8FA98B-B308-472E-9566-8FAC9BAEBB69}"/>
              </a:ext>
            </a:extLst>
          </p:cNvPr>
          <p:cNvSpPr/>
          <p:nvPr/>
        </p:nvSpPr>
        <p:spPr>
          <a:xfrm>
            <a:off x="7138909" y="2286000"/>
            <a:ext cx="2428762" cy="891540"/>
          </a:xfrm>
          <a:prstGeom prst="rect">
            <a:avLst/>
          </a:prstGeom>
          <a:solidFill>
            <a:srgbClr val="009999"/>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The Twentieth </a:t>
            </a:r>
            <a:br>
              <a:rPr lang="en-GB" sz="1400">
                <a:effectLst/>
                <a:ea typeface="Calibri" panose="020F0502020204030204" pitchFamily="34" charset="0"/>
                <a:cs typeface="Times New Roman" panose="02020603050405020304" pitchFamily="18" charset="0"/>
              </a:rPr>
            </a:br>
            <a:r>
              <a:rPr lang="en-GB" sz="1400">
                <a:effectLst/>
                <a:ea typeface="Calibri" panose="020F0502020204030204" pitchFamily="34" charset="0"/>
                <a:cs typeface="Times New Roman" panose="02020603050405020304" pitchFamily="18" charset="0"/>
              </a:rPr>
              <a:t>Century</a:t>
            </a:r>
            <a:endParaRPr lang="en-GB" sz="1100">
              <a:effectLst/>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E5DE400F-B380-4176-B8F0-4F30F0E0662A}"/>
              </a:ext>
            </a:extLst>
          </p:cNvPr>
          <p:cNvSpPr/>
          <p:nvPr/>
        </p:nvSpPr>
        <p:spPr>
          <a:xfrm>
            <a:off x="9525346" y="2286000"/>
            <a:ext cx="1946912" cy="891540"/>
          </a:xfrm>
          <a:prstGeom prst="rect">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Representing </a:t>
            </a:r>
            <a:br>
              <a:rPr lang="en-GB" sz="1400">
                <a:effectLst/>
                <a:ea typeface="Calibri" panose="020F0502020204030204" pitchFamily="34" charset="0"/>
                <a:cs typeface="Times New Roman" panose="02020603050405020304" pitchFamily="18" charset="0"/>
              </a:rPr>
            </a:br>
            <a:r>
              <a:rPr lang="en-GB" sz="1400">
                <a:effectLst/>
                <a:ea typeface="Calibri" panose="020F0502020204030204" pitchFamily="34" charset="0"/>
                <a:cs typeface="Times New Roman" panose="02020603050405020304" pitchFamily="18" charset="0"/>
              </a:rPr>
              <a:t>change</a:t>
            </a:r>
            <a:endParaRPr lang="en-GB" sz="1100">
              <a:effectLst/>
              <a:ea typeface="Calibri" panose="020F0502020204030204" pitchFamily="34" charset="0"/>
              <a:cs typeface="Times New Roman" panose="02020603050405020304" pitchFamily="18" charset="0"/>
            </a:endParaRPr>
          </a:p>
        </p:txBody>
      </p:sp>
      <p:sp>
        <p:nvSpPr>
          <p:cNvPr id="12" name="Text Box 33">
            <a:extLst>
              <a:ext uri="{FF2B5EF4-FFF2-40B4-BE49-F238E27FC236}">
                <a16:creationId xmlns:a16="http://schemas.microsoft.com/office/drawing/2014/main" id="{227FBA3B-0E78-4439-B2A9-5FD3AB5FFFDF}"/>
              </a:ext>
            </a:extLst>
          </p:cNvPr>
          <p:cNvSpPr txBox="1"/>
          <p:nvPr/>
        </p:nvSpPr>
        <p:spPr>
          <a:xfrm>
            <a:off x="7709515" y="369944"/>
            <a:ext cx="1287550" cy="1623218"/>
          </a:xfrm>
          <a:prstGeom prst="rect">
            <a:avLst/>
          </a:prstGeom>
          <a:solidFill>
            <a:schemeClr val="lt1"/>
          </a:solidFill>
          <a:ln w="6350">
            <a:solidFill>
              <a:srgbClr val="009999"/>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dirty="0">
                <a:solidFill>
                  <a:srgbClr val="009999"/>
                </a:solidFill>
                <a:effectLst/>
                <a:latin typeface="Calibri" panose="020F0502020204030204" pitchFamily="34" charset="0"/>
                <a:ea typeface="Calibri" panose="020F0502020204030204" pitchFamily="34" charset="0"/>
                <a:cs typeface="Times New Roman" panose="02020603050405020304" pitchFamily="18" charset="0"/>
              </a:rPr>
              <a:t>F. Scott. Fitzgerald ‘The Great Gatsby’ (1925)</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DBCEAC45-6525-4534-83FE-8C3B02C0536C}"/>
              </a:ext>
            </a:extLst>
          </p:cNvPr>
          <p:cNvSpPr/>
          <p:nvPr/>
        </p:nvSpPr>
        <p:spPr>
          <a:xfrm>
            <a:off x="707887" y="6488668"/>
            <a:ext cx="7086600" cy="369332"/>
          </a:xfrm>
          <a:prstGeom prst="rect">
            <a:avLst/>
          </a:prstGeom>
        </p:spPr>
        <p:txBody>
          <a:bodyPr wrap="square">
            <a:spAutoFit/>
          </a:bodyPr>
          <a:lstStyle/>
          <a:p>
            <a:r>
              <a:rPr lang="en-GB" dirty="0"/>
              <a:t>LO: To understand lifestyle post WW1 in America &amp; its impact on literature.</a:t>
            </a:r>
          </a:p>
        </p:txBody>
      </p:sp>
      <p:sp>
        <p:nvSpPr>
          <p:cNvPr id="14" name="TextBox 13">
            <a:extLst>
              <a:ext uri="{FF2B5EF4-FFF2-40B4-BE49-F238E27FC236}">
                <a16:creationId xmlns:a16="http://schemas.microsoft.com/office/drawing/2014/main" id="{F5E6699C-397E-4141-B686-361C75FC177E}"/>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Draw It</a:t>
            </a:r>
          </a:p>
        </p:txBody>
      </p:sp>
    </p:spTree>
    <p:extLst>
      <p:ext uri="{BB962C8B-B14F-4D97-AF65-F5344CB8AC3E}">
        <p14:creationId xmlns:p14="http://schemas.microsoft.com/office/powerpoint/2010/main" val="3069752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474A9-583C-4BEC-880E-DA561930B07A}"/>
              </a:ext>
            </a:extLst>
          </p:cNvPr>
          <p:cNvSpPr>
            <a:spLocks noGrp="1"/>
          </p:cNvSpPr>
          <p:nvPr>
            <p:ph type="title"/>
          </p:nvPr>
        </p:nvSpPr>
        <p:spPr/>
        <p:txBody>
          <a:bodyPr/>
          <a:lstStyle/>
          <a:p>
            <a:r>
              <a:rPr lang="en-GB" dirty="0"/>
              <a:t>Life in Europe/America post ww1</a:t>
            </a:r>
          </a:p>
        </p:txBody>
      </p:sp>
      <p:sp>
        <p:nvSpPr>
          <p:cNvPr id="3" name="Content Placeholder 2">
            <a:extLst>
              <a:ext uri="{FF2B5EF4-FFF2-40B4-BE49-F238E27FC236}">
                <a16:creationId xmlns:a16="http://schemas.microsoft.com/office/drawing/2014/main" id="{2350CC08-8A12-4017-86FD-66403E8EF0CC}"/>
              </a:ext>
            </a:extLst>
          </p:cNvPr>
          <p:cNvSpPr>
            <a:spLocks noGrp="1"/>
          </p:cNvSpPr>
          <p:nvPr>
            <p:ph idx="1"/>
          </p:nvPr>
        </p:nvSpPr>
        <p:spPr>
          <a:xfrm>
            <a:off x="566928" y="1897380"/>
            <a:ext cx="5242561" cy="4572000"/>
          </a:xfrm>
        </p:spPr>
        <p:txBody>
          <a:bodyPr>
            <a:normAutofit fontScale="92500"/>
          </a:bodyPr>
          <a:lstStyle/>
          <a:p>
            <a:pPr algn="ctr"/>
            <a:r>
              <a:rPr lang="en-GB" sz="4400" dirty="0"/>
              <a:t>Europe</a:t>
            </a:r>
          </a:p>
          <a:p>
            <a:pPr algn="ctr"/>
            <a:r>
              <a:rPr lang="en-GB" sz="2800" dirty="0"/>
              <a:t>Flu Outbreak</a:t>
            </a:r>
            <a:br>
              <a:rPr lang="en-GB" sz="2800" dirty="0"/>
            </a:br>
            <a:r>
              <a:rPr lang="en-GB" sz="2800" dirty="0"/>
              <a:t>Germany bankrupt and loses most of it’s territory after signing Treaty of Versailles </a:t>
            </a:r>
            <a:br>
              <a:rPr lang="en-GB" sz="2800" dirty="0"/>
            </a:br>
            <a:r>
              <a:rPr lang="en-GB" sz="2800" dirty="0"/>
              <a:t>Ethnic groups suffering</a:t>
            </a:r>
            <a:br>
              <a:rPr lang="en-GB" sz="2800" dirty="0"/>
            </a:br>
            <a:r>
              <a:rPr lang="en-GB" sz="2800" dirty="0"/>
              <a:t>Jews blamed for German loss</a:t>
            </a:r>
            <a:br>
              <a:rPr lang="en-GB" sz="2800" dirty="0"/>
            </a:br>
            <a:r>
              <a:rPr lang="en-GB" sz="2800" dirty="0"/>
              <a:t>Britain broke from funding war </a:t>
            </a:r>
            <a:br>
              <a:rPr lang="en-GB" sz="2800" dirty="0"/>
            </a:br>
            <a:r>
              <a:rPr lang="en-GB" sz="2800" dirty="0"/>
              <a:t>High levels of inflation across Europe </a:t>
            </a:r>
            <a:br>
              <a:rPr lang="en-GB" sz="2800" dirty="0"/>
            </a:br>
            <a:r>
              <a:rPr lang="en-GB" sz="2800" dirty="0"/>
              <a:t>France struggling to become socialist</a:t>
            </a:r>
            <a:br>
              <a:rPr lang="en-GB" sz="2000" dirty="0"/>
            </a:br>
            <a:r>
              <a:rPr lang="en-GB" sz="2000" dirty="0"/>
              <a:t> </a:t>
            </a:r>
          </a:p>
        </p:txBody>
      </p:sp>
      <p:sp>
        <p:nvSpPr>
          <p:cNvPr id="4" name="Content Placeholder 2">
            <a:extLst>
              <a:ext uri="{FF2B5EF4-FFF2-40B4-BE49-F238E27FC236}">
                <a16:creationId xmlns:a16="http://schemas.microsoft.com/office/drawing/2014/main" id="{E50D0CCE-6D09-4737-8486-FED6F11BF570}"/>
              </a:ext>
            </a:extLst>
          </p:cNvPr>
          <p:cNvSpPr txBox="1">
            <a:spLocks/>
          </p:cNvSpPr>
          <p:nvPr/>
        </p:nvSpPr>
        <p:spPr>
          <a:xfrm>
            <a:off x="6403849" y="1897380"/>
            <a:ext cx="5058156" cy="402336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algn="ctr"/>
            <a:r>
              <a:rPr lang="en-GB" sz="4400" dirty="0"/>
              <a:t>USA</a:t>
            </a:r>
          </a:p>
          <a:p>
            <a:pPr algn="ctr"/>
            <a:r>
              <a:rPr lang="en-GB" sz="2800" dirty="0"/>
              <a:t>Stocks up</a:t>
            </a:r>
            <a:br>
              <a:rPr lang="en-GB" sz="2800" dirty="0"/>
            </a:br>
            <a:r>
              <a:rPr lang="en-GB" sz="2800" dirty="0"/>
              <a:t>Production up</a:t>
            </a:r>
            <a:br>
              <a:rPr lang="en-GB" sz="2800" dirty="0"/>
            </a:br>
            <a:r>
              <a:rPr lang="en-GB" sz="2800" dirty="0"/>
              <a:t>Recognised as a </a:t>
            </a:r>
            <a:br>
              <a:rPr lang="en-GB" sz="2800" dirty="0"/>
            </a:br>
            <a:r>
              <a:rPr lang="en-GB" sz="2800" dirty="0"/>
              <a:t>new world power</a:t>
            </a:r>
            <a:endParaRPr lang="en-GB" sz="4000" dirty="0"/>
          </a:p>
          <a:p>
            <a:pPr algn="ctr"/>
            <a:r>
              <a:rPr lang="en-GB" sz="3200" dirty="0">
                <a:hlinkClick r:id="rId3"/>
              </a:rPr>
              <a:t>prohibition</a:t>
            </a:r>
            <a:endParaRPr lang="en-GB" sz="2000" dirty="0"/>
          </a:p>
        </p:txBody>
      </p:sp>
      <p:sp>
        <p:nvSpPr>
          <p:cNvPr id="5" name="Rectangle 4">
            <a:extLst>
              <a:ext uri="{FF2B5EF4-FFF2-40B4-BE49-F238E27FC236}">
                <a16:creationId xmlns:a16="http://schemas.microsoft.com/office/drawing/2014/main" id="{433B33FA-CE09-4798-BA50-DCE14A744112}"/>
              </a:ext>
            </a:extLst>
          </p:cNvPr>
          <p:cNvSpPr/>
          <p:nvPr/>
        </p:nvSpPr>
        <p:spPr>
          <a:xfrm>
            <a:off x="815927" y="6469380"/>
            <a:ext cx="7086600" cy="369332"/>
          </a:xfrm>
          <a:prstGeom prst="rect">
            <a:avLst/>
          </a:prstGeom>
        </p:spPr>
        <p:txBody>
          <a:bodyPr wrap="square">
            <a:spAutoFit/>
          </a:bodyPr>
          <a:lstStyle/>
          <a:p>
            <a:r>
              <a:rPr lang="en-GB" dirty="0"/>
              <a:t>LO: To understand lifestyle post WW1 in America &amp; its impact on literature.</a:t>
            </a:r>
          </a:p>
        </p:txBody>
      </p:sp>
      <p:sp>
        <p:nvSpPr>
          <p:cNvPr id="6" name="TextBox 5">
            <a:extLst>
              <a:ext uri="{FF2B5EF4-FFF2-40B4-BE49-F238E27FC236}">
                <a16:creationId xmlns:a16="http://schemas.microsoft.com/office/drawing/2014/main" id="{3367A76E-781A-4917-9ADB-917F7D2E8DBC}"/>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Contextual Information</a:t>
            </a:r>
          </a:p>
        </p:txBody>
      </p:sp>
    </p:spTree>
    <p:extLst>
      <p:ext uri="{BB962C8B-B14F-4D97-AF65-F5344CB8AC3E}">
        <p14:creationId xmlns:p14="http://schemas.microsoft.com/office/powerpoint/2010/main" val="3226976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2F2CF-44F8-4B71-8D9F-8A4FF83827BA}"/>
              </a:ext>
            </a:extLst>
          </p:cNvPr>
          <p:cNvSpPr>
            <a:spLocks noGrp="1"/>
          </p:cNvSpPr>
          <p:nvPr>
            <p:ph type="title"/>
          </p:nvPr>
        </p:nvSpPr>
        <p:spPr>
          <a:xfrm>
            <a:off x="1024129" y="218456"/>
            <a:ext cx="9720072" cy="1499616"/>
          </a:xfrm>
        </p:spPr>
        <p:txBody>
          <a:bodyPr>
            <a:normAutofit/>
          </a:bodyPr>
          <a:lstStyle/>
          <a:p>
            <a:r>
              <a:rPr lang="en-GB" sz="7200" dirty="0"/>
              <a:t>F SCOTT FITZGERALD</a:t>
            </a:r>
          </a:p>
        </p:txBody>
      </p:sp>
      <p:sp>
        <p:nvSpPr>
          <p:cNvPr id="3" name="Content Placeholder 2">
            <a:extLst>
              <a:ext uri="{FF2B5EF4-FFF2-40B4-BE49-F238E27FC236}">
                <a16:creationId xmlns:a16="http://schemas.microsoft.com/office/drawing/2014/main" id="{5E378AA3-2DD2-4866-9865-C6FED8FB6D15}"/>
              </a:ext>
            </a:extLst>
          </p:cNvPr>
          <p:cNvSpPr>
            <a:spLocks noGrp="1"/>
          </p:cNvSpPr>
          <p:nvPr>
            <p:ph idx="1"/>
          </p:nvPr>
        </p:nvSpPr>
        <p:spPr>
          <a:xfrm>
            <a:off x="947928" y="1475349"/>
            <a:ext cx="6620490" cy="4601894"/>
          </a:xfrm>
        </p:spPr>
        <p:txBody>
          <a:bodyPr>
            <a:normAutofit fontScale="92500" lnSpcReduction="20000"/>
          </a:bodyPr>
          <a:lstStyle/>
          <a:p>
            <a:r>
              <a:rPr lang="en-GB" sz="3200" dirty="0"/>
              <a:t>F Scott Fitzgerald is one of the most famous American writers who focused much of his writing on the luxury Jazz Age in America. </a:t>
            </a:r>
          </a:p>
          <a:p>
            <a:r>
              <a:rPr lang="en-GB" sz="3200" dirty="0"/>
              <a:t>He did not achieve much success in his lifetime but was well known in literary circles which included writers such as Ernest Hemingway (who we will be looking at in the next lesson). </a:t>
            </a:r>
          </a:p>
          <a:p>
            <a:r>
              <a:rPr lang="en-GB" sz="3200" dirty="0"/>
              <a:t>Fitzgerald was well known for his drinking abilities and died at the age of 44 due to his alcoholism. </a:t>
            </a:r>
          </a:p>
        </p:txBody>
      </p:sp>
      <p:sp>
        <p:nvSpPr>
          <p:cNvPr id="4" name="Rectangle 3">
            <a:extLst>
              <a:ext uri="{FF2B5EF4-FFF2-40B4-BE49-F238E27FC236}">
                <a16:creationId xmlns:a16="http://schemas.microsoft.com/office/drawing/2014/main" id="{976D466B-1CA6-459E-854F-B99815930A0F}"/>
              </a:ext>
            </a:extLst>
          </p:cNvPr>
          <p:cNvSpPr/>
          <p:nvPr/>
        </p:nvSpPr>
        <p:spPr>
          <a:xfrm>
            <a:off x="707887" y="6211669"/>
            <a:ext cx="7086600" cy="646331"/>
          </a:xfrm>
          <a:prstGeom prst="rect">
            <a:avLst/>
          </a:prstGeom>
        </p:spPr>
        <p:txBody>
          <a:bodyPr wrap="square">
            <a:spAutoFit/>
          </a:bodyPr>
          <a:lstStyle/>
          <a:p>
            <a:r>
              <a:rPr lang="en-GB" dirty="0"/>
              <a:t>LO: To understand lifestyle post WW1 in America</a:t>
            </a:r>
          </a:p>
          <a:p>
            <a:r>
              <a:rPr lang="en-GB" dirty="0"/>
              <a:t> &amp; its impact on literature.</a:t>
            </a:r>
          </a:p>
        </p:txBody>
      </p:sp>
      <p:pic>
        <p:nvPicPr>
          <p:cNvPr id="5" name="Picture 4">
            <a:extLst>
              <a:ext uri="{FF2B5EF4-FFF2-40B4-BE49-F238E27FC236}">
                <a16:creationId xmlns:a16="http://schemas.microsoft.com/office/drawing/2014/main" id="{9D9B1E2D-B83F-4506-97AC-125BBC085E4C}"/>
              </a:ext>
            </a:extLst>
          </p:cNvPr>
          <p:cNvPicPr>
            <a:picLocks noChangeAspect="1"/>
          </p:cNvPicPr>
          <p:nvPr/>
        </p:nvPicPr>
        <p:blipFill>
          <a:blip r:embed="rId2"/>
          <a:stretch>
            <a:fillRect/>
          </a:stretch>
        </p:blipFill>
        <p:spPr>
          <a:xfrm>
            <a:off x="7737734" y="0"/>
            <a:ext cx="4454266" cy="6858000"/>
          </a:xfrm>
          <a:prstGeom prst="rect">
            <a:avLst/>
          </a:prstGeom>
        </p:spPr>
      </p:pic>
      <p:sp>
        <p:nvSpPr>
          <p:cNvPr id="6" name="TextBox 5">
            <a:extLst>
              <a:ext uri="{FF2B5EF4-FFF2-40B4-BE49-F238E27FC236}">
                <a16:creationId xmlns:a16="http://schemas.microsoft.com/office/drawing/2014/main" id="{4A046EBF-BEEA-4C3A-8D35-EFD6225F28A5}"/>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Contextual Information</a:t>
            </a:r>
          </a:p>
        </p:txBody>
      </p:sp>
    </p:spTree>
    <p:extLst>
      <p:ext uri="{BB962C8B-B14F-4D97-AF65-F5344CB8AC3E}">
        <p14:creationId xmlns:p14="http://schemas.microsoft.com/office/powerpoint/2010/main" val="532233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92</TotalTime>
  <Words>1551</Words>
  <Application>Microsoft Office PowerPoint</Application>
  <PresentationFormat>Widescreen</PresentationFormat>
  <Paragraphs>125</Paragraphs>
  <Slides>17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Calibri</vt:lpstr>
      <vt:lpstr>Century Gothic</vt:lpstr>
      <vt:lpstr>Times New Roman</vt:lpstr>
      <vt:lpstr>Tw Cen MT</vt:lpstr>
      <vt:lpstr>Tw Cen MT Condensed</vt:lpstr>
      <vt:lpstr>Wingdings 3</vt:lpstr>
      <vt:lpstr>Integral</vt:lpstr>
      <vt:lpstr>Lesson 11: f. Scott Fitzgerald</vt:lpstr>
      <vt:lpstr>starter</vt:lpstr>
      <vt:lpstr>Match the vocabulary to the correct definitions.</vt:lpstr>
      <vt:lpstr>Match the vocabulary to the correct definitions.</vt:lpstr>
      <vt:lpstr>Check your answers:</vt:lpstr>
      <vt:lpstr>Pre starter new time period!</vt:lpstr>
      <vt:lpstr>timeline</vt:lpstr>
      <vt:lpstr>Life in Europe/America post ww1</vt:lpstr>
      <vt:lpstr>F SCOTT FITZGERALD</vt:lpstr>
      <vt:lpstr>Read the extract</vt:lpstr>
      <vt:lpstr>Highlight and annotate:  1. Language devices and their effect 2. Punctuation and its effect Make notes on:  1. How you, as a modern reader, feel about this extract 2. How you think a European, post war, would feel about this extract </vt:lpstr>
      <vt:lpstr>Highlight and annotate:  1. Language devices and their effect 2. Punctuation and its effect Make notes on:  1. How you, as a modern reader, feel about this extract 2. How you think a European, post war, would feel about this extract </vt:lpstr>
      <vt:lpstr>Highlight and annotate:  1. Language devices and their effect 2. Punctuation and its effect Make notes on:  1. How you, as a modern reader, feel about this extract 2. How you think a European, post war, would feel about this extract </vt:lpstr>
      <vt:lpstr>PowerPoint Presentation</vt:lpstr>
      <vt:lpstr>Pick a task</vt:lpstr>
      <vt:lpstr>OUT OF THE DOOR PLENARY</vt:lpstr>
      <vt:lpstr>Contemporary 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11: f. scott fitzgerald</dc:title>
  <dc:creator>Lauran Hampshire - Dell</dc:creator>
  <cp:lastModifiedBy>S Ryan</cp:lastModifiedBy>
  <cp:revision>23</cp:revision>
  <cp:lastPrinted>2020-10-23T15:05:22Z</cp:lastPrinted>
  <dcterms:created xsi:type="dcterms:W3CDTF">2017-07-26T11:15:15Z</dcterms:created>
  <dcterms:modified xsi:type="dcterms:W3CDTF">2020-10-23T15:06:12Z</dcterms:modified>
</cp:coreProperties>
</file>