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336" r:id="rId2"/>
    <p:sldId id="258" r:id="rId3"/>
    <p:sldId id="259" r:id="rId4"/>
    <p:sldId id="337" r:id="rId5"/>
    <p:sldId id="262" r:id="rId6"/>
    <p:sldId id="338" r:id="rId7"/>
    <p:sldId id="339" r:id="rId8"/>
    <p:sldId id="319" r:id="rId9"/>
    <p:sldId id="340" r:id="rId10"/>
    <p:sldId id="341" r:id="rId11"/>
    <p:sldId id="342" r:id="rId12"/>
    <p:sldId id="27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35D1"/>
    <a:srgbClr val="FF6699"/>
    <a:srgbClr val="FF99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86323" autoAdjust="0"/>
  </p:normalViewPr>
  <p:slideViewPr>
    <p:cSldViewPr snapToGrid="0">
      <p:cViewPr varScale="1">
        <p:scale>
          <a:sx n="63" d="100"/>
          <a:sy n="63" d="100"/>
        </p:scale>
        <p:origin x="-93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49DAB0-81BC-4B70-AC09-532A9D9B113B}" type="datetimeFigureOut">
              <a:rPr lang="en-GB" smtClean="0"/>
              <a:t>26/03/2020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05A5FF-2233-4C43-8F15-69930E298700}" type="slidenum">
              <a:rPr lang="en-GB" smtClean="0"/>
              <a:t>‹#›</a:t>
            </a:fld>
            <a:endParaRPr lang="en-GB"/>
          </a:p>
        </p:txBody>
      </p:sp>
    </p:spTree>
    <p:extLst>
      <p:ext uri="{BB962C8B-B14F-4D97-AF65-F5344CB8AC3E}">
        <p14:creationId xmlns:p14="http://schemas.microsoft.com/office/powerpoint/2010/main" val="318684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students to feed back words and phrases and justify their choices to aid consolidation of knowledge.</a:t>
            </a:r>
            <a:endParaRPr lang="en-US" dirty="0"/>
          </a:p>
        </p:txBody>
      </p:sp>
      <p:sp>
        <p:nvSpPr>
          <p:cNvPr id="4" name="Slide Number Placeholder 3"/>
          <p:cNvSpPr>
            <a:spLocks noGrp="1"/>
          </p:cNvSpPr>
          <p:nvPr>
            <p:ph type="sldNum" sz="quarter" idx="10"/>
          </p:nvPr>
        </p:nvSpPr>
        <p:spPr/>
        <p:txBody>
          <a:bodyPr/>
          <a:lstStyle/>
          <a:p>
            <a:fld id="{30DDEA47-6A0F-48FA-929F-7425DD0BB50B}" type="slidenum">
              <a:rPr lang="en-GB" smtClean="0"/>
              <a:t>2</a:t>
            </a:fld>
            <a:endParaRPr lang="en-GB" dirty="0"/>
          </a:p>
        </p:txBody>
      </p:sp>
    </p:spTree>
    <p:extLst>
      <p:ext uri="{BB962C8B-B14F-4D97-AF65-F5344CB8AC3E}">
        <p14:creationId xmlns:p14="http://schemas.microsoft.com/office/powerpoint/2010/main" val="2479077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Homework is optional - Print</a:t>
            </a:r>
            <a:r>
              <a:rPr lang="en-GB" baseline="0" dirty="0" smtClean="0"/>
              <a:t> off this slide to give out as homework.</a:t>
            </a:r>
            <a:endParaRPr lang="en-GB" dirty="0"/>
          </a:p>
        </p:txBody>
      </p:sp>
      <p:sp>
        <p:nvSpPr>
          <p:cNvPr id="4" name="Slide Number Placeholder 3"/>
          <p:cNvSpPr>
            <a:spLocks noGrp="1"/>
          </p:cNvSpPr>
          <p:nvPr>
            <p:ph type="sldNum" sz="quarter" idx="10"/>
          </p:nvPr>
        </p:nvSpPr>
        <p:spPr/>
        <p:txBody>
          <a:bodyPr/>
          <a:lstStyle/>
          <a:p>
            <a:fld id="{30DDEA47-6A0F-48FA-929F-7425DD0BB50B}" type="slidenum">
              <a:rPr lang="en-GB" smtClean="0"/>
              <a:t>12</a:t>
            </a:fld>
            <a:endParaRPr lang="en-GB" dirty="0"/>
          </a:p>
        </p:txBody>
      </p:sp>
    </p:spTree>
    <p:extLst>
      <p:ext uri="{BB962C8B-B14F-4D97-AF65-F5344CB8AC3E}">
        <p14:creationId xmlns:p14="http://schemas.microsoft.com/office/powerpoint/2010/main" val="1850207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3</a:t>
            </a:fld>
            <a:endParaRPr lang="en-GB"/>
          </a:p>
        </p:txBody>
      </p:sp>
    </p:spTree>
    <p:extLst>
      <p:ext uri="{BB962C8B-B14F-4D97-AF65-F5344CB8AC3E}">
        <p14:creationId xmlns:p14="http://schemas.microsoft.com/office/powerpoint/2010/main" val="1709041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4</a:t>
            </a:fld>
            <a:endParaRPr lang="en-GB"/>
          </a:p>
        </p:txBody>
      </p:sp>
    </p:spTree>
    <p:extLst>
      <p:ext uri="{BB962C8B-B14F-4D97-AF65-F5344CB8AC3E}">
        <p14:creationId xmlns:p14="http://schemas.microsoft.com/office/powerpoint/2010/main" val="1709041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solidFill>
                  <a:srgbClr val="FF0000"/>
                </a:solidFill>
              </a:rPr>
              <a:t>This – as with all aspects of the lesson – can be edited to suit your group.</a:t>
            </a:r>
            <a:endParaRPr lang="en-GB" dirty="0"/>
          </a:p>
        </p:txBody>
      </p:sp>
      <p:sp>
        <p:nvSpPr>
          <p:cNvPr id="4" name="Slide Number Placeholder 3"/>
          <p:cNvSpPr>
            <a:spLocks noGrp="1"/>
          </p:cNvSpPr>
          <p:nvPr>
            <p:ph type="sldNum" sz="quarter" idx="10"/>
          </p:nvPr>
        </p:nvSpPr>
        <p:spPr/>
        <p:txBody>
          <a:bodyPr/>
          <a:lstStyle/>
          <a:p>
            <a:fld id="{30DDEA47-6A0F-48FA-929F-7425DD0BB50B}" type="slidenum">
              <a:rPr lang="en-GB" smtClean="0"/>
              <a:t>5</a:t>
            </a:fld>
            <a:endParaRPr lang="en-GB" dirty="0"/>
          </a:p>
        </p:txBody>
      </p:sp>
    </p:spTree>
    <p:extLst>
      <p:ext uri="{BB962C8B-B14F-4D97-AF65-F5344CB8AC3E}">
        <p14:creationId xmlns:p14="http://schemas.microsoft.com/office/powerpoint/2010/main" val="3323130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slide can be printed off OR</a:t>
            </a:r>
            <a:r>
              <a:rPr lang="en-GB" baseline="0" dirty="0" smtClean="0"/>
              <a:t> ask students to proactively take own notes.</a:t>
            </a:r>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6</a:t>
            </a:fld>
            <a:endParaRPr lang="en-GB"/>
          </a:p>
        </p:txBody>
      </p:sp>
    </p:spTree>
    <p:extLst>
      <p:ext uri="{BB962C8B-B14F-4D97-AF65-F5344CB8AC3E}">
        <p14:creationId xmlns:p14="http://schemas.microsoft.com/office/powerpoint/2010/main" val="4221467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Print off slide or see resource folder</a:t>
            </a:r>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7</a:t>
            </a:fld>
            <a:endParaRPr lang="en-GB"/>
          </a:p>
        </p:txBody>
      </p:sp>
    </p:spTree>
    <p:extLst>
      <p:ext uri="{BB962C8B-B14F-4D97-AF65-F5344CB8AC3E}">
        <p14:creationId xmlns:p14="http://schemas.microsoft.com/office/powerpoint/2010/main" val="1323361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slide can be printed off OR ask students to proactively take own notes.</a:t>
            </a:r>
          </a:p>
          <a:p>
            <a:r>
              <a:rPr lang="en-GB" b="1" i="1" dirty="0" smtClean="0"/>
              <a:t>Romeo’s behaviour is erratic. Thus, starting to show Romeo’s hamartia is impulsive.</a:t>
            </a:r>
            <a:endParaRPr lang="en-GB" b="1" i="1" dirty="0"/>
          </a:p>
        </p:txBody>
      </p:sp>
      <p:sp>
        <p:nvSpPr>
          <p:cNvPr id="4" name="Slide Number Placeholder 3"/>
          <p:cNvSpPr>
            <a:spLocks noGrp="1"/>
          </p:cNvSpPr>
          <p:nvPr>
            <p:ph type="sldNum" sz="quarter" idx="10"/>
          </p:nvPr>
        </p:nvSpPr>
        <p:spPr/>
        <p:txBody>
          <a:bodyPr/>
          <a:lstStyle/>
          <a:p>
            <a:fld id="{80DCDBC8-2859-47A2-BD45-D97F617738AE}" type="slidenum">
              <a:rPr lang="en-GB" smtClean="0"/>
              <a:t>9</a:t>
            </a:fld>
            <a:endParaRPr lang="en-GB"/>
          </a:p>
        </p:txBody>
      </p:sp>
    </p:spTree>
    <p:extLst>
      <p:ext uri="{BB962C8B-B14F-4D97-AF65-F5344CB8AC3E}">
        <p14:creationId xmlns:p14="http://schemas.microsoft.com/office/powerpoint/2010/main" val="480211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slide can be printed off OR ask students to proactively take own notes.</a:t>
            </a:r>
          </a:p>
          <a:p>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10</a:t>
            </a:fld>
            <a:endParaRPr lang="en-GB"/>
          </a:p>
        </p:txBody>
      </p:sp>
    </p:spTree>
    <p:extLst>
      <p:ext uri="{BB962C8B-B14F-4D97-AF65-F5344CB8AC3E}">
        <p14:creationId xmlns:p14="http://schemas.microsoft.com/office/powerpoint/2010/main" val="1228746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Work as a class to answer questions or leave top sets to work independently. REVIEW PETER paragraphs!</a:t>
            </a:r>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11</a:t>
            </a:fld>
            <a:endParaRPr lang="en-GB"/>
          </a:p>
        </p:txBody>
      </p:sp>
    </p:spTree>
    <p:extLst>
      <p:ext uri="{BB962C8B-B14F-4D97-AF65-F5344CB8AC3E}">
        <p14:creationId xmlns:p14="http://schemas.microsoft.com/office/powerpoint/2010/main" val="1684148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411908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918225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1693136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02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764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119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4011172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2B15C0E-B7C1-448F-BE32-CE3B2BF9124F}" type="datetimeFigureOut">
              <a:rPr lang="en-GB" smtClean="0"/>
              <a:t>26/03/2020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1150958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2B15C0E-B7C1-448F-BE32-CE3B2BF9124F}" type="datetimeFigureOut">
              <a:rPr lang="en-GB" smtClean="0"/>
              <a:t>26/03/2020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1499800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2B15C0E-B7C1-448F-BE32-CE3B2BF9124F}" type="datetimeFigureOut">
              <a:rPr lang="en-GB" smtClean="0"/>
              <a:t>26/03/2020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264660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2B15C0E-B7C1-448F-BE32-CE3B2BF9124F}" type="datetimeFigureOut">
              <a:rPr lang="en-GB" smtClean="0"/>
              <a:t>26/03/2020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707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B15C0E-B7C1-448F-BE32-CE3B2BF9124F}" type="datetimeFigureOut">
              <a:rPr lang="en-GB" smtClean="0"/>
              <a:t>26/03/2020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2072425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2B15C0E-B7C1-448F-BE32-CE3B2BF9124F}" type="datetimeFigureOut">
              <a:rPr lang="en-GB" smtClean="0"/>
              <a:t>26/03/2020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2377614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2B15C0E-B7C1-448F-BE32-CE3B2BF9124F}" type="datetimeFigureOut">
              <a:rPr lang="en-GB" smtClean="0"/>
              <a:t>26/03/2020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4154301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B15C0E-B7C1-448F-BE32-CE3B2BF9124F}" type="datetimeFigureOut">
              <a:rPr lang="en-GB" smtClean="0"/>
              <a:t>26/03/2020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CB075-1F7B-492A-884E-CA139B25FF10}" type="slidenum">
              <a:rPr lang="en-GB" smtClean="0"/>
              <a:t>‹#›</a:t>
            </a:fld>
            <a:endParaRPr lang="en-GB"/>
          </a:p>
        </p:txBody>
      </p:sp>
    </p:spTree>
    <p:extLst>
      <p:ext uri="{BB962C8B-B14F-4D97-AF65-F5344CB8AC3E}">
        <p14:creationId xmlns:p14="http://schemas.microsoft.com/office/powerpoint/2010/main" val="2365932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858000"/>
          </a:xfrm>
          <a:prstGeom prst="rect">
            <a:avLst/>
          </a:prstGeom>
        </p:spPr>
      </p:pic>
      <p:sp>
        <p:nvSpPr>
          <p:cNvPr id="5" name="Subtitle 2"/>
          <p:cNvSpPr txBox="1">
            <a:spLocks/>
          </p:cNvSpPr>
          <p:nvPr/>
        </p:nvSpPr>
        <p:spPr>
          <a:xfrm>
            <a:off x="1523999" y="5782614"/>
            <a:ext cx="9144000" cy="1077540"/>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GB" sz="2000" b="1" u="sng" dirty="0" smtClean="0"/>
              <a:t>Learning Objective:</a:t>
            </a:r>
          </a:p>
          <a:p>
            <a:pPr marL="0" indent="0" algn="ctr">
              <a:lnSpc>
                <a:spcPct val="100000"/>
              </a:lnSpc>
              <a:spcBef>
                <a:spcPts val="0"/>
              </a:spcBef>
              <a:buNone/>
            </a:pPr>
            <a:r>
              <a:rPr lang="en-GB" sz="2000" dirty="0"/>
              <a:t>AO2: Analyse the </a:t>
            </a:r>
            <a:r>
              <a:rPr lang="en-GB" sz="2000" dirty="0" smtClean="0"/>
              <a:t>language and </a:t>
            </a:r>
            <a:r>
              <a:rPr lang="en-GB" sz="2000" dirty="0"/>
              <a:t>structure used by a writer to create meanings and effects, using relevant subject terminology where appropriate</a:t>
            </a:r>
            <a:r>
              <a:rPr lang="en-GB" sz="2000" dirty="0" smtClean="0"/>
              <a:t>.</a:t>
            </a:r>
            <a:endParaRPr lang="en-GB" sz="2000" dirty="0"/>
          </a:p>
        </p:txBody>
      </p:sp>
      <p:sp>
        <p:nvSpPr>
          <p:cNvPr id="6" name="Rounded Rectangular Callout 5"/>
          <p:cNvSpPr/>
          <p:nvPr/>
        </p:nvSpPr>
        <p:spPr>
          <a:xfrm>
            <a:off x="0" y="0"/>
            <a:ext cx="2395470" cy="1539240"/>
          </a:xfrm>
          <a:prstGeom prst="wedgeRoundRectCallout">
            <a:avLst>
              <a:gd name="adj1" fmla="val 38844"/>
              <a:gd name="adj2" fmla="val 74662"/>
              <a:gd name="adj3" fmla="val 16667"/>
            </a:avLst>
          </a:prstGeom>
          <a:solidFill>
            <a:srgbClr val="FB35D1"/>
          </a:solidFill>
          <a:ln>
            <a:solidFill>
              <a:srgbClr val="FB35D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1600" b="1" u="sng" dirty="0" smtClean="0">
                <a:latin typeface="Comic Sans MS" panose="030F0702030302020204" pitchFamily="66" charset="0"/>
              </a:rPr>
              <a:t>Key Words:</a:t>
            </a:r>
          </a:p>
          <a:p>
            <a:pPr algn="ctr"/>
            <a:r>
              <a:rPr lang="en-GB" sz="1600" b="1" dirty="0" smtClean="0">
                <a:latin typeface="Comic Sans MS" panose="030F0702030302020204" pitchFamily="66" charset="0"/>
              </a:rPr>
              <a:t>Questions </a:t>
            </a:r>
          </a:p>
          <a:p>
            <a:pPr algn="ctr"/>
            <a:r>
              <a:rPr lang="en-GB" sz="1600" b="1" dirty="0" smtClean="0">
                <a:latin typeface="Comic Sans MS" panose="030F0702030302020204" pitchFamily="66" charset="0"/>
              </a:rPr>
              <a:t>Conflict</a:t>
            </a:r>
          </a:p>
          <a:p>
            <a:pPr algn="ctr"/>
            <a:r>
              <a:rPr lang="en-GB" sz="1600" b="1" dirty="0" smtClean="0">
                <a:latin typeface="Comic Sans MS" panose="030F0702030302020204" pitchFamily="66" charset="0"/>
              </a:rPr>
              <a:t>Solutions</a:t>
            </a:r>
          </a:p>
          <a:p>
            <a:pPr algn="ctr"/>
            <a:r>
              <a:rPr lang="en-GB" sz="1600" b="1" dirty="0" smtClean="0">
                <a:latin typeface="Comic Sans MS" panose="030F0702030302020204" pitchFamily="66" charset="0"/>
              </a:rPr>
              <a:t>Banished</a:t>
            </a:r>
          </a:p>
          <a:p>
            <a:pPr algn="ctr"/>
            <a:r>
              <a:rPr lang="en-GB" sz="1600" b="1" dirty="0" smtClean="0">
                <a:latin typeface="Comic Sans MS" panose="030F0702030302020204" pitchFamily="66" charset="0"/>
              </a:rPr>
              <a:t>consequences</a:t>
            </a:r>
            <a:endParaRPr lang="en-GB" sz="1600" b="1" dirty="0" smtClean="0">
              <a:latin typeface="Comic Sans MS" panose="030F0702030302020204" pitchFamily="66" charset="0"/>
            </a:endParaRPr>
          </a:p>
        </p:txBody>
      </p:sp>
      <p:sp>
        <p:nvSpPr>
          <p:cNvPr id="7" name="Title 1"/>
          <p:cNvSpPr txBox="1">
            <a:spLocks/>
          </p:cNvSpPr>
          <p:nvPr/>
        </p:nvSpPr>
        <p:spPr>
          <a:xfrm>
            <a:off x="4110722" y="4932608"/>
            <a:ext cx="3970557" cy="573110"/>
          </a:xfrm>
          <a:prstGeom prst="rect">
            <a:avLst/>
          </a:prstGeom>
          <a:solidFill>
            <a:schemeClr val="bg1">
              <a:alpha val="40000"/>
            </a:schemeClr>
          </a:solidFill>
        </p:spPr>
        <p:txBody>
          <a:bodyP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b="1" dirty="0" smtClean="0">
                <a:latin typeface="AR BERKLEY" panose="02000000000000000000" pitchFamily="2" charset="0"/>
              </a:rPr>
              <a:t>‘Romeo + Juliet’</a:t>
            </a:r>
            <a:endParaRPr lang="en-GB" sz="7200" b="1" dirty="0">
              <a:latin typeface="AR BERKLEY" panose="02000000000000000000" pitchFamily="2" charset="0"/>
            </a:endParaRPr>
          </a:p>
        </p:txBody>
      </p:sp>
      <p:sp>
        <p:nvSpPr>
          <p:cNvPr id="8" name="Rounded Rectangle 7"/>
          <p:cNvSpPr/>
          <p:nvPr/>
        </p:nvSpPr>
        <p:spPr>
          <a:xfrm>
            <a:off x="9775065" y="0"/>
            <a:ext cx="2416935" cy="12878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b="1" u="sng" dirty="0" smtClean="0"/>
              <a:t>Lesson 11: Act </a:t>
            </a:r>
            <a:r>
              <a:rPr lang="en-GB" b="1" u="sng" dirty="0" smtClean="0"/>
              <a:t>3, Scene 2,3 &amp;4</a:t>
            </a:r>
          </a:p>
          <a:p>
            <a:pPr algn="ctr"/>
            <a:r>
              <a:rPr lang="en-GB" b="1" u="sng" dirty="0" smtClean="0"/>
              <a:t>Bad news travels fast</a:t>
            </a:r>
            <a:endParaRPr lang="en-GB" b="1" u="sng" dirty="0"/>
          </a:p>
        </p:txBody>
      </p:sp>
      <p:sp>
        <p:nvSpPr>
          <p:cNvPr id="9" name="Rounded Rectangle 8"/>
          <p:cNvSpPr/>
          <p:nvPr/>
        </p:nvSpPr>
        <p:spPr>
          <a:xfrm>
            <a:off x="8822028" y="1648496"/>
            <a:ext cx="3052293" cy="37477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b="1" u="sng" dirty="0" smtClean="0"/>
              <a:t>Success Criteria:</a:t>
            </a:r>
          </a:p>
          <a:p>
            <a:pPr algn="ctr"/>
            <a:endParaRPr lang="en-GB" b="1" u="sng" dirty="0"/>
          </a:p>
          <a:p>
            <a:pPr marL="285750" indent="-285750">
              <a:buFont typeface="Arial" panose="020B0604020202020204" pitchFamily="34" charset="0"/>
              <a:buChar char="•"/>
            </a:pPr>
            <a:r>
              <a:rPr lang="en-GB" dirty="0" smtClean="0">
                <a:solidFill>
                  <a:srgbClr val="FF0000"/>
                </a:solidFill>
              </a:rPr>
              <a:t>To explore how the consequences of the deaths create movement in the plot.</a:t>
            </a:r>
          </a:p>
          <a:p>
            <a:pPr marL="285750" indent="-285750">
              <a:buFont typeface="Arial" panose="020B0604020202020204" pitchFamily="34" charset="0"/>
              <a:buChar char="•"/>
            </a:pPr>
            <a:r>
              <a:rPr lang="en-GB" dirty="0" smtClean="0">
                <a:solidFill>
                  <a:srgbClr val="FF0000"/>
                </a:solidFill>
              </a:rPr>
              <a:t>T</a:t>
            </a:r>
            <a:r>
              <a:rPr lang="en-GB" dirty="0" smtClean="0">
                <a:solidFill>
                  <a:schemeClr val="accent2"/>
                </a:solidFill>
              </a:rPr>
              <a:t>o explain how Shakespeare uses techniques to create tension.</a:t>
            </a:r>
          </a:p>
          <a:p>
            <a:pPr marL="285750" indent="-285750">
              <a:buFont typeface="Arial" panose="020B0604020202020204" pitchFamily="34" charset="0"/>
              <a:buChar char="•"/>
            </a:pPr>
            <a:r>
              <a:rPr lang="en-GB" dirty="0" smtClean="0">
                <a:solidFill>
                  <a:srgbClr val="00B050"/>
                </a:solidFill>
              </a:rPr>
              <a:t>To re-cap and revise the events so far.</a:t>
            </a:r>
            <a:endParaRPr lang="en-GB" dirty="0">
              <a:solidFill>
                <a:srgbClr val="00B050"/>
              </a:solidFill>
            </a:endParaRPr>
          </a:p>
        </p:txBody>
      </p:sp>
    </p:spTree>
    <p:extLst>
      <p:ext uri="{BB962C8B-B14F-4D97-AF65-F5344CB8AC3E}">
        <p14:creationId xmlns:p14="http://schemas.microsoft.com/office/powerpoint/2010/main" val="1276198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0" y="1"/>
            <a:ext cx="12192000" cy="6858000"/>
          </a:xfrm>
          <a:prstGeom prst="rect">
            <a:avLst/>
          </a:prstGeom>
        </p:spPr>
      </p:pic>
      <p:sp>
        <p:nvSpPr>
          <p:cNvPr id="2" name="Rectangle 1"/>
          <p:cNvSpPr/>
          <p:nvPr/>
        </p:nvSpPr>
        <p:spPr>
          <a:xfrm>
            <a:off x="3065172" y="154546"/>
            <a:ext cx="8242479" cy="566671"/>
          </a:xfrm>
          <a:prstGeom prst="rect">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chemeClr val="tx1"/>
                </a:solidFill>
              </a:rPr>
              <a:t>Act 3, Scene  4 Re-cap</a:t>
            </a:r>
            <a:endParaRPr lang="en-GB" sz="2800" b="1" dirty="0">
              <a:solidFill>
                <a:schemeClr val="tx1"/>
              </a:solidFill>
            </a:endParaRPr>
          </a:p>
        </p:txBody>
      </p:sp>
      <p:sp>
        <p:nvSpPr>
          <p:cNvPr id="7" name="Rounded Rectangle 6"/>
          <p:cNvSpPr/>
          <p:nvPr/>
        </p:nvSpPr>
        <p:spPr>
          <a:xfrm>
            <a:off x="735715" y="721218"/>
            <a:ext cx="3199561" cy="270778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b="1" dirty="0" smtClean="0"/>
              <a:t>Scene 4:</a:t>
            </a:r>
            <a:r>
              <a:rPr lang="en-GB" dirty="0" smtClean="0"/>
              <a:t> Paris wants to court Juliet but Capulet tells him she is too upset about Tybalt’s death. However, Capulet has a change od heart and decides that Paris will marry Juliet on Thursday, he sends lady Capulet to give the news to Juliet. </a:t>
            </a:r>
            <a:endParaRPr lang="en-GB" dirty="0"/>
          </a:p>
        </p:txBody>
      </p:sp>
      <p:sp>
        <p:nvSpPr>
          <p:cNvPr id="8" name="Rounded Rectangle 7"/>
          <p:cNvSpPr/>
          <p:nvPr/>
        </p:nvSpPr>
        <p:spPr>
          <a:xfrm>
            <a:off x="8547277" y="953038"/>
            <a:ext cx="3644721" cy="4948998"/>
          </a:xfrm>
          <a:prstGeom prst="roundRect">
            <a:avLst/>
          </a:prstGeom>
          <a:solidFill>
            <a:srgbClr val="FFCCFF"/>
          </a:solidFill>
          <a:ln>
            <a:solidFill>
              <a:srgbClr val="FB35D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3600" i="1" dirty="0" smtClean="0">
                <a:solidFill>
                  <a:schemeClr val="tx1"/>
                </a:solidFill>
              </a:rPr>
              <a:t>Thinking task: Why do you think Lord Capulet agrees to Juliet and Paris’s engagement? Why does he make it so soon?</a:t>
            </a:r>
            <a:endParaRPr lang="en-GB" sz="3600" i="1" dirty="0">
              <a:solidFill>
                <a:schemeClr val="tx1"/>
              </a:solidFill>
            </a:endParaRPr>
          </a:p>
        </p:txBody>
      </p:sp>
      <p:sp>
        <p:nvSpPr>
          <p:cNvPr id="5" name="Rectangle 4"/>
          <p:cNvSpPr/>
          <p:nvPr/>
        </p:nvSpPr>
        <p:spPr>
          <a:xfrm>
            <a:off x="928255" y="3694166"/>
            <a:ext cx="2867890" cy="220787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i="1" dirty="0" smtClean="0">
                <a:solidFill>
                  <a:schemeClr val="tx1"/>
                </a:solidFill>
              </a:rPr>
              <a:t>P: These times of woe afford no time to woo.</a:t>
            </a:r>
          </a:p>
          <a:p>
            <a:pPr algn="ctr"/>
            <a:r>
              <a:rPr lang="en-GB" i="1" dirty="0" smtClean="0">
                <a:solidFill>
                  <a:schemeClr val="tx1"/>
                </a:solidFill>
              </a:rPr>
              <a:t>LC: I will make a desperate tender of my child’s love: I think she will be ruled in all respects by me.</a:t>
            </a:r>
            <a:endParaRPr lang="en-GB" i="1" dirty="0">
              <a:solidFill>
                <a:schemeClr val="tx1"/>
              </a:solidFill>
            </a:endParaRPr>
          </a:p>
        </p:txBody>
      </p:sp>
      <p:cxnSp>
        <p:nvCxnSpPr>
          <p:cNvPr id="12" name="Straight Arrow Connector 11"/>
          <p:cNvCxnSpPr/>
          <p:nvPr/>
        </p:nvCxnSpPr>
        <p:spPr>
          <a:xfrm>
            <a:off x="1197735" y="3161201"/>
            <a:ext cx="0" cy="53296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93536" y="953037"/>
            <a:ext cx="4161242" cy="164256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smtClean="0">
                <a:solidFill>
                  <a:sysClr val="windowText" lastClr="000000"/>
                </a:solidFill>
              </a:rPr>
              <a:t>Theme: Family</a:t>
            </a:r>
          </a:p>
          <a:p>
            <a:pPr algn="ctr"/>
            <a:r>
              <a:rPr lang="en-GB" b="1" dirty="0" smtClean="0">
                <a:solidFill>
                  <a:sysClr val="windowText" lastClr="000000"/>
                </a:solidFill>
              </a:rPr>
              <a:t>This shows the patriarchal rule of Lord Capulet – it is ironic though, because she has already disobeyed him by marrying in secret.</a:t>
            </a:r>
            <a:endParaRPr lang="en-GB" b="1" dirty="0">
              <a:solidFill>
                <a:sysClr val="windowText" lastClr="000000"/>
              </a:solidFill>
            </a:endParaRPr>
          </a:p>
        </p:txBody>
      </p:sp>
      <p:cxnSp>
        <p:nvCxnSpPr>
          <p:cNvPr id="14" name="Straight Arrow Connector 13"/>
          <p:cNvCxnSpPr/>
          <p:nvPr/>
        </p:nvCxnSpPr>
        <p:spPr>
          <a:xfrm flipV="1">
            <a:off x="6142295" y="2470838"/>
            <a:ext cx="6927" cy="54945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4193536" y="2854036"/>
            <a:ext cx="3911373" cy="3048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smtClean="0">
                <a:solidFill>
                  <a:sysClr val="windowText" lastClr="000000"/>
                </a:solidFill>
              </a:rPr>
              <a:t>Shakespeare’s technique </a:t>
            </a:r>
            <a:r>
              <a:rPr lang="en-GB" dirty="0" smtClean="0">
                <a:solidFill>
                  <a:sysClr val="windowText" lastClr="000000"/>
                </a:solidFill>
              </a:rPr>
              <a:t>is to use a very short scene to show how rushed Juliet’s engagement to Paris is. This will heighten the tension for the audience because they know that Juliet is already married. DRAMATIC IRONY!</a:t>
            </a:r>
            <a:endParaRPr lang="en-GB" dirty="0">
              <a:solidFill>
                <a:sysClr val="windowText" lastClr="000000"/>
              </a:solidFill>
            </a:endParaRPr>
          </a:p>
        </p:txBody>
      </p:sp>
      <p:cxnSp>
        <p:nvCxnSpPr>
          <p:cNvPr id="16" name="Straight Arrow Connector 15"/>
          <p:cNvCxnSpPr/>
          <p:nvPr/>
        </p:nvCxnSpPr>
        <p:spPr>
          <a:xfrm>
            <a:off x="3657600" y="4502727"/>
            <a:ext cx="7620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657600" y="2470838"/>
            <a:ext cx="762000" cy="1380726"/>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Consolidating learning</a:t>
            </a:r>
            <a:endParaRPr lang="en-GB" sz="4000" b="1" dirty="0">
              <a:latin typeface="Century Gothic" panose="020B0502020202020204" pitchFamily="34" charset="0"/>
            </a:endParaRPr>
          </a:p>
        </p:txBody>
      </p:sp>
      <p:sp>
        <p:nvSpPr>
          <p:cNvPr id="11" name="Subtitle 2"/>
          <p:cNvSpPr txBox="1">
            <a:spLocks/>
          </p:cNvSpPr>
          <p:nvPr/>
        </p:nvSpPr>
        <p:spPr>
          <a:xfrm>
            <a:off x="0" y="6046961"/>
            <a:ext cx="12192000" cy="813193"/>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700" b="1" u="sng" dirty="0" smtClean="0"/>
              <a:t>Learning Objective:</a:t>
            </a:r>
          </a:p>
          <a:p>
            <a:pPr marL="0" indent="0">
              <a:lnSpc>
                <a:spcPct val="100000"/>
              </a:lnSpc>
              <a:spcBef>
                <a:spcPts val="0"/>
              </a:spcBef>
              <a:buNone/>
            </a:pPr>
            <a:r>
              <a:rPr lang="en-GB" sz="1700" dirty="0"/>
              <a:t>AO2: Analyse the language and structure used by a writer to create meanings and effects, using relevant subject terminology where appropriate</a:t>
            </a:r>
            <a:r>
              <a:rPr lang="en-GB" sz="1700" dirty="0" smtClean="0"/>
              <a:t>.</a:t>
            </a:r>
            <a:endParaRPr lang="en-GB" sz="1700" dirty="0"/>
          </a:p>
        </p:txBody>
      </p:sp>
    </p:spTree>
    <p:extLst>
      <p:ext uri="{BB962C8B-B14F-4D97-AF65-F5344CB8AC3E}">
        <p14:creationId xmlns:p14="http://schemas.microsoft.com/office/powerpoint/2010/main" val="165070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duotone>
              <a:schemeClr val="bg2">
                <a:shade val="45000"/>
                <a:satMod val="135000"/>
              </a:schemeClr>
              <a:prstClr val="white"/>
            </a:duotone>
          </a:blip>
          <a:stretch>
            <a:fillRect/>
          </a:stretch>
        </p:blipFill>
        <p:spPr>
          <a:xfrm>
            <a:off x="0" y="0"/>
            <a:ext cx="12192000" cy="6858000"/>
          </a:xfrm>
          <a:prstGeom prst="rect">
            <a:avLst/>
          </a:prstGeom>
        </p:spPr>
      </p:pic>
      <p:sp>
        <p:nvSpPr>
          <p:cNvPr id="3" name="TextBox 2"/>
          <p:cNvSpPr txBox="1"/>
          <p:nvPr/>
        </p:nvSpPr>
        <p:spPr>
          <a:xfrm>
            <a:off x="807369" y="874457"/>
            <a:ext cx="2857017" cy="2246769"/>
          </a:xfrm>
          <a:prstGeom prst="rect">
            <a:avLst/>
          </a:prstGeom>
          <a:solidFill>
            <a:srgbClr val="FFCCFF"/>
          </a:solidFill>
          <a:ln>
            <a:solidFill>
              <a:srgbClr val="FB35D1"/>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GB" sz="2000" b="1" dirty="0"/>
              <a:t>Transform: Imagine you are Juliet observing this scene.</a:t>
            </a:r>
          </a:p>
          <a:p>
            <a:endParaRPr lang="en-GB" sz="2000" b="1" dirty="0"/>
          </a:p>
          <a:p>
            <a:r>
              <a:rPr lang="en-GB" sz="2000" b="1" dirty="0"/>
              <a:t>What would she be thinking? </a:t>
            </a:r>
          </a:p>
          <a:p>
            <a:endParaRPr lang="en-GB" sz="2000" b="1" dirty="0"/>
          </a:p>
        </p:txBody>
      </p:sp>
      <p:sp>
        <p:nvSpPr>
          <p:cNvPr id="5" name="TextBox 4">
            <a:extLst>
              <a:ext uri="{FF2B5EF4-FFF2-40B4-BE49-F238E27FC236}">
                <a16:creationId xmlns:a16="http://schemas.microsoft.com/office/drawing/2014/main" xmlns="" id="{80A40B78-142A-4232-AAAC-B8E16EE66A82}"/>
              </a:ext>
            </a:extLst>
          </p:cNvPr>
          <p:cNvSpPr txBox="1"/>
          <p:nvPr/>
        </p:nvSpPr>
        <p:spPr>
          <a:xfrm>
            <a:off x="8494363" y="144188"/>
            <a:ext cx="3328755" cy="3170099"/>
          </a:xfrm>
          <a:prstGeom prst="rect">
            <a:avLst/>
          </a:prstGeom>
          <a:solidFill>
            <a:srgbClr val="FB35D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2000" b="1" dirty="0"/>
              <a:t>Consider: Being told you are marrying in two days time.</a:t>
            </a:r>
          </a:p>
          <a:p>
            <a:r>
              <a:rPr lang="en-GB" sz="2000" b="1" dirty="0"/>
              <a:t> </a:t>
            </a:r>
            <a:br>
              <a:rPr lang="en-GB" sz="2000" b="1" dirty="0"/>
            </a:br>
            <a:r>
              <a:rPr lang="en-GB" sz="2000" b="1" dirty="0"/>
              <a:t>How would you feel? </a:t>
            </a:r>
          </a:p>
          <a:p>
            <a:r>
              <a:rPr lang="en-GB" sz="2000" b="1" dirty="0"/>
              <a:t>What would you do? </a:t>
            </a:r>
          </a:p>
          <a:p>
            <a:r>
              <a:rPr lang="en-GB" sz="2000" b="1" dirty="0"/>
              <a:t>Would this be acceptable today? </a:t>
            </a:r>
          </a:p>
          <a:p>
            <a:r>
              <a:rPr lang="en-GB" sz="2000" b="1" dirty="0"/>
              <a:t>Was it acceptable then? </a:t>
            </a:r>
          </a:p>
          <a:p>
            <a:r>
              <a:rPr lang="en-GB" sz="2000" b="1" dirty="0"/>
              <a:t>How does it link to Patriarchy at the time? </a:t>
            </a:r>
          </a:p>
        </p:txBody>
      </p:sp>
      <p:sp>
        <p:nvSpPr>
          <p:cNvPr id="6" name="TextBox 5">
            <a:extLst>
              <a:ext uri="{FF2B5EF4-FFF2-40B4-BE49-F238E27FC236}">
                <a16:creationId xmlns:a16="http://schemas.microsoft.com/office/drawing/2014/main" xmlns="" id="{BCC07B94-CA34-40C4-A47A-8A6AFA0DFCE4}"/>
              </a:ext>
            </a:extLst>
          </p:cNvPr>
          <p:cNvSpPr txBox="1"/>
          <p:nvPr/>
        </p:nvSpPr>
        <p:spPr>
          <a:xfrm>
            <a:off x="807369" y="3712677"/>
            <a:ext cx="2857017" cy="1938992"/>
          </a:xfrm>
          <a:prstGeom prst="rect">
            <a:avLst/>
          </a:prstGeom>
          <a:solidFill>
            <a:srgbClr val="FF99FF"/>
          </a:solidFill>
          <a:ln>
            <a:solidFill>
              <a:srgbClr val="FB35D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000" b="1" dirty="0"/>
              <a:t>Criticise: </a:t>
            </a:r>
            <a:r>
              <a:rPr lang="en-GB" sz="2000" dirty="0"/>
              <a:t>The speed at which Capulet now wants to marry Juliet off to Paris. </a:t>
            </a:r>
          </a:p>
          <a:p>
            <a:endParaRPr lang="en-GB" sz="2000" dirty="0"/>
          </a:p>
          <a:p>
            <a:r>
              <a:rPr lang="en-GB" sz="2000" dirty="0"/>
              <a:t>What is the rush? </a:t>
            </a:r>
            <a:endParaRPr lang="en-GB" sz="2000" b="1" dirty="0"/>
          </a:p>
        </p:txBody>
      </p:sp>
      <p:sp>
        <p:nvSpPr>
          <p:cNvPr id="7" name="TextBox 6">
            <a:extLst>
              <a:ext uri="{FF2B5EF4-FFF2-40B4-BE49-F238E27FC236}">
                <a16:creationId xmlns:a16="http://schemas.microsoft.com/office/drawing/2014/main" xmlns="" id="{87700207-B338-4D4F-BD3A-F8F38B6E4AE7}"/>
              </a:ext>
            </a:extLst>
          </p:cNvPr>
          <p:cNvSpPr txBox="1"/>
          <p:nvPr/>
        </p:nvSpPr>
        <p:spPr>
          <a:xfrm>
            <a:off x="8494363" y="4020453"/>
            <a:ext cx="3328755" cy="1631216"/>
          </a:xfrm>
          <a:prstGeom prst="rect">
            <a:avLst/>
          </a:prstGeom>
          <a:solidFill>
            <a:srgbClr val="FF6699"/>
          </a:solidFill>
          <a:ln>
            <a:solidFill>
              <a:srgbClr val="FB35D1"/>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GB" sz="2000" b="1" dirty="0"/>
              <a:t>Link: </a:t>
            </a:r>
          </a:p>
          <a:p>
            <a:endParaRPr lang="en-GB" sz="2000" b="1" dirty="0"/>
          </a:p>
          <a:p>
            <a:r>
              <a:rPr lang="en-GB" sz="2000" b="1" dirty="0"/>
              <a:t>Other examples of Juliet being ordered to do what men tell her. </a:t>
            </a:r>
          </a:p>
        </p:txBody>
      </p:sp>
      <p:sp>
        <p:nvSpPr>
          <p:cNvPr id="2" name="Rectangle 1">
            <a:extLst>
              <a:ext uri="{FF2B5EF4-FFF2-40B4-BE49-F238E27FC236}">
                <a16:creationId xmlns:a16="http://schemas.microsoft.com/office/drawing/2014/main" xmlns="" id="{EAFA2172-9E65-423C-9E4C-74C497383F42}"/>
              </a:ext>
            </a:extLst>
          </p:cNvPr>
          <p:cNvSpPr/>
          <p:nvPr/>
        </p:nvSpPr>
        <p:spPr>
          <a:xfrm>
            <a:off x="3970040" y="874457"/>
            <a:ext cx="4251919" cy="5478423"/>
          </a:xfrm>
          <a:prstGeom prst="rect">
            <a:avLst/>
          </a:prstGeom>
          <a:solidFill>
            <a:schemeClr val="bg1">
              <a:lumMod val="95000"/>
            </a:schemeClr>
          </a:solidFill>
        </p:spPr>
        <p:txBody>
          <a:bodyPr wrap="square">
            <a:spAutoFit/>
          </a:bodyPr>
          <a:lstStyle/>
          <a:p>
            <a:pPr fontAlgn="base"/>
            <a:r>
              <a:rPr lang="en-GB" sz="1400" b="1" dirty="0"/>
              <a:t>CAPULET</a:t>
            </a:r>
            <a:r>
              <a:rPr lang="en-GB" sz="1400" dirty="0"/>
              <a:t/>
            </a:r>
            <a:br>
              <a:rPr lang="en-GB" sz="1400" dirty="0"/>
            </a:br>
            <a:r>
              <a:rPr lang="en-GB" sz="1400" dirty="0"/>
              <a:t>Monday! ha, ha! Well, Wednesday is too soon,</a:t>
            </a:r>
            <a:br>
              <a:rPr lang="en-GB" sz="1400" dirty="0"/>
            </a:br>
            <a:r>
              <a:rPr lang="en-GB" sz="1400" dirty="0"/>
              <a:t>O’ Thursday let it be: o’ Thursday, tell her,</a:t>
            </a:r>
            <a:br>
              <a:rPr lang="en-GB" sz="1400" dirty="0"/>
            </a:br>
            <a:r>
              <a:rPr lang="en-GB" sz="1400" dirty="0"/>
              <a:t>She shall be married to this noble earl.</a:t>
            </a:r>
            <a:br>
              <a:rPr lang="en-GB" sz="1400" dirty="0"/>
            </a:br>
            <a:r>
              <a:rPr lang="en-GB" sz="1400" dirty="0"/>
              <a:t>Will you be ready? do you like this haste?</a:t>
            </a:r>
            <a:br>
              <a:rPr lang="en-GB" sz="1400" dirty="0"/>
            </a:br>
            <a:r>
              <a:rPr lang="en-GB" sz="1400" dirty="0"/>
              <a:t>We’ll keep no great ado,–a friend or two;</a:t>
            </a:r>
            <a:br>
              <a:rPr lang="en-GB" sz="1400" dirty="0"/>
            </a:br>
            <a:r>
              <a:rPr lang="en-GB" sz="1400" dirty="0"/>
              <a:t>For, hark you, Tybalt being slain so late,</a:t>
            </a:r>
            <a:br>
              <a:rPr lang="en-GB" sz="1400" dirty="0"/>
            </a:br>
            <a:r>
              <a:rPr lang="en-GB" sz="1400" dirty="0"/>
              <a:t>It may be thought we held him carelessly,</a:t>
            </a:r>
            <a:br>
              <a:rPr lang="en-GB" sz="1400" dirty="0"/>
            </a:br>
            <a:r>
              <a:rPr lang="en-GB" sz="1400" dirty="0"/>
              <a:t>Being our kinsman, if we revel much:</a:t>
            </a:r>
            <a:br>
              <a:rPr lang="en-GB" sz="1400" dirty="0"/>
            </a:br>
            <a:r>
              <a:rPr lang="en-GB" sz="1400" dirty="0"/>
              <a:t>Therefore we’ll have some half a dozen friends,</a:t>
            </a:r>
            <a:br>
              <a:rPr lang="en-GB" sz="1400" dirty="0"/>
            </a:br>
            <a:r>
              <a:rPr lang="en-GB" sz="1400" dirty="0"/>
              <a:t>And there an end. But what say you to Thursday?</a:t>
            </a:r>
          </a:p>
          <a:p>
            <a:pPr fontAlgn="base"/>
            <a:endParaRPr lang="en-GB" sz="1400" b="1" dirty="0" smtClean="0"/>
          </a:p>
          <a:p>
            <a:pPr fontAlgn="base"/>
            <a:r>
              <a:rPr lang="en-GB" sz="1400" b="1" dirty="0" smtClean="0"/>
              <a:t>PARIS</a:t>
            </a:r>
            <a:r>
              <a:rPr lang="en-GB" sz="1400" dirty="0"/>
              <a:t/>
            </a:r>
            <a:br>
              <a:rPr lang="en-GB" sz="1400" dirty="0"/>
            </a:br>
            <a:r>
              <a:rPr lang="en-GB" sz="1400" dirty="0"/>
              <a:t>My lord, I would that Thursday were to-morrow.</a:t>
            </a:r>
          </a:p>
          <a:p>
            <a:pPr fontAlgn="base"/>
            <a:endParaRPr lang="en-GB" sz="1400" b="1" dirty="0" smtClean="0"/>
          </a:p>
          <a:p>
            <a:pPr fontAlgn="base"/>
            <a:r>
              <a:rPr lang="en-GB" sz="1400" b="1" dirty="0" smtClean="0"/>
              <a:t>CAPULET</a:t>
            </a:r>
            <a:r>
              <a:rPr lang="en-GB" sz="1400" dirty="0"/>
              <a:t/>
            </a:r>
            <a:br>
              <a:rPr lang="en-GB" sz="1400" dirty="0"/>
            </a:br>
            <a:r>
              <a:rPr lang="en-GB" sz="1400" dirty="0"/>
              <a:t>Well get you gone: o’ Thursday be it, then.</a:t>
            </a:r>
            <a:br>
              <a:rPr lang="en-GB" sz="1400" dirty="0"/>
            </a:br>
            <a:r>
              <a:rPr lang="en-GB" sz="1400" dirty="0"/>
              <a:t>Go you to Juliet ere you go to bed,</a:t>
            </a:r>
            <a:br>
              <a:rPr lang="en-GB" sz="1400" dirty="0"/>
            </a:br>
            <a:r>
              <a:rPr lang="en-GB" sz="1400" dirty="0"/>
              <a:t>Prepare her, wife, against this wedding-day.</a:t>
            </a:r>
            <a:br>
              <a:rPr lang="en-GB" sz="1400" dirty="0"/>
            </a:br>
            <a:r>
              <a:rPr lang="en-GB" sz="1400" dirty="0"/>
              <a:t>Farewell, my lord. Light to my chamber, ho!</a:t>
            </a:r>
            <a:br>
              <a:rPr lang="en-GB" sz="1400" dirty="0"/>
            </a:br>
            <a:r>
              <a:rPr lang="en-GB" sz="1400" dirty="0"/>
              <a:t>Afore me! it is so very </a:t>
            </a:r>
            <a:r>
              <a:rPr lang="en-GB" sz="1400" dirty="0" err="1"/>
              <a:t>very</a:t>
            </a:r>
            <a:r>
              <a:rPr lang="en-GB" sz="1400" dirty="0"/>
              <a:t> late,</a:t>
            </a:r>
            <a:br>
              <a:rPr lang="en-GB" sz="1400" dirty="0"/>
            </a:br>
            <a:r>
              <a:rPr lang="en-GB" sz="1400" dirty="0"/>
              <a:t>That we may call it early by and by.</a:t>
            </a:r>
            <a:br>
              <a:rPr lang="en-GB" sz="1400" dirty="0"/>
            </a:br>
            <a:r>
              <a:rPr lang="en-GB" sz="1400" dirty="0"/>
              <a:t>Good night.</a:t>
            </a:r>
          </a:p>
          <a:p>
            <a:pPr fontAlgn="base"/>
            <a:endParaRPr lang="en-GB" sz="1400" i="1" dirty="0" smtClean="0"/>
          </a:p>
          <a:p>
            <a:pPr fontAlgn="base"/>
            <a:r>
              <a:rPr lang="en-GB" sz="1400" i="1" dirty="0" smtClean="0"/>
              <a:t>Exeunt</a:t>
            </a:r>
            <a:endParaRPr lang="en-GB" sz="1400" dirty="0"/>
          </a:p>
        </p:txBody>
      </p:sp>
      <p:sp>
        <p:nvSpPr>
          <p:cNvPr id="4" name="TextBox 3">
            <a:extLst>
              <a:ext uri="{FF2B5EF4-FFF2-40B4-BE49-F238E27FC236}">
                <a16:creationId xmlns:a16="http://schemas.microsoft.com/office/drawing/2014/main" xmlns="" id="{2979926D-6DF5-4BBA-8E7C-BA9E6837F4C5}"/>
              </a:ext>
            </a:extLst>
          </p:cNvPr>
          <p:cNvSpPr txBox="1"/>
          <p:nvPr/>
        </p:nvSpPr>
        <p:spPr>
          <a:xfrm>
            <a:off x="2235877" y="210588"/>
            <a:ext cx="5636671" cy="584775"/>
          </a:xfrm>
          <a:prstGeom prst="rect">
            <a:avLst/>
          </a:prstGeom>
          <a:noFill/>
        </p:spPr>
        <p:txBody>
          <a:bodyPr wrap="none" rtlCol="0">
            <a:spAutoFit/>
          </a:bodyPr>
          <a:lstStyle/>
          <a:p>
            <a:r>
              <a:rPr lang="en-GB" sz="3200" b="1" dirty="0" smtClean="0"/>
              <a:t>EXTENSION TASK: ACT </a:t>
            </a:r>
            <a:r>
              <a:rPr lang="en-GB" sz="3200" b="1" dirty="0"/>
              <a:t>3 Scene 4</a:t>
            </a:r>
          </a:p>
        </p:txBody>
      </p:sp>
      <p:sp>
        <p:nvSpPr>
          <p:cNvPr id="9" name="TextBox 8"/>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Extension task</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955243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rot="16200000">
            <a:off x="-3075058" y="3075058"/>
            <a:ext cx="6858002" cy="707886"/>
          </a:xfrm>
          <a:prstGeom prst="rect">
            <a:avLst/>
          </a:prstGeom>
          <a:solidFill>
            <a:srgbClr val="FF99FF"/>
          </a:solidFill>
        </p:spPr>
        <p:txBody>
          <a:bodyPr wrap="square" rtlCol="0">
            <a:spAutoFit/>
          </a:bodyPr>
          <a:lstStyle/>
          <a:p>
            <a:pPr algn="ctr"/>
            <a:r>
              <a:rPr lang="en-GB" sz="4000" b="1" dirty="0" smtClean="0">
                <a:latin typeface="Century Gothic" panose="020B0502020202020204" pitchFamily="34" charset="0"/>
              </a:rPr>
              <a:t>Homework</a:t>
            </a:r>
            <a:endParaRPr lang="en-GB" sz="4000" b="1" dirty="0">
              <a:latin typeface="Century Gothic" panose="020B0502020202020204" pitchFamily="34" charset="0"/>
            </a:endParaRPr>
          </a:p>
        </p:txBody>
      </p:sp>
      <p:sp>
        <p:nvSpPr>
          <p:cNvPr id="5" name="Title 1"/>
          <p:cNvSpPr txBox="1">
            <a:spLocks/>
          </p:cNvSpPr>
          <p:nvPr/>
        </p:nvSpPr>
        <p:spPr>
          <a:xfrm>
            <a:off x="707887" y="0"/>
            <a:ext cx="11484113" cy="1182321"/>
          </a:xfrm>
          <a:prstGeom prst="rect">
            <a:avLst/>
          </a:prstGeom>
          <a:solidFill>
            <a:srgbClr val="FF99FF"/>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6000" b="1" dirty="0" smtClean="0">
                <a:latin typeface="+mn-lt"/>
              </a:rPr>
              <a:t>Homework</a:t>
            </a:r>
            <a:endParaRPr lang="en-GB" sz="6000" b="1" dirty="0">
              <a:latin typeface="+mn-lt"/>
            </a:endParaRPr>
          </a:p>
        </p:txBody>
      </p:sp>
      <p:sp>
        <p:nvSpPr>
          <p:cNvPr id="8" name="Content Placeholder 2"/>
          <p:cNvSpPr txBox="1">
            <a:spLocks/>
          </p:cNvSpPr>
          <p:nvPr/>
        </p:nvSpPr>
        <p:spPr>
          <a:xfrm>
            <a:off x="707887" y="1182321"/>
            <a:ext cx="11484113" cy="5675678"/>
          </a:xfrm>
          <a:prstGeom prst="rect">
            <a:avLst/>
          </a:prstGeom>
          <a:solidFill>
            <a:schemeClr val="accent2">
              <a:lumMod val="20000"/>
              <a:lumOff val="80000"/>
            </a:schemeClr>
          </a:soli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endParaRPr lang="en-GB" sz="7200" dirty="0"/>
          </a:p>
        </p:txBody>
      </p:sp>
      <p:sp>
        <p:nvSpPr>
          <p:cNvPr id="2" name="Rectangle 1"/>
          <p:cNvSpPr/>
          <p:nvPr/>
        </p:nvSpPr>
        <p:spPr>
          <a:xfrm>
            <a:off x="707886" y="1200330"/>
            <a:ext cx="6607314" cy="5657669"/>
          </a:xfrm>
          <a:prstGeom prst="rect">
            <a:avLst/>
          </a:prstGeom>
          <a:solidFill>
            <a:srgbClr val="FB35D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4800" b="1" i="1" dirty="0" smtClean="0">
                <a:solidFill>
                  <a:schemeClr val="tx1"/>
                </a:solidFill>
              </a:rPr>
              <a:t>Answer the following essay question: How does </a:t>
            </a:r>
            <a:r>
              <a:rPr lang="en-GB" sz="4800" b="1" i="1" dirty="0">
                <a:solidFill>
                  <a:schemeClr val="tx1"/>
                </a:solidFill>
              </a:rPr>
              <a:t>Shakespeare </a:t>
            </a:r>
            <a:r>
              <a:rPr lang="en-GB" sz="4800" b="1" i="1" smtClean="0">
                <a:solidFill>
                  <a:schemeClr val="tx1"/>
                </a:solidFill>
              </a:rPr>
              <a:t>use language </a:t>
            </a:r>
            <a:r>
              <a:rPr lang="en-GB" sz="4800" b="1" i="1" dirty="0">
                <a:solidFill>
                  <a:schemeClr val="tx1"/>
                </a:solidFill>
              </a:rPr>
              <a:t>and dramatic devices to present violence and conflict in Romeo and </a:t>
            </a:r>
            <a:r>
              <a:rPr lang="en-GB" sz="4800" b="1" i="1" dirty="0" smtClean="0">
                <a:solidFill>
                  <a:schemeClr val="tx1"/>
                </a:solidFill>
              </a:rPr>
              <a:t>Juliet?</a:t>
            </a:r>
            <a:endParaRPr lang="en-GB" sz="4800" b="1" i="1" dirty="0" smtClean="0">
              <a:solidFill>
                <a:schemeClr val="tx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228726"/>
            <a:ext cx="4876800" cy="5629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57574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duotone>
              <a:schemeClr val="bg2">
                <a:shade val="45000"/>
                <a:satMod val="135000"/>
              </a:schemeClr>
              <a:prstClr val="white"/>
            </a:duotone>
          </a:blip>
          <a:stretch>
            <a:fillRect/>
          </a:stretch>
        </p:blipFill>
        <p:spPr>
          <a:xfrm>
            <a:off x="0" y="1"/>
            <a:ext cx="12192000" cy="6858000"/>
          </a:xfrm>
          <a:prstGeom prst="rect">
            <a:avLst/>
          </a:prstGeom>
        </p:spPr>
      </p:pic>
      <p:sp>
        <p:nvSpPr>
          <p:cNvPr id="14" name="TextBox 13"/>
          <p:cNvSpPr txBox="1"/>
          <p:nvPr/>
        </p:nvSpPr>
        <p:spPr>
          <a:xfrm rot="16200000">
            <a:off x="-3107448" y="3075059"/>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Do Now</a:t>
            </a:r>
          </a:p>
        </p:txBody>
      </p:sp>
      <p:sp>
        <p:nvSpPr>
          <p:cNvPr id="10" name="TextBox 9"/>
          <p:cNvSpPr txBox="1"/>
          <p:nvPr/>
        </p:nvSpPr>
        <p:spPr>
          <a:xfrm>
            <a:off x="835128" y="122742"/>
            <a:ext cx="11314458" cy="830997"/>
          </a:xfrm>
          <a:prstGeom prst="rect">
            <a:avLst/>
          </a:prstGeom>
          <a:solidFill>
            <a:srgbClr val="D987C7"/>
          </a:solidFill>
        </p:spPr>
        <p:txBody>
          <a:bodyPr wrap="square" rtlCol="0">
            <a:spAutoFit/>
          </a:bodyPr>
          <a:lstStyle/>
          <a:p>
            <a:r>
              <a:rPr lang="en-GB" sz="2400" dirty="0">
                <a:latin typeface="Century Gothic" panose="020B0502020202020204" pitchFamily="34" charset="0"/>
              </a:rPr>
              <a:t>Write today’s date - </a:t>
            </a:r>
            <a:fld id="{4B86CBAB-F592-48CA-9DBC-3822CA5BD95A}" type="datetime2">
              <a:rPr lang="en-GB" sz="2400" b="1">
                <a:latin typeface="Century Gothic" panose="020B0502020202020204" pitchFamily="34" charset="0"/>
              </a:rPr>
              <a:pPr/>
              <a:t>Thursday, 26 March 2020</a:t>
            </a:fld>
            <a:r>
              <a:rPr lang="en-GB" sz="2400" dirty="0">
                <a:latin typeface="Century Gothic" panose="020B0502020202020204" pitchFamily="34" charset="0"/>
              </a:rPr>
              <a:t> and today’s title – </a:t>
            </a:r>
            <a:r>
              <a:rPr lang="en-GB" sz="2400" dirty="0" smtClean="0">
                <a:latin typeface="Century Gothic" panose="020B0502020202020204" pitchFamily="34" charset="0"/>
              </a:rPr>
              <a:t>Romeo and Juliet Revision</a:t>
            </a:r>
            <a:r>
              <a:rPr lang="en-GB" sz="2400" b="1" dirty="0" smtClean="0">
                <a:latin typeface="Century Gothic" panose="020B0502020202020204" pitchFamily="34" charset="0"/>
              </a:rPr>
              <a:t> </a:t>
            </a:r>
            <a:r>
              <a:rPr lang="en-GB" sz="2400" dirty="0">
                <a:latin typeface="Century Gothic" panose="020B0502020202020204" pitchFamily="34" charset="0"/>
              </a:rPr>
              <a:t>in your book</a:t>
            </a:r>
          </a:p>
        </p:txBody>
      </p:sp>
      <p:sp>
        <p:nvSpPr>
          <p:cNvPr id="15" name="Rectangle 14"/>
          <p:cNvSpPr/>
          <p:nvPr/>
        </p:nvSpPr>
        <p:spPr>
          <a:xfrm>
            <a:off x="835128" y="953739"/>
            <a:ext cx="11314458" cy="1247534"/>
          </a:xfrm>
          <a:prstGeom prst="rect">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chemeClr val="tx1"/>
                </a:solidFill>
              </a:rPr>
              <a:t>Write an acrostic for either Mercutio or Tybalt. Use words or phrases that you associate with this character.</a:t>
            </a:r>
            <a:endParaRPr lang="en-GB" sz="3600" b="1" dirty="0">
              <a:solidFill>
                <a:schemeClr val="tx1"/>
              </a:solidFill>
            </a:endParaRPr>
          </a:p>
        </p:txBody>
      </p:sp>
      <p:sp>
        <p:nvSpPr>
          <p:cNvPr id="20" name="Subtitle 2"/>
          <p:cNvSpPr txBox="1">
            <a:spLocks/>
          </p:cNvSpPr>
          <p:nvPr/>
        </p:nvSpPr>
        <p:spPr>
          <a:xfrm>
            <a:off x="0" y="6046961"/>
            <a:ext cx="12192000" cy="813193"/>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700" b="1" u="sng" dirty="0" smtClean="0"/>
              <a:t>Learning Objective:</a:t>
            </a:r>
          </a:p>
          <a:p>
            <a:pPr marL="0" indent="0">
              <a:lnSpc>
                <a:spcPct val="100000"/>
              </a:lnSpc>
              <a:spcBef>
                <a:spcPts val="0"/>
              </a:spcBef>
              <a:buNone/>
            </a:pPr>
            <a:r>
              <a:rPr lang="en-GB" sz="1700" dirty="0"/>
              <a:t>AO2: Analyse the language and structure used by a writer to create meanings and effects, using relevant subject terminology where appropriate</a:t>
            </a:r>
            <a:r>
              <a:rPr lang="en-GB" sz="1700" dirty="0" smtClean="0"/>
              <a:t>.</a:t>
            </a:r>
            <a:endParaRPr lang="en-GB" sz="1700" dirty="0"/>
          </a:p>
        </p:txBody>
      </p:sp>
      <p:sp>
        <p:nvSpPr>
          <p:cNvPr id="2" name="TextBox 1"/>
          <p:cNvSpPr txBox="1"/>
          <p:nvPr/>
        </p:nvSpPr>
        <p:spPr>
          <a:xfrm>
            <a:off x="1586257" y="2423160"/>
            <a:ext cx="1569720" cy="3785652"/>
          </a:xfrm>
          <a:prstGeom prst="rect">
            <a:avLst/>
          </a:prstGeom>
          <a:noFill/>
        </p:spPr>
        <p:txBody>
          <a:bodyPr wrap="square" rtlCol="0">
            <a:spAutoFit/>
          </a:bodyPr>
          <a:lstStyle/>
          <a:p>
            <a:r>
              <a:rPr lang="en-GB" sz="4000" b="1" dirty="0" smtClean="0"/>
              <a:t>T</a:t>
            </a:r>
          </a:p>
          <a:p>
            <a:r>
              <a:rPr lang="en-GB" sz="4000" b="1" dirty="0" smtClean="0"/>
              <a:t>Y</a:t>
            </a:r>
          </a:p>
          <a:p>
            <a:r>
              <a:rPr lang="en-GB" sz="4000" b="1" dirty="0" smtClean="0"/>
              <a:t>B</a:t>
            </a:r>
          </a:p>
          <a:p>
            <a:r>
              <a:rPr lang="en-GB" sz="4000" b="1" dirty="0" smtClean="0"/>
              <a:t>A</a:t>
            </a:r>
          </a:p>
          <a:p>
            <a:r>
              <a:rPr lang="en-GB" sz="4000" b="1" dirty="0" smtClean="0"/>
              <a:t>L</a:t>
            </a:r>
          </a:p>
          <a:p>
            <a:r>
              <a:rPr lang="en-GB" sz="4000" b="1" dirty="0"/>
              <a:t>T</a:t>
            </a:r>
          </a:p>
        </p:txBody>
      </p:sp>
      <p:sp>
        <p:nvSpPr>
          <p:cNvPr id="12" name="TextBox 11"/>
          <p:cNvSpPr txBox="1"/>
          <p:nvPr/>
        </p:nvSpPr>
        <p:spPr>
          <a:xfrm>
            <a:off x="7072657" y="2201273"/>
            <a:ext cx="1569720" cy="4031873"/>
          </a:xfrm>
          <a:prstGeom prst="rect">
            <a:avLst/>
          </a:prstGeom>
          <a:noFill/>
        </p:spPr>
        <p:txBody>
          <a:bodyPr wrap="square" rtlCol="0">
            <a:spAutoFit/>
          </a:bodyPr>
          <a:lstStyle/>
          <a:p>
            <a:r>
              <a:rPr lang="en-GB" sz="3200" b="1" dirty="0" smtClean="0"/>
              <a:t>M</a:t>
            </a:r>
          </a:p>
          <a:p>
            <a:r>
              <a:rPr lang="en-GB" sz="3200" b="1" dirty="0" smtClean="0"/>
              <a:t>E</a:t>
            </a:r>
          </a:p>
          <a:p>
            <a:r>
              <a:rPr lang="en-GB" sz="3200" b="1" dirty="0" smtClean="0"/>
              <a:t>R</a:t>
            </a:r>
          </a:p>
          <a:p>
            <a:r>
              <a:rPr lang="en-GB" sz="3200" b="1" dirty="0" smtClean="0"/>
              <a:t>C</a:t>
            </a:r>
          </a:p>
          <a:p>
            <a:r>
              <a:rPr lang="en-GB" sz="3200" b="1" dirty="0" smtClean="0"/>
              <a:t>U</a:t>
            </a:r>
          </a:p>
          <a:p>
            <a:r>
              <a:rPr lang="en-GB" sz="3200" b="1" dirty="0" smtClean="0"/>
              <a:t>T</a:t>
            </a:r>
          </a:p>
          <a:p>
            <a:r>
              <a:rPr lang="en-GB" sz="3200" b="1" dirty="0" smtClean="0"/>
              <a:t>I</a:t>
            </a:r>
          </a:p>
          <a:p>
            <a:r>
              <a:rPr lang="en-GB" sz="3200" b="1" dirty="0" smtClean="0"/>
              <a:t>O</a:t>
            </a:r>
          </a:p>
        </p:txBody>
      </p:sp>
    </p:spTree>
    <p:extLst>
      <p:ext uri="{BB962C8B-B14F-4D97-AF65-F5344CB8AC3E}">
        <p14:creationId xmlns:p14="http://schemas.microsoft.com/office/powerpoint/2010/main" val="36444622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duotone>
              <a:schemeClr val="bg2">
                <a:shade val="45000"/>
                <a:satMod val="135000"/>
              </a:schemeClr>
              <a:prstClr val="white"/>
            </a:duotone>
          </a:blip>
          <a:stretch>
            <a:fillRect/>
          </a:stretch>
        </p:blipFill>
        <p:spPr>
          <a:xfrm>
            <a:off x="0" y="12137"/>
            <a:ext cx="12192000" cy="6858000"/>
          </a:xfrm>
          <a:prstGeom prst="rect">
            <a:avLst/>
          </a:prstGeom>
        </p:spPr>
      </p:pic>
      <p:sp>
        <p:nvSpPr>
          <p:cNvPr id="2" name="Title 1"/>
          <p:cNvSpPr>
            <a:spLocks noGrp="1"/>
          </p:cNvSpPr>
          <p:nvPr>
            <p:ph type="title"/>
          </p:nvPr>
        </p:nvSpPr>
        <p:spPr>
          <a:xfrm>
            <a:off x="648606" y="29884"/>
            <a:ext cx="11543394" cy="1188720"/>
          </a:xfrm>
          <a:solidFill>
            <a:srgbClr val="D987C7"/>
          </a:solidFill>
        </p:spPr>
        <p:txBody>
          <a:bodyPr>
            <a:normAutofit fontScale="90000"/>
          </a:bodyPr>
          <a:lstStyle/>
          <a:p>
            <a:pPr algn="ctr"/>
            <a:r>
              <a:rPr lang="en-GB" dirty="0" smtClean="0"/>
              <a:t>Read the keywords and match their definition: Write them in your books</a:t>
            </a:r>
            <a:endParaRPr lang="en-GB" dirty="0"/>
          </a:p>
        </p:txBody>
      </p:sp>
      <p:sp>
        <p:nvSpPr>
          <p:cNvPr id="5" name="TextBox 4"/>
          <p:cNvSpPr txBox="1"/>
          <p:nvPr/>
        </p:nvSpPr>
        <p:spPr>
          <a:xfrm rot="16200000">
            <a:off x="-3134339"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Unlocking vocabulary</a:t>
            </a:r>
            <a:endParaRPr lang="en-GB" sz="4000" b="1" dirty="0">
              <a:latin typeface="Century Gothic" panose="020B0502020202020204" pitchFamily="34" charset="0"/>
            </a:endParaRPr>
          </a:p>
        </p:txBody>
      </p:sp>
      <p:sp>
        <p:nvSpPr>
          <p:cNvPr id="6" name="TextBox 5"/>
          <p:cNvSpPr txBox="1"/>
          <p:nvPr/>
        </p:nvSpPr>
        <p:spPr>
          <a:xfrm>
            <a:off x="648606" y="1371299"/>
            <a:ext cx="6400800" cy="1200329"/>
          </a:xfrm>
          <a:prstGeom prst="rect">
            <a:avLst/>
          </a:prstGeom>
          <a:noFill/>
        </p:spPr>
        <p:txBody>
          <a:bodyPr wrap="square" rtlCol="0">
            <a:spAutoFit/>
          </a:bodyPr>
          <a:lstStyle/>
          <a:p>
            <a:r>
              <a:rPr lang="en-GB" sz="7200" dirty="0" smtClean="0">
                <a:latin typeface="Berlin Sans FB Demi" panose="020E0802020502020306" pitchFamily="34" charset="0"/>
              </a:rPr>
              <a:t>questions</a:t>
            </a:r>
            <a:endParaRPr lang="en-GB" sz="7200" dirty="0">
              <a:latin typeface="Berlin Sans FB Demi" panose="020E0802020502020306" pitchFamily="34" charset="0"/>
            </a:endParaRPr>
          </a:p>
        </p:txBody>
      </p:sp>
      <p:sp>
        <p:nvSpPr>
          <p:cNvPr id="7" name="TextBox 6"/>
          <p:cNvSpPr txBox="1"/>
          <p:nvPr/>
        </p:nvSpPr>
        <p:spPr>
          <a:xfrm>
            <a:off x="4691377" y="5808006"/>
            <a:ext cx="3980329" cy="830997"/>
          </a:xfrm>
          <a:prstGeom prst="rect">
            <a:avLst/>
          </a:prstGeom>
          <a:noFill/>
        </p:spPr>
        <p:txBody>
          <a:bodyPr wrap="square" rtlCol="0">
            <a:spAutoFit/>
          </a:bodyPr>
          <a:lstStyle/>
          <a:p>
            <a:r>
              <a:rPr lang="en-GB" sz="4800" dirty="0" smtClean="0"/>
              <a:t>consequences</a:t>
            </a:r>
            <a:endParaRPr lang="en-GB" sz="4800" dirty="0"/>
          </a:p>
        </p:txBody>
      </p:sp>
      <p:sp>
        <p:nvSpPr>
          <p:cNvPr id="9" name="TextBox 8"/>
          <p:cNvSpPr txBox="1"/>
          <p:nvPr/>
        </p:nvSpPr>
        <p:spPr>
          <a:xfrm>
            <a:off x="648606" y="3716053"/>
            <a:ext cx="3980329" cy="1107996"/>
          </a:xfrm>
          <a:prstGeom prst="rect">
            <a:avLst/>
          </a:prstGeom>
          <a:noFill/>
        </p:spPr>
        <p:txBody>
          <a:bodyPr wrap="square" rtlCol="0">
            <a:spAutoFit/>
          </a:bodyPr>
          <a:lstStyle/>
          <a:p>
            <a:r>
              <a:rPr lang="en-GB" sz="6600" dirty="0" smtClean="0"/>
              <a:t>banished</a:t>
            </a:r>
            <a:endParaRPr lang="en-GB" sz="6600" dirty="0"/>
          </a:p>
        </p:txBody>
      </p:sp>
      <p:sp>
        <p:nvSpPr>
          <p:cNvPr id="10" name="TextBox 9"/>
          <p:cNvSpPr txBox="1"/>
          <p:nvPr/>
        </p:nvSpPr>
        <p:spPr>
          <a:xfrm>
            <a:off x="4060903" y="3839163"/>
            <a:ext cx="4139004" cy="1200329"/>
          </a:xfrm>
          <a:prstGeom prst="rect">
            <a:avLst/>
          </a:prstGeom>
          <a:solidFill>
            <a:schemeClr val="accent3">
              <a:lumMod val="40000"/>
              <a:lumOff val="60000"/>
            </a:schemeClr>
          </a:solidFill>
        </p:spPr>
        <p:txBody>
          <a:bodyPr wrap="square" rtlCol="0">
            <a:spAutoFit/>
          </a:bodyPr>
          <a:lstStyle/>
          <a:p>
            <a:pPr algn="ctr"/>
            <a:r>
              <a:rPr lang="en-GB" sz="2400" dirty="0">
                <a:latin typeface="Arial Narrow" panose="020B0606020202030204" pitchFamily="34" charset="0"/>
              </a:rPr>
              <a:t>send (someone) away from a country or place as an official </a:t>
            </a:r>
            <a:r>
              <a:rPr lang="en-GB" sz="2400" dirty="0" smtClean="0">
                <a:latin typeface="Arial Narrow" panose="020B0606020202030204" pitchFamily="34" charset="0"/>
              </a:rPr>
              <a:t>punishment.</a:t>
            </a:r>
            <a:endParaRPr lang="en-GB" sz="2400" dirty="0">
              <a:latin typeface="Arial Narrow" panose="020B0606020202030204" pitchFamily="34" charset="0"/>
            </a:endParaRPr>
          </a:p>
        </p:txBody>
      </p:sp>
      <p:sp>
        <p:nvSpPr>
          <p:cNvPr id="11" name="TextBox 10"/>
          <p:cNvSpPr txBox="1"/>
          <p:nvPr/>
        </p:nvSpPr>
        <p:spPr>
          <a:xfrm>
            <a:off x="5475675" y="1287060"/>
            <a:ext cx="6716325" cy="1077218"/>
          </a:xfrm>
          <a:prstGeom prst="rect">
            <a:avLst/>
          </a:prstGeom>
          <a:solidFill>
            <a:schemeClr val="accent3">
              <a:lumMod val="40000"/>
              <a:lumOff val="60000"/>
            </a:schemeClr>
          </a:solidFill>
        </p:spPr>
        <p:txBody>
          <a:bodyPr wrap="square" rtlCol="0">
            <a:spAutoFit/>
          </a:bodyPr>
          <a:lstStyle/>
          <a:p>
            <a:pPr algn="ctr"/>
            <a:r>
              <a:rPr lang="en-GB" sz="3200" b="1" i="1" dirty="0">
                <a:latin typeface="Baskerville Old Face" panose="02020602080505020303" pitchFamily="18" charset="0"/>
              </a:rPr>
              <a:t>a doubt about the truth or validity of </a:t>
            </a:r>
            <a:r>
              <a:rPr lang="en-GB" sz="3200" b="1" i="1" dirty="0" smtClean="0">
                <a:latin typeface="Baskerville Old Face" panose="02020602080505020303" pitchFamily="18" charset="0"/>
              </a:rPr>
              <a:t>something.</a:t>
            </a:r>
            <a:endParaRPr lang="en-GB" sz="3200" b="1" i="1" dirty="0">
              <a:latin typeface="Baskerville Old Face" panose="02020602080505020303" pitchFamily="18" charset="0"/>
            </a:endParaRPr>
          </a:p>
        </p:txBody>
      </p:sp>
      <p:sp>
        <p:nvSpPr>
          <p:cNvPr id="12" name="Rectangle 11"/>
          <p:cNvSpPr/>
          <p:nvPr/>
        </p:nvSpPr>
        <p:spPr>
          <a:xfrm>
            <a:off x="648606" y="2551005"/>
            <a:ext cx="4827069" cy="1077218"/>
          </a:xfrm>
          <a:prstGeom prst="rect">
            <a:avLst/>
          </a:prstGeom>
          <a:solidFill>
            <a:schemeClr val="accent3">
              <a:lumMod val="40000"/>
              <a:lumOff val="60000"/>
            </a:schemeClr>
          </a:solidFill>
        </p:spPr>
        <p:txBody>
          <a:bodyPr wrap="square">
            <a:spAutoFit/>
          </a:bodyPr>
          <a:lstStyle/>
          <a:p>
            <a:r>
              <a:rPr lang="en-GB" sz="3200" i="1" dirty="0">
                <a:latin typeface="Aharoni" panose="02010803020104030203" pitchFamily="2" charset="-79"/>
                <a:cs typeface="Aharoni" panose="02010803020104030203" pitchFamily="2" charset="-79"/>
              </a:rPr>
              <a:t>a serious disagreement or </a:t>
            </a:r>
            <a:r>
              <a:rPr lang="en-GB" sz="3200" i="1" dirty="0" smtClean="0">
                <a:latin typeface="Aharoni" panose="02010803020104030203" pitchFamily="2" charset="-79"/>
                <a:cs typeface="Aharoni" panose="02010803020104030203" pitchFamily="2" charset="-79"/>
              </a:rPr>
              <a:t>argument</a:t>
            </a:r>
            <a:endParaRPr lang="en-GB" sz="3200" i="1" dirty="0">
              <a:latin typeface="Aharoni" panose="02010803020104030203" pitchFamily="2" charset="-79"/>
              <a:cs typeface="Aharoni" panose="02010803020104030203" pitchFamily="2" charset="-79"/>
            </a:endParaRPr>
          </a:p>
        </p:txBody>
      </p:sp>
      <p:sp>
        <p:nvSpPr>
          <p:cNvPr id="13" name="TextBox 12"/>
          <p:cNvSpPr txBox="1"/>
          <p:nvPr/>
        </p:nvSpPr>
        <p:spPr>
          <a:xfrm>
            <a:off x="756373" y="5425388"/>
            <a:ext cx="8173277" cy="461665"/>
          </a:xfrm>
          <a:prstGeom prst="rect">
            <a:avLst/>
          </a:prstGeom>
          <a:solidFill>
            <a:schemeClr val="accent3">
              <a:lumMod val="40000"/>
              <a:lumOff val="60000"/>
            </a:schemeClr>
          </a:solidFill>
        </p:spPr>
        <p:txBody>
          <a:bodyPr wrap="square" rtlCol="0">
            <a:spAutoFit/>
          </a:bodyPr>
          <a:lstStyle/>
          <a:p>
            <a:pPr algn="ctr"/>
            <a:r>
              <a:rPr lang="en-GB" sz="2400" b="1" i="1" dirty="0">
                <a:effectLst>
                  <a:outerShdw blurRad="38100" dist="38100" dir="2700000" algn="tl">
                    <a:srgbClr val="000000">
                      <a:alpha val="43137"/>
                    </a:srgbClr>
                  </a:outerShdw>
                </a:effectLst>
                <a:latin typeface="Baskerville Old Face" panose="02020602080505020303" pitchFamily="18" charset="0"/>
              </a:rPr>
              <a:t>a result or effect, typically one that is unwelcome or </a:t>
            </a:r>
            <a:r>
              <a:rPr lang="en-GB" sz="2400" b="1" i="1" dirty="0" smtClean="0">
                <a:effectLst>
                  <a:outerShdw blurRad="38100" dist="38100" dir="2700000" algn="tl">
                    <a:srgbClr val="000000">
                      <a:alpha val="43137"/>
                    </a:srgbClr>
                  </a:outerShdw>
                </a:effectLst>
                <a:latin typeface="Baskerville Old Face" panose="02020602080505020303" pitchFamily="18" charset="0"/>
              </a:rPr>
              <a:t>unpleasant.</a:t>
            </a:r>
            <a:endParaRPr lang="en-GB" sz="2400" b="1" i="1" dirty="0">
              <a:effectLst>
                <a:outerShdw blurRad="38100" dist="38100" dir="2700000" algn="tl">
                  <a:srgbClr val="000000">
                    <a:alpha val="43137"/>
                  </a:srgbClr>
                </a:outerShdw>
              </a:effectLst>
              <a:latin typeface="Baskerville Old Face" panose="02020602080505020303" pitchFamily="18" charset="0"/>
            </a:endParaRPr>
          </a:p>
        </p:txBody>
      </p:sp>
      <p:sp>
        <p:nvSpPr>
          <p:cNvPr id="3" name="Rectangle 2"/>
          <p:cNvSpPr/>
          <p:nvPr/>
        </p:nvSpPr>
        <p:spPr>
          <a:xfrm>
            <a:off x="8309205" y="2556781"/>
            <a:ext cx="3432350" cy="1107996"/>
          </a:xfrm>
          <a:prstGeom prst="rect">
            <a:avLst/>
          </a:prstGeom>
        </p:spPr>
        <p:txBody>
          <a:bodyPr wrap="none">
            <a:spAutoFit/>
          </a:bodyPr>
          <a:lstStyle/>
          <a:p>
            <a:pPr lvl="0" algn="ctr">
              <a:defRPr/>
            </a:pPr>
            <a:r>
              <a:rPr lang="en-GB" sz="6600" dirty="0" smtClean="0">
                <a:solidFill>
                  <a:prstClr val="black"/>
                </a:solidFill>
                <a:latin typeface="Candara" panose="020E0502030303020204" pitchFamily="34" charset="0"/>
              </a:rPr>
              <a:t>solutions</a:t>
            </a:r>
            <a:endParaRPr lang="en-GB" sz="6600" dirty="0">
              <a:solidFill>
                <a:prstClr val="black"/>
              </a:solidFill>
              <a:latin typeface="Candara" panose="020E0502030303020204" pitchFamily="34" charset="0"/>
            </a:endParaRPr>
          </a:p>
        </p:txBody>
      </p:sp>
      <p:pic>
        <p:nvPicPr>
          <p:cNvPr id="16" name="Content Placeholder 15"/>
          <p:cNvPicPr>
            <a:picLocks noGrp="1" noChangeAspect="1"/>
          </p:cNvPicPr>
          <p:nvPr>
            <p:ph idx="1"/>
          </p:nvPr>
        </p:nvPicPr>
        <p:blipFill>
          <a:blip r:embed="rId4"/>
          <a:stretch>
            <a:fillRect/>
          </a:stretch>
        </p:blipFill>
        <p:spPr>
          <a:xfrm>
            <a:off x="9514158" y="5471257"/>
            <a:ext cx="2458070" cy="1386743"/>
          </a:xfrm>
          <a:prstGeom prst="rect">
            <a:avLst/>
          </a:prstGeom>
        </p:spPr>
      </p:pic>
      <p:sp>
        <p:nvSpPr>
          <p:cNvPr id="17" name="Rectangle 16"/>
          <p:cNvSpPr/>
          <p:nvPr/>
        </p:nvSpPr>
        <p:spPr>
          <a:xfrm>
            <a:off x="8929651" y="3664777"/>
            <a:ext cx="3262349" cy="157890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i="1" dirty="0">
                <a:solidFill>
                  <a:schemeClr val="tx1"/>
                </a:solidFill>
              </a:rPr>
              <a:t>a means of solving a problem or dealing with a difficult </a:t>
            </a:r>
            <a:r>
              <a:rPr lang="en-GB" sz="2800" b="1" i="1" dirty="0" smtClean="0">
                <a:solidFill>
                  <a:schemeClr val="tx1"/>
                </a:solidFill>
              </a:rPr>
              <a:t>situation.</a:t>
            </a:r>
            <a:endParaRPr lang="en-GB" sz="2800" b="1" i="1" dirty="0">
              <a:solidFill>
                <a:schemeClr val="tx1"/>
              </a:solidFill>
            </a:endParaRPr>
          </a:p>
        </p:txBody>
      </p:sp>
      <p:sp>
        <p:nvSpPr>
          <p:cNvPr id="8" name="TextBox 7"/>
          <p:cNvSpPr txBox="1"/>
          <p:nvPr/>
        </p:nvSpPr>
        <p:spPr>
          <a:xfrm>
            <a:off x="5521395" y="2325158"/>
            <a:ext cx="3453976" cy="923330"/>
          </a:xfrm>
          <a:prstGeom prst="rect">
            <a:avLst/>
          </a:prstGeom>
          <a:noFill/>
        </p:spPr>
        <p:txBody>
          <a:bodyPr wrap="square" rtlCol="0">
            <a:spAutoFit/>
          </a:bodyPr>
          <a:lstStyle/>
          <a:p>
            <a:r>
              <a:rPr lang="en-GB" sz="5400" dirty="0" smtClean="0"/>
              <a:t>conflict</a:t>
            </a:r>
            <a:endParaRPr lang="en-GB" sz="5400" dirty="0"/>
          </a:p>
        </p:txBody>
      </p:sp>
    </p:spTree>
    <p:extLst>
      <p:ext uri="{BB962C8B-B14F-4D97-AF65-F5344CB8AC3E}">
        <p14:creationId xmlns:p14="http://schemas.microsoft.com/office/powerpoint/2010/main" val="31272881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duotone>
              <a:schemeClr val="bg2">
                <a:shade val="45000"/>
                <a:satMod val="135000"/>
              </a:schemeClr>
              <a:prstClr val="white"/>
            </a:duotone>
          </a:blip>
          <a:stretch>
            <a:fillRect/>
          </a:stretch>
        </p:blipFill>
        <p:spPr>
          <a:xfrm>
            <a:off x="0" y="12137"/>
            <a:ext cx="12192000" cy="6858000"/>
          </a:xfrm>
          <a:prstGeom prst="rect">
            <a:avLst/>
          </a:prstGeom>
        </p:spPr>
      </p:pic>
      <p:sp>
        <p:nvSpPr>
          <p:cNvPr id="2" name="Title 1"/>
          <p:cNvSpPr>
            <a:spLocks noGrp="1"/>
          </p:cNvSpPr>
          <p:nvPr>
            <p:ph type="title"/>
          </p:nvPr>
        </p:nvSpPr>
        <p:spPr>
          <a:xfrm>
            <a:off x="648606" y="29884"/>
            <a:ext cx="11543394" cy="1188720"/>
          </a:xfrm>
          <a:solidFill>
            <a:srgbClr val="D987C7"/>
          </a:solidFill>
        </p:spPr>
        <p:txBody>
          <a:bodyPr>
            <a:normAutofit fontScale="90000"/>
          </a:bodyPr>
          <a:lstStyle/>
          <a:p>
            <a:pPr algn="ctr"/>
            <a:r>
              <a:rPr lang="en-GB" dirty="0" smtClean="0"/>
              <a:t>Read the keywords and match their definition: Write them in your books</a:t>
            </a:r>
            <a:endParaRPr lang="en-GB" dirty="0"/>
          </a:p>
        </p:txBody>
      </p:sp>
      <p:sp>
        <p:nvSpPr>
          <p:cNvPr id="5" name="TextBox 4"/>
          <p:cNvSpPr txBox="1"/>
          <p:nvPr/>
        </p:nvSpPr>
        <p:spPr>
          <a:xfrm rot="16200000">
            <a:off x="-3134339"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Unlocking vocabulary</a:t>
            </a:r>
            <a:endParaRPr lang="en-GB" sz="4000" b="1" dirty="0">
              <a:latin typeface="Century Gothic" panose="020B0502020202020204" pitchFamily="34" charset="0"/>
            </a:endParaRPr>
          </a:p>
        </p:txBody>
      </p:sp>
      <p:sp>
        <p:nvSpPr>
          <p:cNvPr id="6" name="TextBox 5"/>
          <p:cNvSpPr txBox="1"/>
          <p:nvPr/>
        </p:nvSpPr>
        <p:spPr>
          <a:xfrm>
            <a:off x="648606" y="1371299"/>
            <a:ext cx="6400800" cy="1200329"/>
          </a:xfrm>
          <a:prstGeom prst="rect">
            <a:avLst/>
          </a:prstGeom>
          <a:noFill/>
        </p:spPr>
        <p:txBody>
          <a:bodyPr wrap="square" rtlCol="0">
            <a:spAutoFit/>
          </a:bodyPr>
          <a:lstStyle/>
          <a:p>
            <a:r>
              <a:rPr lang="en-GB" sz="7200" dirty="0" smtClean="0">
                <a:latin typeface="Berlin Sans FB Demi" panose="020E0802020502020306" pitchFamily="34" charset="0"/>
              </a:rPr>
              <a:t>questions</a:t>
            </a:r>
            <a:endParaRPr lang="en-GB" sz="7200" dirty="0">
              <a:latin typeface="Berlin Sans FB Demi" panose="020E0802020502020306" pitchFamily="34" charset="0"/>
            </a:endParaRPr>
          </a:p>
        </p:txBody>
      </p:sp>
      <p:sp>
        <p:nvSpPr>
          <p:cNvPr id="7" name="TextBox 6"/>
          <p:cNvSpPr txBox="1"/>
          <p:nvPr/>
        </p:nvSpPr>
        <p:spPr>
          <a:xfrm>
            <a:off x="4691377" y="5808006"/>
            <a:ext cx="3980329" cy="830997"/>
          </a:xfrm>
          <a:prstGeom prst="rect">
            <a:avLst/>
          </a:prstGeom>
          <a:noFill/>
        </p:spPr>
        <p:txBody>
          <a:bodyPr wrap="square" rtlCol="0">
            <a:spAutoFit/>
          </a:bodyPr>
          <a:lstStyle/>
          <a:p>
            <a:r>
              <a:rPr lang="en-GB" sz="4800" dirty="0" smtClean="0"/>
              <a:t>consequences</a:t>
            </a:r>
            <a:endParaRPr lang="en-GB" sz="4800" dirty="0"/>
          </a:p>
        </p:txBody>
      </p:sp>
      <p:sp>
        <p:nvSpPr>
          <p:cNvPr id="9" name="TextBox 8"/>
          <p:cNvSpPr txBox="1"/>
          <p:nvPr/>
        </p:nvSpPr>
        <p:spPr>
          <a:xfrm>
            <a:off x="648606" y="3716053"/>
            <a:ext cx="3980329" cy="1107996"/>
          </a:xfrm>
          <a:prstGeom prst="rect">
            <a:avLst/>
          </a:prstGeom>
          <a:noFill/>
        </p:spPr>
        <p:txBody>
          <a:bodyPr wrap="square" rtlCol="0">
            <a:spAutoFit/>
          </a:bodyPr>
          <a:lstStyle/>
          <a:p>
            <a:r>
              <a:rPr lang="en-GB" sz="6600" dirty="0" smtClean="0"/>
              <a:t>banished</a:t>
            </a:r>
            <a:endParaRPr lang="en-GB" sz="6600" dirty="0"/>
          </a:p>
        </p:txBody>
      </p:sp>
      <p:sp>
        <p:nvSpPr>
          <p:cNvPr id="10" name="TextBox 9"/>
          <p:cNvSpPr txBox="1"/>
          <p:nvPr/>
        </p:nvSpPr>
        <p:spPr>
          <a:xfrm>
            <a:off x="4060903" y="3839163"/>
            <a:ext cx="4139004" cy="1200329"/>
          </a:xfrm>
          <a:prstGeom prst="rect">
            <a:avLst/>
          </a:prstGeom>
          <a:solidFill>
            <a:schemeClr val="accent3">
              <a:lumMod val="40000"/>
              <a:lumOff val="60000"/>
            </a:schemeClr>
          </a:solidFill>
        </p:spPr>
        <p:txBody>
          <a:bodyPr wrap="square" rtlCol="0">
            <a:spAutoFit/>
          </a:bodyPr>
          <a:lstStyle/>
          <a:p>
            <a:pPr algn="ctr"/>
            <a:r>
              <a:rPr lang="en-GB" sz="2400" dirty="0">
                <a:latin typeface="Arial Narrow" panose="020B0606020202030204" pitchFamily="34" charset="0"/>
              </a:rPr>
              <a:t>send (someone) away from a country or place as an official </a:t>
            </a:r>
            <a:r>
              <a:rPr lang="en-GB" sz="2400" dirty="0" smtClean="0">
                <a:latin typeface="Arial Narrow" panose="020B0606020202030204" pitchFamily="34" charset="0"/>
              </a:rPr>
              <a:t>punishment.</a:t>
            </a:r>
            <a:endParaRPr lang="en-GB" sz="2400" dirty="0">
              <a:latin typeface="Arial Narrow" panose="020B0606020202030204" pitchFamily="34" charset="0"/>
            </a:endParaRPr>
          </a:p>
        </p:txBody>
      </p:sp>
      <p:sp>
        <p:nvSpPr>
          <p:cNvPr id="11" name="TextBox 10"/>
          <p:cNvSpPr txBox="1"/>
          <p:nvPr/>
        </p:nvSpPr>
        <p:spPr>
          <a:xfrm>
            <a:off x="5475675" y="1287060"/>
            <a:ext cx="6716325" cy="1077218"/>
          </a:xfrm>
          <a:prstGeom prst="rect">
            <a:avLst/>
          </a:prstGeom>
          <a:solidFill>
            <a:schemeClr val="accent3">
              <a:lumMod val="40000"/>
              <a:lumOff val="60000"/>
            </a:schemeClr>
          </a:solidFill>
        </p:spPr>
        <p:txBody>
          <a:bodyPr wrap="square" rtlCol="0">
            <a:spAutoFit/>
          </a:bodyPr>
          <a:lstStyle/>
          <a:p>
            <a:pPr algn="ctr"/>
            <a:r>
              <a:rPr lang="en-GB" sz="3200" b="1" i="1" dirty="0">
                <a:latin typeface="Baskerville Old Face" panose="02020602080505020303" pitchFamily="18" charset="0"/>
              </a:rPr>
              <a:t>a doubt about the truth or validity of </a:t>
            </a:r>
            <a:r>
              <a:rPr lang="en-GB" sz="3200" b="1" i="1" dirty="0" smtClean="0">
                <a:latin typeface="Baskerville Old Face" panose="02020602080505020303" pitchFamily="18" charset="0"/>
              </a:rPr>
              <a:t>something.</a:t>
            </a:r>
            <a:endParaRPr lang="en-GB" sz="3200" b="1" i="1" dirty="0">
              <a:latin typeface="Baskerville Old Face" panose="02020602080505020303" pitchFamily="18" charset="0"/>
            </a:endParaRPr>
          </a:p>
        </p:txBody>
      </p:sp>
      <p:sp>
        <p:nvSpPr>
          <p:cNvPr id="12" name="Rectangle 11"/>
          <p:cNvSpPr/>
          <p:nvPr/>
        </p:nvSpPr>
        <p:spPr>
          <a:xfrm>
            <a:off x="648606" y="2551005"/>
            <a:ext cx="4827069" cy="1077218"/>
          </a:xfrm>
          <a:prstGeom prst="rect">
            <a:avLst/>
          </a:prstGeom>
          <a:solidFill>
            <a:schemeClr val="accent3">
              <a:lumMod val="40000"/>
              <a:lumOff val="60000"/>
            </a:schemeClr>
          </a:solidFill>
        </p:spPr>
        <p:txBody>
          <a:bodyPr wrap="square">
            <a:spAutoFit/>
          </a:bodyPr>
          <a:lstStyle/>
          <a:p>
            <a:r>
              <a:rPr lang="en-GB" sz="3200" i="1" dirty="0">
                <a:latin typeface="Aharoni" panose="02010803020104030203" pitchFamily="2" charset="-79"/>
                <a:cs typeface="Aharoni" panose="02010803020104030203" pitchFamily="2" charset="-79"/>
              </a:rPr>
              <a:t>a serious disagreement or </a:t>
            </a:r>
            <a:r>
              <a:rPr lang="en-GB" sz="3200" i="1" dirty="0" smtClean="0">
                <a:latin typeface="Aharoni" panose="02010803020104030203" pitchFamily="2" charset="-79"/>
                <a:cs typeface="Aharoni" panose="02010803020104030203" pitchFamily="2" charset="-79"/>
              </a:rPr>
              <a:t>argument</a:t>
            </a:r>
            <a:endParaRPr lang="en-GB" sz="3200" i="1" dirty="0">
              <a:latin typeface="Aharoni" panose="02010803020104030203" pitchFamily="2" charset="-79"/>
              <a:cs typeface="Aharoni" panose="02010803020104030203" pitchFamily="2" charset="-79"/>
            </a:endParaRPr>
          </a:p>
        </p:txBody>
      </p:sp>
      <p:sp>
        <p:nvSpPr>
          <p:cNvPr id="13" name="TextBox 12"/>
          <p:cNvSpPr txBox="1"/>
          <p:nvPr/>
        </p:nvSpPr>
        <p:spPr>
          <a:xfrm>
            <a:off x="756373" y="5425388"/>
            <a:ext cx="8173277" cy="461665"/>
          </a:xfrm>
          <a:prstGeom prst="rect">
            <a:avLst/>
          </a:prstGeom>
          <a:solidFill>
            <a:schemeClr val="accent3">
              <a:lumMod val="40000"/>
              <a:lumOff val="60000"/>
            </a:schemeClr>
          </a:solidFill>
        </p:spPr>
        <p:txBody>
          <a:bodyPr wrap="square" rtlCol="0">
            <a:spAutoFit/>
          </a:bodyPr>
          <a:lstStyle/>
          <a:p>
            <a:pPr algn="ctr"/>
            <a:r>
              <a:rPr lang="en-GB" sz="2400" b="1" i="1" dirty="0">
                <a:effectLst>
                  <a:outerShdw blurRad="38100" dist="38100" dir="2700000" algn="tl">
                    <a:srgbClr val="000000">
                      <a:alpha val="43137"/>
                    </a:srgbClr>
                  </a:outerShdw>
                </a:effectLst>
                <a:latin typeface="Baskerville Old Face" panose="02020602080505020303" pitchFamily="18" charset="0"/>
              </a:rPr>
              <a:t>a result or effect, typically one that is unwelcome or </a:t>
            </a:r>
            <a:r>
              <a:rPr lang="en-GB" sz="2400" b="1" i="1" dirty="0" smtClean="0">
                <a:effectLst>
                  <a:outerShdw blurRad="38100" dist="38100" dir="2700000" algn="tl">
                    <a:srgbClr val="000000">
                      <a:alpha val="43137"/>
                    </a:srgbClr>
                  </a:outerShdw>
                </a:effectLst>
                <a:latin typeface="Baskerville Old Face" panose="02020602080505020303" pitchFamily="18" charset="0"/>
              </a:rPr>
              <a:t>unpleasant.</a:t>
            </a:r>
            <a:endParaRPr lang="en-GB" sz="2400" b="1" i="1" dirty="0">
              <a:effectLst>
                <a:outerShdw blurRad="38100" dist="38100" dir="2700000" algn="tl">
                  <a:srgbClr val="000000">
                    <a:alpha val="43137"/>
                  </a:srgbClr>
                </a:outerShdw>
              </a:effectLst>
              <a:latin typeface="Baskerville Old Face" panose="02020602080505020303" pitchFamily="18" charset="0"/>
            </a:endParaRPr>
          </a:p>
        </p:txBody>
      </p:sp>
      <p:sp>
        <p:nvSpPr>
          <p:cNvPr id="3" name="Rectangle 2"/>
          <p:cNvSpPr/>
          <p:nvPr/>
        </p:nvSpPr>
        <p:spPr>
          <a:xfrm>
            <a:off x="8309205" y="2556781"/>
            <a:ext cx="3432350" cy="1107996"/>
          </a:xfrm>
          <a:prstGeom prst="rect">
            <a:avLst/>
          </a:prstGeom>
        </p:spPr>
        <p:txBody>
          <a:bodyPr wrap="none">
            <a:spAutoFit/>
          </a:bodyPr>
          <a:lstStyle/>
          <a:p>
            <a:pPr lvl="0" algn="ctr">
              <a:defRPr/>
            </a:pPr>
            <a:r>
              <a:rPr lang="en-GB" sz="6600" dirty="0" smtClean="0">
                <a:solidFill>
                  <a:prstClr val="black"/>
                </a:solidFill>
                <a:latin typeface="Candara" panose="020E0502030303020204" pitchFamily="34" charset="0"/>
              </a:rPr>
              <a:t>solutions</a:t>
            </a:r>
            <a:endParaRPr lang="en-GB" sz="6600" dirty="0">
              <a:solidFill>
                <a:prstClr val="black"/>
              </a:solidFill>
              <a:latin typeface="Candara" panose="020E0502030303020204" pitchFamily="34" charset="0"/>
            </a:endParaRPr>
          </a:p>
        </p:txBody>
      </p:sp>
      <p:pic>
        <p:nvPicPr>
          <p:cNvPr id="16" name="Content Placeholder 15"/>
          <p:cNvPicPr>
            <a:picLocks noGrp="1" noChangeAspect="1"/>
          </p:cNvPicPr>
          <p:nvPr>
            <p:ph idx="1"/>
          </p:nvPr>
        </p:nvPicPr>
        <p:blipFill>
          <a:blip r:embed="rId4"/>
          <a:stretch>
            <a:fillRect/>
          </a:stretch>
        </p:blipFill>
        <p:spPr>
          <a:xfrm>
            <a:off x="9514158" y="5471257"/>
            <a:ext cx="2458070" cy="1386743"/>
          </a:xfrm>
          <a:prstGeom prst="rect">
            <a:avLst/>
          </a:prstGeom>
        </p:spPr>
      </p:pic>
      <p:sp>
        <p:nvSpPr>
          <p:cNvPr id="17" name="Rectangle 16"/>
          <p:cNvSpPr/>
          <p:nvPr/>
        </p:nvSpPr>
        <p:spPr>
          <a:xfrm>
            <a:off x="8929651" y="3664777"/>
            <a:ext cx="3262349" cy="157890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i="1" dirty="0">
                <a:solidFill>
                  <a:schemeClr val="tx1"/>
                </a:solidFill>
              </a:rPr>
              <a:t>a means of solving a problem or dealing with a difficult </a:t>
            </a:r>
            <a:r>
              <a:rPr lang="en-GB" sz="2800" b="1" i="1" dirty="0" smtClean="0">
                <a:solidFill>
                  <a:schemeClr val="tx1"/>
                </a:solidFill>
              </a:rPr>
              <a:t>situation.</a:t>
            </a:r>
            <a:endParaRPr lang="en-GB" sz="2800" b="1" i="1" dirty="0">
              <a:solidFill>
                <a:schemeClr val="tx1"/>
              </a:solidFill>
            </a:endParaRPr>
          </a:p>
        </p:txBody>
      </p:sp>
      <p:sp>
        <p:nvSpPr>
          <p:cNvPr id="8" name="TextBox 7"/>
          <p:cNvSpPr txBox="1"/>
          <p:nvPr/>
        </p:nvSpPr>
        <p:spPr>
          <a:xfrm>
            <a:off x="5521395" y="2325158"/>
            <a:ext cx="3453976" cy="923330"/>
          </a:xfrm>
          <a:prstGeom prst="rect">
            <a:avLst/>
          </a:prstGeom>
          <a:noFill/>
        </p:spPr>
        <p:txBody>
          <a:bodyPr wrap="square" rtlCol="0">
            <a:spAutoFit/>
          </a:bodyPr>
          <a:lstStyle/>
          <a:p>
            <a:r>
              <a:rPr lang="en-GB" sz="5400" dirty="0" smtClean="0"/>
              <a:t>conflict</a:t>
            </a:r>
            <a:endParaRPr lang="en-GB" sz="5400" dirty="0"/>
          </a:p>
        </p:txBody>
      </p:sp>
      <p:sp>
        <p:nvSpPr>
          <p:cNvPr id="18" name="Right Arrow 17"/>
          <p:cNvSpPr/>
          <p:nvPr/>
        </p:nvSpPr>
        <p:spPr>
          <a:xfrm rot="20864343">
            <a:off x="4643911" y="1898748"/>
            <a:ext cx="1351309" cy="286189"/>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Arrow 18"/>
          <p:cNvSpPr/>
          <p:nvPr/>
        </p:nvSpPr>
        <p:spPr>
          <a:xfrm rot="9530633">
            <a:off x="4865318" y="3078369"/>
            <a:ext cx="816008" cy="276006"/>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ght Arrow 19"/>
          <p:cNvSpPr/>
          <p:nvPr/>
        </p:nvSpPr>
        <p:spPr>
          <a:xfrm rot="3810739" flipV="1">
            <a:off x="8398645" y="3556841"/>
            <a:ext cx="594087" cy="385588"/>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ight Arrow 20"/>
          <p:cNvSpPr/>
          <p:nvPr/>
        </p:nvSpPr>
        <p:spPr>
          <a:xfrm rot="656376">
            <a:off x="3707400" y="4562049"/>
            <a:ext cx="852398" cy="216337"/>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Arrow 21"/>
          <p:cNvSpPr/>
          <p:nvPr/>
        </p:nvSpPr>
        <p:spPr>
          <a:xfrm rot="12593563">
            <a:off x="4068208" y="5993173"/>
            <a:ext cx="722428" cy="338823"/>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951856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bg2">
                <a:shade val="45000"/>
                <a:satMod val="135000"/>
              </a:schemeClr>
              <a:prstClr val="white"/>
            </a:duotone>
          </a:blip>
          <a:stretch>
            <a:fillRect/>
          </a:stretch>
        </p:blipFill>
        <p:spPr>
          <a:xfrm>
            <a:off x="-529" y="-297"/>
            <a:ext cx="12193057" cy="6858594"/>
          </a:xfrm>
          <a:prstGeom prst="rect">
            <a:avLst/>
          </a:prstGeom>
        </p:spPr>
      </p:pic>
      <p:sp>
        <p:nvSpPr>
          <p:cNvPr id="4" name="TextBox 3"/>
          <p:cNvSpPr txBox="1"/>
          <p:nvPr/>
        </p:nvSpPr>
        <p:spPr>
          <a:xfrm rot="16200000">
            <a:off x="-2957077" y="3075056"/>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Learning Content</a:t>
            </a:r>
          </a:p>
        </p:txBody>
      </p:sp>
      <p:sp>
        <p:nvSpPr>
          <p:cNvPr id="5" name="TextBox 4"/>
          <p:cNvSpPr txBox="1"/>
          <p:nvPr/>
        </p:nvSpPr>
        <p:spPr>
          <a:xfrm>
            <a:off x="911425" y="116633"/>
            <a:ext cx="10699401" cy="5109091"/>
          </a:xfrm>
          <a:prstGeom prst="rect">
            <a:avLst/>
          </a:prstGeom>
          <a:noFill/>
        </p:spPr>
        <p:txBody>
          <a:bodyPr wrap="square" rtlCol="0">
            <a:spAutoFit/>
          </a:bodyPr>
          <a:lstStyle/>
          <a:p>
            <a:pPr algn="ctr"/>
            <a:r>
              <a:rPr lang="en-GB" sz="3600" b="1" dirty="0" smtClean="0">
                <a:solidFill>
                  <a:srgbClr val="000000"/>
                </a:solidFill>
                <a:latin typeface="Century Gothic" panose="020B0502020202020204" pitchFamily="34" charset="0"/>
              </a:rPr>
              <a:t>How does Shakespeare </a:t>
            </a:r>
            <a:r>
              <a:rPr lang="en-GB" sz="3600" b="1" dirty="0" smtClean="0">
                <a:solidFill>
                  <a:srgbClr val="000000"/>
                </a:solidFill>
                <a:latin typeface="Century Gothic" panose="020B0502020202020204" pitchFamily="34" charset="0"/>
              </a:rPr>
              <a:t>show </a:t>
            </a:r>
            <a:r>
              <a:rPr lang="en-GB" sz="3600" b="1" dirty="0" smtClean="0">
                <a:solidFill>
                  <a:srgbClr val="000000"/>
                </a:solidFill>
                <a:latin typeface="Century Gothic" panose="020B0502020202020204" pitchFamily="34" charset="0"/>
              </a:rPr>
              <a:t>that bad news travels fast?</a:t>
            </a:r>
            <a:endParaRPr lang="en-GB" sz="3600" b="1" dirty="0" smtClean="0">
              <a:solidFill>
                <a:srgbClr val="000000"/>
              </a:solidFill>
              <a:latin typeface="Century Gothic" panose="020B0502020202020204" pitchFamily="34" charset="0"/>
            </a:endParaRPr>
          </a:p>
          <a:p>
            <a:pPr algn="ctr"/>
            <a:r>
              <a:rPr lang="en-GB" sz="2800" b="1" dirty="0" smtClean="0">
                <a:solidFill>
                  <a:srgbClr val="000000"/>
                </a:solidFill>
                <a:latin typeface="Century Gothic" panose="020B0502020202020204" pitchFamily="34" charset="0"/>
              </a:rPr>
              <a:t>I</a:t>
            </a:r>
            <a:r>
              <a:rPr lang="en-GB" sz="2600" b="1" dirty="0" smtClean="0">
                <a:solidFill>
                  <a:srgbClr val="000000"/>
                </a:solidFill>
                <a:latin typeface="Century Gothic" panose="020B0502020202020204" pitchFamily="34" charset="0"/>
              </a:rPr>
              <a:t>n this lesson you will be mastering the following:</a:t>
            </a:r>
          </a:p>
          <a:p>
            <a:endParaRPr lang="en-GB" sz="2600" b="1" dirty="0">
              <a:solidFill>
                <a:schemeClr val="bg1"/>
              </a:solidFill>
              <a:latin typeface="Century Gothic" panose="020B0502020202020204" pitchFamily="34" charset="0"/>
            </a:endParaRPr>
          </a:p>
          <a:p>
            <a:r>
              <a:rPr lang="en-GB" sz="4000" b="1" dirty="0" smtClean="0">
                <a:solidFill>
                  <a:srgbClr val="FF6600"/>
                </a:solidFill>
                <a:latin typeface="Century Gothic" panose="020B0502020202020204" pitchFamily="34" charset="0"/>
              </a:rPr>
              <a:t>To </a:t>
            </a:r>
            <a:r>
              <a:rPr lang="en-GB" sz="4000" b="1" dirty="0">
                <a:solidFill>
                  <a:srgbClr val="FF6600"/>
                </a:solidFill>
                <a:latin typeface="Century Gothic" panose="020B0502020202020204" pitchFamily="34" charset="0"/>
              </a:rPr>
              <a:t>explore how the consequences of the deaths create movement in the plot.</a:t>
            </a:r>
          </a:p>
          <a:p>
            <a:r>
              <a:rPr lang="en-GB" sz="4000" b="1" dirty="0" smtClean="0">
                <a:solidFill>
                  <a:schemeClr val="tx1">
                    <a:lumMod val="75000"/>
                    <a:lumOff val="25000"/>
                  </a:schemeClr>
                </a:solidFill>
                <a:latin typeface="Century Gothic" panose="020B0502020202020204" pitchFamily="34" charset="0"/>
              </a:rPr>
              <a:t>To </a:t>
            </a:r>
            <a:r>
              <a:rPr lang="en-GB" sz="4000" b="1" dirty="0">
                <a:solidFill>
                  <a:schemeClr val="tx1">
                    <a:lumMod val="75000"/>
                    <a:lumOff val="25000"/>
                  </a:schemeClr>
                </a:solidFill>
                <a:latin typeface="Century Gothic" panose="020B0502020202020204" pitchFamily="34" charset="0"/>
              </a:rPr>
              <a:t>explain how Shakespeare uses techniques to create tension.</a:t>
            </a:r>
          </a:p>
          <a:p>
            <a:r>
              <a:rPr lang="en-GB" sz="4000" b="1" dirty="0" smtClean="0">
                <a:solidFill>
                  <a:srgbClr val="FFC000"/>
                </a:solidFill>
                <a:latin typeface="Century Gothic" panose="020B0502020202020204" pitchFamily="34" charset="0"/>
              </a:rPr>
              <a:t>To </a:t>
            </a:r>
            <a:r>
              <a:rPr lang="en-GB" sz="4000" b="1" dirty="0">
                <a:solidFill>
                  <a:srgbClr val="FFC000"/>
                </a:solidFill>
                <a:latin typeface="Century Gothic" panose="020B0502020202020204" pitchFamily="34" charset="0"/>
              </a:rPr>
              <a:t>re-cap and revise the events so far</a:t>
            </a:r>
            <a:r>
              <a:rPr lang="en-GB" sz="4000" b="1" dirty="0" smtClean="0">
                <a:solidFill>
                  <a:srgbClr val="FFC000"/>
                </a:solidFill>
                <a:latin typeface="Century Gothic" panose="020B0502020202020204" pitchFamily="34" charset="0"/>
              </a:rPr>
              <a:t>.</a:t>
            </a:r>
            <a:endParaRPr lang="en-GB" sz="4000" b="1" dirty="0">
              <a:solidFill>
                <a:srgbClr val="FFC000"/>
              </a:solidFill>
              <a:latin typeface="Century Gothic" panose="020B0502020202020204" pitchFamily="34" charset="0"/>
            </a:endParaRPr>
          </a:p>
        </p:txBody>
      </p:sp>
    </p:spTree>
    <p:extLst>
      <p:ext uri="{BB962C8B-B14F-4D97-AF65-F5344CB8AC3E}">
        <p14:creationId xmlns:p14="http://schemas.microsoft.com/office/powerpoint/2010/main" val="40751399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0" y="1"/>
            <a:ext cx="12192000" cy="6858000"/>
          </a:xfrm>
          <a:prstGeom prst="rect">
            <a:avLst/>
          </a:prstGeom>
        </p:spPr>
      </p:pic>
      <p:sp>
        <p:nvSpPr>
          <p:cNvPr id="2" name="Rectangle 1"/>
          <p:cNvSpPr/>
          <p:nvPr/>
        </p:nvSpPr>
        <p:spPr>
          <a:xfrm>
            <a:off x="3065172" y="154546"/>
            <a:ext cx="8242479" cy="566671"/>
          </a:xfrm>
          <a:prstGeom prst="rect">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chemeClr val="tx1"/>
                </a:solidFill>
              </a:rPr>
              <a:t>Act 3, Scene  2 Re-cap</a:t>
            </a:r>
            <a:endParaRPr lang="en-GB" sz="2800" b="1" dirty="0">
              <a:solidFill>
                <a:schemeClr val="tx1"/>
              </a:solidFill>
            </a:endParaRPr>
          </a:p>
        </p:txBody>
      </p:sp>
      <p:sp>
        <p:nvSpPr>
          <p:cNvPr id="7" name="Rounded Rectangle 6"/>
          <p:cNvSpPr/>
          <p:nvPr/>
        </p:nvSpPr>
        <p:spPr>
          <a:xfrm>
            <a:off x="865225" y="721217"/>
            <a:ext cx="3070051" cy="270778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b="1" dirty="0" smtClean="0"/>
              <a:t>Scene 2: </a:t>
            </a:r>
            <a:r>
              <a:rPr lang="en-GB" dirty="0" smtClean="0"/>
              <a:t>Juliet’s waiting for Romeo to come and visit her that evening. The Nurse enters and tells Juliet that Romeo killed Tybalt and has been banished to Mantua. Juliet is very upset, so the Nurse says she will find Romeo for her. </a:t>
            </a:r>
            <a:endParaRPr lang="en-GB" dirty="0"/>
          </a:p>
        </p:txBody>
      </p:sp>
      <p:sp>
        <p:nvSpPr>
          <p:cNvPr id="8" name="Rounded Rectangle 7"/>
          <p:cNvSpPr/>
          <p:nvPr/>
        </p:nvSpPr>
        <p:spPr>
          <a:xfrm>
            <a:off x="8547277" y="1915788"/>
            <a:ext cx="3644721" cy="355675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3600" i="1" dirty="0" smtClean="0">
                <a:solidFill>
                  <a:schemeClr val="tx1"/>
                </a:solidFill>
              </a:rPr>
              <a:t>Thinking task: What themes could this scene link to? Family?? Love?? Hate??</a:t>
            </a:r>
            <a:endParaRPr lang="en-GB" sz="3600" i="1" dirty="0">
              <a:solidFill>
                <a:schemeClr val="tx1"/>
              </a:solidFill>
            </a:endParaRPr>
          </a:p>
        </p:txBody>
      </p:sp>
      <p:sp>
        <p:nvSpPr>
          <p:cNvPr id="5" name="Rectangle 4"/>
          <p:cNvSpPr/>
          <p:nvPr/>
        </p:nvSpPr>
        <p:spPr>
          <a:xfrm>
            <a:off x="928255" y="3694166"/>
            <a:ext cx="2867890" cy="220787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i="1" dirty="0" smtClean="0">
                <a:solidFill>
                  <a:schemeClr val="tx1"/>
                </a:solidFill>
              </a:rPr>
              <a:t>N: We are undone, lady, we are undone. Alack the day, he’s gone, he’s killed, he’s dead.</a:t>
            </a:r>
          </a:p>
          <a:p>
            <a:pPr algn="ctr"/>
            <a:r>
              <a:rPr lang="en-GB" i="1" dirty="0" smtClean="0">
                <a:solidFill>
                  <a:schemeClr val="tx1"/>
                </a:solidFill>
              </a:rPr>
              <a:t>J: What storm is this that blows so contrary? Is Romeo slaughtered? And is Tybalt dead?</a:t>
            </a:r>
            <a:endParaRPr lang="en-GB" i="1" dirty="0">
              <a:solidFill>
                <a:schemeClr val="tx1"/>
              </a:solidFill>
            </a:endParaRPr>
          </a:p>
        </p:txBody>
      </p:sp>
      <p:cxnSp>
        <p:nvCxnSpPr>
          <p:cNvPr id="12" name="Straight Arrow Connector 11"/>
          <p:cNvCxnSpPr/>
          <p:nvPr/>
        </p:nvCxnSpPr>
        <p:spPr>
          <a:xfrm>
            <a:off x="1197735" y="3169920"/>
            <a:ext cx="0" cy="52424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93536" y="953037"/>
            <a:ext cx="4161242" cy="164256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smtClean="0">
                <a:solidFill>
                  <a:sysClr val="windowText" lastClr="000000"/>
                </a:solidFill>
              </a:rPr>
              <a:t>J: O God did Romeo’s hand shed Tybalt’s blood? … Beautiful tyrant, fiend angelical! Dove-feathered raven, </a:t>
            </a:r>
            <a:r>
              <a:rPr lang="en-GB" b="1" dirty="0" err="1" smtClean="0">
                <a:solidFill>
                  <a:sysClr val="windowText" lastClr="000000"/>
                </a:solidFill>
              </a:rPr>
              <a:t>wolvish</a:t>
            </a:r>
            <a:r>
              <a:rPr lang="en-GB" b="1" dirty="0" smtClean="0">
                <a:solidFill>
                  <a:sysClr val="windowText" lastClr="000000"/>
                </a:solidFill>
              </a:rPr>
              <a:t>- ravening lamb!</a:t>
            </a:r>
            <a:endParaRPr lang="en-GB" b="1" dirty="0">
              <a:solidFill>
                <a:sysClr val="windowText" lastClr="000000"/>
              </a:solidFill>
            </a:endParaRPr>
          </a:p>
        </p:txBody>
      </p:sp>
      <p:cxnSp>
        <p:nvCxnSpPr>
          <p:cNvPr id="14" name="Straight Arrow Connector 13"/>
          <p:cNvCxnSpPr/>
          <p:nvPr/>
        </p:nvCxnSpPr>
        <p:spPr>
          <a:xfrm flipV="1">
            <a:off x="6142295" y="2470838"/>
            <a:ext cx="6927" cy="54945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4193536" y="2854036"/>
            <a:ext cx="3911373" cy="272934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smtClean="0">
                <a:solidFill>
                  <a:sysClr val="windowText" lastClr="000000"/>
                </a:solidFill>
              </a:rPr>
              <a:t>Shakespeare’s technique </a:t>
            </a:r>
            <a:r>
              <a:rPr lang="en-GB" dirty="0" smtClean="0">
                <a:solidFill>
                  <a:sysClr val="windowText" lastClr="000000"/>
                </a:solidFill>
              </a:rPr>
              <a:t>is to use questions and exclamations to show her shock and confusion at the news. </a:t>
            </a:r>
          </a:p>
          <a:p>
            <a:pPr algn="ctr"/>
            <a:r>
              <a:rPr lang="en-GB" dirty="0" smtClean="0">
                <a:solidFill>
                  <a:sysClr val="windowText" lastClr="000000"/>
                </a:solidFill>
              </a:rPr>
              <a:t>Juliet uses oxymorons to show her conflicting feelings towards Romeo.</a:t>
            </a:r>
            <a:endParaRPr lang="en-GB" dirty="0">
              <a:solidFill>
                <a:sysClr val="windowText" lastClr="000000"/>
              </a:solidFill>
            </a:endParaRPr>
          </a:p>
        </p:txBody>
      </p:sp>
      <p:cxnSp>
        <p:nvCxnSpPr>
          <p:cNvPr id="16" name="Straight Arrow Connector 15"/>
          <p:cNvCxnSpPr/>
          <p:nvPr/>
        </p:nvCxnSpPr>
        <p:spPr>
          <a:xfrm>
            <a:off x="3657600" y="4502727"/>
            <a:ext cx="7620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796145" y="2452255"/>
            <a:ext cx="623455" cy="845126"/>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Consolidating learning</a:t>
            </a:r>
            <a:endParaRPr lang="en-GB" sz="4000" b="1" dirty="0">
              <a:latin typeface="Century Gothic" panose="020B0502020202020204" pitchFamily="34" charset="0"/>
            </a:endParaRPr>
          </a:p>
        </p:txBody>
      </p:sp>
      <p:sp>
        <p:nvSpPr>
          <p:cNvPr id="11" name="Subtitle 2"/>
          <p:cNvSpPr txBox="1">
            <a:spLocks/>
          </p:cNvSpPr>
          <p:nvPr/>
        </p:nvSpPr>
        <p:spPr>
          <a:xfrm>
            <a:off x="0" y="6046961"/>
            <a:ext cx="12192000" cy="813193"/>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700" b="1" u="sng" dirty="0" smtClean="0"/>
              <a:t>Learning Objective:</a:t>
            </a:r>
          </a:p>
          <a:p>
            <a:pPr marL="0" indent="0">
              <a:lnSpc>
                <a:spcPct val="100000"/>
              </a:lnSpc>
              <a:spcBef>
                <a:spcPts val="0"/>
              </a:spcBef>
              <a:buNone/>
            </a:pPr>
            <a:r>
              <a:rPr lang="en-GB" sz="1700" dirty="0"/>
              <a:t>AO2: Analyse the language and structure used by a writer to create meanings and effects, using relevant subject terminology where appropriate</a:t>
            </a:r>
            <a:r>
              <a:rPr lang="en-GB" sz="1700" dirty="0" smtClean="0"/>
              <a:t>.</a:t>
            </a:r>
            <a:endParaRPr lang="en-GB" sz="1700" dirty="0"/>
          </a:p>
        </p:txBody>
      </p:sp>
    </p:spTree>
    <p:extLst>
      <p:ext uri="{BB962C8B-B14F-4D97-AF65-F5344CB8AC3E}">
        <p14:creationId xmlns:p14="http://schemas.microsoft.com/office/powerpoint/2010/main" val="39561334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bg2">
                <a:shade val="45000"/>
                <a:satMod val="135000"/>
              </a:schemeClr>
              <a:prstClr val="white"/>
            </a:duotone>
          </a:blip>
          <a:stretch>
            <a:fillRect/>
          </a:stretch>
        </p:blipFill>
        <p:spPr>
          <a:xfrm>
            <a:off x="0" y="1"/>
            <a:ext cx="12192000" cy="6858000"/>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854" y="89463"/>
            <a:ext cx="11416146" cy="6679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Mastery</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2584632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bg2">
                <a:shade val="45000"/>
                <a:satMod val="135000"/>
              </a:schemeClr>
              <a:prstClr val="white"/>
            </a:duotone>
          </a:blip>
          <a:stretch>
            <a:fillRect/>
          </a:stretch>
        </p:blipFill>
        <p:spPr>
          <a:xfrm>
            <a:off x="0" y="1"/>
            <a:ext cx="12192000" cy="6858000"/>
          </a:xfrm>
          <a:prstGeom prst="rect">
            <a:avLst/>
          </a:prstGeom>
        </p:spPr>
      </p:pic>
      <p:sp>
        <p:nvSpPr>
          <p:cNvPr id="2" name="Rectangle 1"/>
          <p:cNvSpPr/>
          <p:nvPr/>
        </p:nvSpPr>
        <p:spPr>
          <a:xfrm>
            <a:off x="3108960" y="953037"/>
            <a:ext cx="7269480" cy="452431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GB" sz="3600" b="1" dirty="0">
                <a:solidFill>
                  <a:schemeClr val="tx1"/>
                </a:solidFill>
              </a:rPr>
              <a:t>Discussion </a:t>
            </a:r>
          </a:p>
          <a:p>
            <a:pPr algn="ctr"/>
            <a:endParaRPr lang="en-GB" sz="2800" b="1" dirty="0">
              <a:solidFill>
                <a:schemeClr val="tx1"/>
              </a:solidFill>
            </a:endParaRPr>
          </a:p>
          <a:p>
            <a:pPr algn="ctr"/>
            <a:r>
              <a:rPr lang="en-GB" sz="2800" dirty="0">
                <a:solidFill>
                  <a:schemeClr val="tx1"/>
                </a:solidFill>
              </a:rPr>
              <a:t>How seriously should we take Romeo’s new found love for Juliet?</a:t>
            </a:r>
          </a:p>
          <a:p>
            <a:pPr algn="ctr"/>
            <a:endParaRPr lang="en-GB" sz="2800" dirty="0">
              <a:solidFill>
                <a:schemeClr val="tx1"/>
              </a:solidFill>
            </a:endParaRPr>
          </a:p>
          <a:p>
            <a:pPr algn="ctr"/>
            <a:r>
              <a:rPr lang="en-GB" sz="2800" dirty="0">
                <a:solidFill>
                  <a:schemeClr val="tx1"/>
                </a:solidFill>
              </a:rPr>
              <a:t>Does his language suggest that he is now genuinely in love, or is this just another infatuation</a:t>
            </a:r>
            <a:r>
              <a:rPr lang="en-GB" sz="2800" dirty="0" smtClean="0">
                <a:solidFill>
                  <a:schemeClr val="tx1"/>
                </a:solidFill>
              </a:rPr>
              <a:t>?</a:t>
            </a:r>
          </a:p>
          <a:p>
            <a:pPr algn="ctr"/>
            <a:endParaRPr lang="en-GB" sz="2800" dirty="0">
              <a:solidFill>
                <a:schemeClr val="tx1"/>
              </a:solidFill>
            </a:endParaRPr>
          </a:p>
          <a:p>
            <a:pPr algn="ctr"/>
            <a:r>
              <a:rPr lang="en-GB" sz="2800" dirty="0" smtClean="0">
                <a:solidFill>
                  <a:schemeClr val="tx1"/>
                </a:solidFill>
              </a:rPr>
              <a:t>What evidence do we have to link this to?</a:t>
            </a:r>
            <a:endParaRPr lang="en-GB" sz="2800" dirty="0">
              <a:solidFill>
                <a:schemeClr val="tx1"/>
              </a:solidFill>
            </a:endParaRPr>
          </a:p>
        </p:txBody>
      </p:sp>
      <p:sp>
        <p:nvSpPr>
          <p:cNvPr id="7" name="Subtitle 2"/>
          <p:cNvSpPr txBox="1">
            <a:spLocks/>
          </p:cNvSpPr>
          <p:nvPr/>
        </p:nvSpPr>
        <p:spPr>
          <a:xfrm>
            <a:off x="735714" y="6065950"/>
            <a:ext cx="11456285" cy="794204"/>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u="sng" dirty="0" smtClean="0"/>
              <a:t>Learning Objectives:</a:t>
            </a:r>
          </a:p>
          <a:p>
            <a:pPr marL="0" lvl="1" indent="0">
              <a:lnSpc>
                <a:spcPct val="100000"/>
              </a:lnSpc>
              <a:spcBef>
                <a:spcPts val="0"/>
              </a:spcBef>
              <a:buNone/>
            </a:pPr>
            <a:r>
              <a:rPr lang="en-GB" sz="1600" dirty="0"/>
              <a:t>AO1: use textual references, including quotations, to support and illustrate interpretations.</a:t>
            </a:r>
          </a:p>
          <a:p>
            <a:pPr marL="0" indent="0">
              <a:lnSpc>
                <a:spcPct val="100000"/>
              </a:lnSpc>
              <a:spcBef>
                <a:spcPts val="0"/>
              </a:spcBef>
              <a:buNone/>
            </a:pPr>
            <a:r>
              <a:rPr lang="en-GB" sz="1600" dirty="0"/>
              <a:t>AO2: Analyse the language used by a writer to create meanings and effects</a:t>
            </a:r>
            <a:r>
              <a:rPr lang="en-GB" sz="1600" dirty="0" smtClean="0"/>
              <a:t>.</a:t>
            </a:r>
            <a:endParaRPr lang="en-GB" sz="1600" dirty="0"/>
          </a:p>
        </p:txBody>
      </p:sp>
      <p:sp>
        <p:nvSpPr>
          <p:cNvPr id="8" name="TextBox 7"/>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Reading task</a:t>
            </a:r>
            <a:endParaRPr lang="en-GB" sz="4000" b="1" dirty="0">
              <a:latin typeface="Century Gothic" panose="020B0502020202020204" pitchFamily="34" charset="0"/>
            </a:endParaRPr>
          </a:p>
        </p:txBody>
      </p:sp>
      <p:sp>
        <p:nvSpPr>
          <p:cNvPr id="10" name="Rounded Rectangle 9"/>
          <p:cNvSpPr/>
          <p:nvPr/>
        </p:nvSpPr>
        <p:spPr>
          <a:xfrm>
            <a:off x="2659118" y="66795"/>
            <a:ext cx="7861738" cy="6296797"/>
          </a:xfrm>
          <a:prstGeom prst="roundRect">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dirty="0" smtClean="0">
              <a:solidFill>
                <a:sysClr val="windowText" lastClr="000000"/>
              </a:solidFill>
            </a:endParaRPr>
          </a:p>
          <a:p>
            <a:r>
              <a:rPr lang="en-GB" sz="4000" b="1" dirty="0" smtClean="0">
                <a:solidFill>
                  <a:sysClr val="windowText" lastClr="000000"/>
                </a:solidFill>
              </a:rPr>
              <a:t>Let’s read! </a:t>
            </a:r>
          </a:p>
          <a:p>
            <a:pPr algn="ctr"/>
            <a:r>
              <a:rPr lang="en-GB" sz="3200" b="1" u="sng" dirty="0" smtClean="0">
                <a:solidFill>
                  <a:sysClr val="windowText" lastClr="000000"/>
                </a:solidFill>
              </a:rPr>
              <a:t>Act 3 scene 1</a:t>
            </a:r>
          </a:p>
          <a:p>
            <a:pPr algn="ctr"/>
            <a:r>
              <a:rPr lang="en-GB" sz="4000" dirty="0" smtClean="0">
                <a:solidFill>
                  <a:sysClr val="windowText" lastClr="000000"/>
                </a:solidFill>
              </a:rPr>
              <a:t>Benvolio:</a:t>
            </a:r>
          </a:p>
          <a:p>
            <a:pPr algn="ctr"/>
            <a:r>
              <a:rPr lang="en-GB" sz="4000" dirty="0" smtClean="0">
                <a:solidFill>
                  <a:sysClr val="windowText" lastClr="000000"/>
                </a:solidFill>
              </a:rPr>
              <a:t>Mercutio:</a:t>
            </a:r>
          </a:p>
          <a:p>
            <a:pPr algn="ctr"/>
            <a:r>
              <a:rPr lang="en-GB" sz="4000" dirty="0" smtClean="0">
                <a:solidFill>
                  <a:sysClr val="windowText" lastClr="000000"/>
                </a:solidFill>
              </a:rPr>
              <a:t>Tybalt:</a:t>
            </a:r>
          </a:p>
          <a:p>
            <a:pPr algn="ctr"/>
            <a:r>
              <a:rPr lang="en-GB" sz="4000" dirty="0" smtClean="0">
                <a:solidFill>
                  <a:sysClr val="windowText" lastClr="000000"/>
                </a:solidFill>
              </a:rPr>
              <a:t>Romeo:</a:t>
            </a:r>
          </a:p>
          <a:p>
            <a:pPr algn="ctr"/>
            <a:r>
              <a:rPr lang="en-GB" sz="4000" dirty="0" smtClean="0">
                <a:solidFill>
                  <a:sysClr val="windowText" lastClr="000000"/>
                </a:solidFill>
              </a:rPr>
              <a:t>Officer:</a:t>
            </a:r>
          </a:p>
          <a:p>
            <a:pPr algn="ctr"/>
            <a:r>
              <a:rPr lang="en-GB" sz="4000" dirty="0" smtClean="0">
                <a:solidFill>
                  <a:sysClr val="windowText" lastClr="000000"/>
                </a:solidFill>
              </a:rPr>
              <a:t>Prince:</a:t>
            </a:r>
          </a:p>
          <a:p>
            <a:pPr algn="ctr"/>
            <a:r>
              <a:rPr lang="en-GB" sz="4000" dirty="0" smtClean="0">
                <a:solidFill>
                  <a:sysClr val="windowText" lastClr="000000"/>
                </a:solidFill>
              </a:rPr>
              <a:t>Lady Capulet:</a:t>
            </a:r>
          </a:p>
          <a:p>
            <a:pPr algn="ctr"/>
            <a:r>
              <a:rPr lang="en-GB" sz="4000" dirty="0" smtClean="0">
                <a:solidFill>
                  <a:sysClr val="windowText" lastClr="000000"/>
                </a:solidFill>
              </a:rPr>
              <a:t>Montague:</a:t>
            </a:r>
          </a:p>
          <a:p>
            <a:pPr algn="ctr"/>
            <a:endParaRPr lang="en-GB" sz="4000" dirty="0">
              <a:solidFill>
                <a:sysClr val="windowText" lastClr="000000"/>
              </a:solidFill>
            </a:endParaRPr>
          </a:p>
        </p:txBody>
      </p:sp>
    </p:spTree>
    <p:extLst>
      <p:ext uri="{BB962C8B-B14F-4D97-AF65-F5344CB8AC3E}">
        <p14:creationId xmlns:p14="http://schemas.microsoft.com/office/powerpoint/2010/main" val="486868169"/>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0" y="1"/>
            <a:ext cx="12192000" cy="6858000"/>
          </a:xfrm>
          <a:prstGeom prst="rect">
            <a:avLst/>
          </a:prstGeom>
        </p:spPr>
      </p:pic>
      <p:sp>
        <p:nvSpPr>
          <p:cNvPr id="2" name="Rectangle 1"/>
          <p:cNvSpPr/>
          <p:nvPr/>
        </p:nvSpPr>
        <p:spPr>
          <a:xfrm>
            <a:off x="3065172" y="154546"/>
            <a:ext cx="8242479" cy="566671"/>
          </a:xfrm>
          <a:prstGeom prst="rect">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chemeClr val="tx1"/>
                </a:solidFill>
              </a:rPr>
              <a:t>Act 3, Scene  3 Re-cap</a:t>
            </a:r>
            <a:endParaRPr lang="en-GB" sz="2800" b="1" dirty="0">
              <a:solidFill>
                <a:schemeClr val="tx1"/>
              </a:solidFill>
            </a:endParaRPr>
          </a:p>
        </p:txBody>
      </p:sp>
      <p:sp>
        <p:nvSpPr>
          <p:cNvPr id="7" name="Rounded Rectangle 6"/>
          <p:cNvSpPr/>
          <p:nvPr/>
        </p:nvSpPr>
        <p:spPr>
          <a:xfrm>
            <a:off x="735715" y="721217"/>
            <a:ext cx="3199561" cy="270778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b="1" dirty="0" smtClean="0"/>
              <a:t>Scene 3: </a:t>
            </a:r>
            <a:r>
              <a:rPr lang="en-GB" dirty="0" smtClean="0"/>
              <a:t>Friar Lawrence tells Romeo he has been banished, Romeo becomes upset and irrational threatening to kill himself. The Friar calms him down. The Nurse tells Romeo how upset Juliet is but she waits for him in her room.</a:t>
            </a:r>
            <a:endParaRPr lang="en-GB" dirty="0"/>
          </a:p>
        </p:txBody>
      </p:sp>
      <p:sp>
        <p:nvSpPr>
          <p:cNvPr id="8" name="Rounded Rectangle 7"/>
          <p:cNvSpPr/>
          <p:nvPr/>
        </p:nvSpPr>
        <p:spPr>
          <a:xfrm>
            <a:off x="8547277" y="1136074"/>
            <a:ext cx="3644721" cy="433647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2400" i="1" dirty="0" smtClean="0">
                <a:solidFill>
                  <a:schemeClr val="tx1"/>
                </a:solidFill>
              </a:rPr>
              <a:t>The Nurse arranges for Romeo to go to Juliet that night. Romeo’s mood changes dramatically to excitement </a:t>
            </a:r>
            <a:r>
              <a:rPr lang="en-GB" sz="2400" b="1" dirty="0" smtClean="0">
                <a:solidFill>
                  <a:schemeClr val="tx1"/>
                </a:solidFill>
              </a:rPr>
              <a:t>“ a joy past joy calls out on me, it were a grief, so brief to part with thee</a:t>
            </a:r>
            <a:r>
              <a:rPr lang="en-GB" sz="2400" i="1" dirty="0" smtClean="0">
                <a:solidFill>
                  <a:schemeClr val="tx1"/>
                </a:solidFill>
              </a:rPr>
              <a:t>”. What does this tell us about Romeo’s behaviour?</a:t>
            </a:r>
            <a:endParaRPr lang="en-GB" sz="2400" i="1" dirty="0">
              <a:solidFill>
                <a:schemeClr val="tx1"/>
              </a:solidFill>
            </a:endParaRPr>
          </a:p>
        </p:txBody>
      </p:sp>
      <p:sp>
        <p:nvSpPr>
          <p:cNvPr id="5" name="Rectangle 4"/>
          <p:cNvSpPr/>
          <p:nvPr/>
        </p:nvSpPr>
        <p:spPr>
          <a:xfrm>
            <a:off x="928255" y="3694166"/>
            <a:ext cx="2867890" cy="220787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i="1" dirty="0" smtClean="0">
                <a:solidFill>
                  <a:schemeClr val="tx1"/>
                </a:solidFill>
              </a:rPr>
              <a:t>FL: From Verona art thou banished.</a:t>
            </a:r>
          </a:p>
          <a:p>
            <a:pPr algn="ctr"/>
            <a:r>
              <a:rPr lang="en-GB" i="1" dirty="0" smtClean="0">
                <a:solidFill>
                  <a:schemeClr val="tx1"/>
                </a:solidFill>
              </a:rPr>
              <a:t>R: There is no world without Verona walls, but purgatory, torture, Hell itself.</a:t>
            </a:r>
            <a:endParaRPr lang="en-GB" i="1" dirty="0">
              <a:solidFill>
                <a:schemeClr val="tx1"/>
              </a:solidFill>
            </a:endParaRPr>
          </a:p>
        </p:txBody>
      </p:sp>
      <p:cxnSp>
        <p:nvCxnSpPr>
          <p:cNvPr id="12" name="Straight Arrow Connector 11"/>
          <p:cNvCxnSpPr/>
          <p:nvPr/>
        </p:nvCxnSpPr>
        <p:spPr>
          <a:xfrm>
            <a:off x="1197735" y="3297381"/>
            <a:ext cx="166255" cy="54309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4193536" y="953037"/>
            <a:ext cx="4161242" cy="164256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smtClean="0">
                <a:solidFill>
                  <a:sysClr val="windowText" lastClr="000000"/>
                </a:solidFill>
              </a:rPr>
              <a:t>Friar Lawrence is the voice of reason- he reminds Romeo that banishment is better than death: </a:t>
            </a:r>
            <a:r>
              <a:rPr lang="en-GB" i="1" dirty="0" smtClean="0">
                <a:solidFill>
                  <a:sysClr val="windowText" lastClr="000000"/>
                </a:solidFill>
              </a:rPr>
              <a:t>The law that threatened death becomes thy friend, and turns it to exile.</a:t>
            </a:r>
            <a:endParaRPr lang="en-GB" i="1" dirty="0">
              <a:solidFill>
                <a:sysClr val="windowText" lastClr="000000"/>
              </a:solidFill>
            </a:endParaRPr>
          </a:p>
        </p:txBody>
      </p:sp>
      <p:cxnSp>
        <p:nvCxnSpPr>
          <p:cNvPr id="14" name="Straight Arrow Connector 13"/>
          <p:cNvCxnSpPr/>
          <p:nvPr/>
        </p:nvCxnSpPr>
        <p:spPr>
          <a:xfrm flipV="1">
            <a:off x="6142295" y="2470838"/>
            <a:ext cx="6927" cy="54945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4193536" y="2854036"/>
            <a:ext cx="4161242" cy="3048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b="1" dirty="0" smtClean="0">
                <a:solidFill>
                  <a:sysClr val="windowText" lastClr="000000"/>
                </a:solidFill>
              </a:rPr>
              <a:t>Romeo’s character: </a:t>
            </a:r>
          </a:p>
          <a:p>
            <a:pPr algn="ctr"/>
            <a:r>
              <a:rPr lang="en-GB" b="1" i="1" dirty="0" smtClean="0">
                <a:solidFill>
                  <a:sysClr val="windowText" lastClr="000000"/>
                </a:solidFill>
              </a:rPr>
              <a:t>Drawing his dagger</a:t>
            </a:r>
            <a:endParaRPr lang="en-GB" dirty="0" smtClean="0">
              <a:solidFill>
                <a:sysClr val="windowText" lastClr="000000"/>
              </a:solidFill>
            </a:endParaRPr>
          </a:p>
          <a:p>
            <a:pPr algn="ctr"/>
            <a:r>
              <a:rPr lang="en-GB" dirty="0" smtClean="0">
                <a:solidFill>
                  <a:sysClr val="windowText" lastClr="000000"/>
                </a:solidFill>
              </a:rPr>
              <a:t>He threatens to kill himself because he believes he has ruined his first moments as a married couple. This shows how impulsive he can be. Also how reckless because he doesn’t think about the effects on Juliet.</a:t>
            </a:r>
            <a:endParaRPr lang="en-GB" dirty="0">
              <a:solidFill>
                <a:sysClr val="windowText" lastClr="000000"/>
              </a:solidFill>
            </a:endParaRPr>
          </a:p>
        </p:txBody>
      </p:sp>
      <p:cxnSp>
        <p:nvCxnSpPr>
          <p:cNvPr id="16" name="Straight Arrow Connector 15"/>
          <p:cNvCxnSpPr/>
          <p:nvPr/>
        </p:nvCxnSpPr>
        <p:spPr>
          <a:xfrm>
            <a:off x="3657600" y="4502727"/>
            <a:ext cx="7620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796145" y="2452255"/>
            <a:ext cx="623455" cy="845126"/>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Consolidating learning</a:t>
            </a:r>
            <a:endParaRPr lang="en-GB" sz="4000" b="1" dirty="0">
              <a:latin typeface="Century Gothic" panose="020B0502020202020204" pitchFamily="34" charset="0"/>
            </a:endParaRPr>
          </a:p>
        </p:txBody>
      </p:sp>
      <p:sp>
        <p:nvSpPr>
          <p:cNvPr id="11" name="Subtitle 2"/>
          <p:cNvSpPr txBox="1">
            <a:spLocks/>
          </p:cNvSpPr>
          <p:nvPr/>
        </p:nvSpPr>
        <p:spPr>
          <a:xfrm>
            <a:off x="0" y="6046961"/>
            <a:ext cx="12192000" cy="813193"/>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700" b="1" u="sng" dirty="0" smtClean="0"/>
              <a:t>Learning Objective:</a:t>
            </a:r>
          </a:p>
          <a:p>
            <a:pPr marL="0" indent="0">
              <a:lnSpc>
                <a:spcPct val="100000"/>
              </a:lnSpc>
              <a:spcBef>
                <a:spcPts val="0"/>
              </a:spcBef>
              <a:buNone/>
            </a:pPr>
            <a:r>
              <a:rPr lang="en-GB" sz="1700" dirty="0"/>
              <a:t>AO2: Analyse the language and structure used by a writer to create meanings and effects, using relevant subject terminology where appropriate</a:t>
            </a:r>
            <a:r>
              <a:rPr lang="en-GB" sz="1700" dirty="0" smtClean="0"/>
              <a:t>.</a:t>
            </a:r>
            <a:endParaRPr lang="en-GB" sz="1700" dirty="0"/>
          </a:p>
        </p:txBody>
      </p:sp>
    </p:spTree>
    <p:extLst>
      <p:ext uri="{BB962C8B-B14F-4D97-AF65-F5344CB8AC3E}">
        <p14:creationId xmlns:p14="http://schemas.microsoft.com/office/powerpoint/2010/main" val="458249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698</TotalTime>
  <Words>1370</Words>
  <Application>Microsoft Office PowerPoint</Application>
  <PresentationFormat>Custom</PresentationFormat>
  <Paragraphs>169</Paragraphs>
  <Slides>12</Slides>
  <Notes>10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Read the keywords and match their definition: Write them in your books</vt:lpstr>
      <vt:lpstr>Read the keywords and match their definition: Write them in your books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 Bede's Voluntary Catholic Academy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 Weatherhead</dc:creator>
  <cp:lastModifiedBy>Deb</cp:lastModifiedBy>
  <cp:revision>121</cp:revision>
  <dcterms:created xsi:type="dcterms:W3CDTF">2020-03-23T09:40:11Z</dcterms:created>
  <dcterms:modified xsi:type="dcterms:W3CDTF">2020-03-26T12:19:31Z</dcterms:modified>
</cp:coreProperties>
</file>