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453" r:id="rId3"/>
    <p:sldId id="481" r:id="rId4"/>
    <p:sldId id="454" r:id="rId5"/>
    <p:sldId id="455" r:id="rId6"/>
    <p:sldId id="456" r:id="rId7"/>
    <p:sldId id="457" r:id="rId8"/>
    <p:sldId id="459" r:id="rId9"/>
    <p:sldId id="460" r:id="rId10"/>
    <p:sldId id="461" r:id="rId11"/>
    <p:sldId id="480" r:id="rId12"/>
    <p:sldId id="458" r:id="rId13"/>
    <p:sldId id="462" r:id="rId14"/>
    <p:sldId id="463" r:id="rId15"/>
    <p:sldId id="4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35C0-E520-4E62-A820-840971D48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A08E9A-DC7D-4096-AD61-605BF0D78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B7AF95-DFD9-4B9C-947A-5AE54AA24570}"/>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5" name="Footer Placeholder 4">
            <a:extLst>
              <a:ext uri="{FF2B5EF4-FFF2-40B4-BE49-F238E27FC236}">
                <a16:creationId xmlns:a16="http://schemas.microsoft.com/office/drawing/2014/main" id="{41806DA1-00AF-4063-B895-BFE72D617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A8936A-763D-4CBC-9463-EE1A25D08EA5}"/>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184333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CC97-D866-4EA3-8A5F-3A29884C52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CEB46A-6F7B-4A80-9A53-B54B926939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58FD62-F15D-4A15-A333-A11C5F9E4283}"/>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5" name="Footer Placeholder 4">
            <a:extLst>
              <a:ext uri="{FF2B5EF4-FFF2-40B4-BE49-F238E27FC236}">
                <a16:creationId xmlns:a16="http://schemas.microsoft.com/office/drawing/2014/main" id="{DC80F9B6-5F48-4089-B8A1-4B5D1773A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116D6-DE84-4190-9F2A-D45677CA07BB}"/>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212610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F3C07-C2B1-41BC-AC6F-DA644630D1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8249A6-AE82-42BF-A46A-86A13F4FCB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FA331A-61ED-4E8B-8035-475753F94D09}"/>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5" name="Footer Placeholder 4">
            <a:extLst>
              <a:ext uri="{FF2B5EF4-FFF2-40B4-BE49-F238E27FC236}">
                <a16:creationId xmlns:a16="http://schemas.microsoft.com/office/drawing/2014/main" id="{608463A0-E943-4E93-B097-A57FC0DBC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93F843-5E60-4CA7-8075-4E3381506469}"/>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42737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9B51-BC59-4E01-BC4E-4E8616DD6B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1AC565-426B-4BB5-AEF5-71CD802776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B8D42-9714-4F30-990F-40918465D1CC}"/>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5" name="Footer Placeholder 4">
            <a:extLst>
              <a:ext uri="{FF2B5EF4-FFF2-40B4-BE49-F238E27FC236}">
                <a16:creationId xmlns:a16="http://schemas.microsoft.com/office/drawing/2014/main" id="{9D2FDBFE-8A59-4124-BF07-AEDB70E78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18DB2C-4E0B-4909-82B1-C097D61C90A2}"/>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3174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7307-1AB1-4C0F-A990-A5CDA9E714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9D1D15-E855-4E3B-B448-87636C1CC6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08BD4D-85AD-4A9B-80EA-F665D6571198}"/>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5" name="Footer Placeholder 4">
            <a:extLst>
              <a:ext uri="{FF2B5EF4-FFF2-40B4-BE49-F238E27FC236}">
                <a16:creationId xmlns:a16="http://schemas.microsoft.com/office/drawing/2014/main" id="{C3890C4B-8F5C-42E2-A2D5-2928052DD7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2E229-2881-4690-A36E-610FB1211369}"/>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133681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68B9-F4AD-4AE0-9985-53D258FA22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068DA0-BEAF-4797-A9D2-B4E7A29BF6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D7EFFC-F5AB-464C-BB63-C2F3D7CEDF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46BB0C-0936-4E47-A154-5FDF4CAA5AC5}"/>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6" name="Footer Placeholder 5">
            <a:extLst>
              <a:ext uri="{FF2B5EF4-FFF2-40B4-BE49-F238E27FC236}">
                <a16:creationId xmlns:a16="http://schemas.microsoft.com/office/drawing/2014/main" id="{29970692-9FC0-4BEB-A4A0-A836C134DE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2A2656-6E4F-45D2-8891-477BC0F0101F}"/>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13964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5C13-FB1E-489C-81C2-216EDB6F9F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8E4AC0-9045-46AA-9244-9DD38AD46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5314D9-1BC1-43EB-9B6C-83566A27B0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2AB022-0F31-4314-98E1-B3DE0E8B9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BBBB00-9771-46D9-A3C3-47B0BF5FF6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592EF5-3A8F-4E25-A6A3-270E36D5CD54}"/>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8" name="Footer Placeholder 7">
            <a:extLst>
              <a:ext uri="{FF2B5EF4-FFF2-40B4-BE49-F238E27FC236}">
                <a16:creationId xmlns:a16="http://schemas.microsoft.com/office/drawing/2014/main" id="{A97DDDAB-AE2A-45DB-ABF8-CA065DA676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1A2BAA-96F9-432E-A411-C052302B4469}"/>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315417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D200-21F6-43E3-9770-D085F34E3D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51F3E0-A42A-476D-80AF-E6DD3E29FB4A}"/>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4" name="Footer Placeholder 3">
            <a:extLst>
              <a:ext uri="{FF2B5EF4-FFF2-40B4-BE49-F238E27FC236}">
                <a16:creationId xmlns:a16="http://schemas.microsoft.com/office/drawing/2014/main" id="{1AF73F8C-EEF8-4601-944A-ADCEEA3526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01F056-017B-4C4B-BAC3-37AD87FDC98E}"/>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50757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861CC-E471-4741-93B1-6ADB95523E5C}"/>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3" name="Footer Placeholder 2">
            <a:extLst>
              <a:ext uri="{FF2B5EF4-FFF2-40B4-BE49-F238E27FC236}">
                <a16:creationId xmlns:a16="http://schemas.microsoft.com/office/drawing/2014/main" id="{12E6E521-88A8-4F2E-B886-CE951F0E23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2846A5-F508-4FDF-8C0E-A6420BCE9CE5}"/>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119990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0C4A-6C45-4A91-9157-A9DB20F057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E2F55D-6256-4F38-AD47-54918AE6B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D918F9-DE88-44E9-B270-32078D7E4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7300C6-4AD9-4EF8-958A-BB8BE8341ECD}"/>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6" name="Footer Placeholder 5">
            <a:extLst>
              <a:ext uri="{FF2B5EF4-FFF2-40B4-BE49-F238E27FC236}">
                <a16:creationId xmlns:a16="http://schemas.microsoft.com/office/drawing/2014/main" id="{E1C1060F-9FB9-483B-B0E5-30B8C13A6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4ACD3-9C39-45BD-A8C2-07602C7475FA}"/>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307950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4953-7C54-4A93-9740-2CEE824EC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41E1CA-B15C-4D40-A5B7-A7F9894A5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E731A8-25F0-4345-A348-3C05FC469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2B3116-B2BB-4761-AA44-4AB83BF2BC41}"/>
              </a:ext>
            </a:extLst>
          </p:cNvPr>
          <p:cNvSpPr>
            <a:spLocks noGrp="1"/>
          </p:cNvSpPr>
          <p:nvPr>
            <p:ph type="dt" sz="half" idx="10"/>
          </p:nvPr>
        </p:nvSpPr>
        <p:spPr/>
        <p:txBody>
          <a:bodyPr/>
          <a:lstStyle/>
          <a:p>
            <a:fld id="{79EE9CE6-1079-4F2A-8612-94D72042BD9D}" type="datetimeFigureOut">
              <a:rPr lang="en-GB" smtClean="0"/>
              <a:t>22/09/2020</a:t>
            </a:fld>
            <a:endParaRPr lang="en-GB"/>
          </a:p>
        </p:txBody>
      </p:sp>
      <p:sp>
        <p:nvSpPr>
          <p:cNvPr id="6" name="Footer Placeholder 5">
            <a:extLst>
              <a:ext uri="{FF2B5EF4-FFF2-40B4-BE49-F238E27FC236}">
                <a16:creationId xmlns:a16="http://schemas.microsoft.com/office/drawing/2014/main" id="{D9B44B3B-4346-4EA6-97F9-23F48B9C6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D9982B-D35B-4EED-AF10-DC1653A2A802}"/>
              </a:ext>
            </a:extLst>
          </p:cNvPr>
          <p:cNvSpPr>
            <a:spLocks noGrp="1"/>
          </p:cNvSpPr>
          <p:nvPr>
            <p:ph type="sldNum" sz="quarter" idx="12"/>
          </p:nvPr>
        </p:nvSpPr>
        <p:spPr/>
        <p:txBody>
          <a:bodyPr/>
          <a:lstStyle/>
          <a:p>
            <a:fld id="{BAA16E45-D43C-4418-BD0C-B7D2A0C706DB}" type="slidenum">
              <a:rPr lang="en-GB" smtClean="0"/>
              <a:t>‹#›</a:t>
            </a:fld>
            <a:endParaRPr lang="en-GB"/>
          </a:p>
        </p:txBody>
      </p:sp>
    </p:spTree>
    <p:extLst>
      <p:ext uri="{BB962C8B-B14F-4D97-AF65-F5344CB8AC3E}">
        <p14:creationId xmlns:p14="http://schemas.microsoft.com/office/powerpoint/2010/main" val="19845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9DED-405A-4EB5-B6D3-EA4F13B76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A9E9BB-8E60-4894-9E0C-40BCBA4BE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5545C1-1939-497C-A117-3BCEAE07B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E9CE6-1079-4F2A-8612-94D72042BD9D}" type="datetimeFigureOut">
              <a:rPr lang="en-GB" smtClean="0"/>
              <a:t>22/09/2020</a:t>
            </a:fld>
            <a:endParaRPr lang="en-GB"/>
          </a:p>
        </p:txBody>
      </p:sp>
      <p:sp>
        <p:nvSpPr>
          <p:cNvPr id="5" name="Footer Placeholder 4">
            <a:extLst>
              <a:ext uri="{FF2B5EF4-FFF2-40B4-BE49-F238E27FC236}">
                <a16:creationId xmlns:a16="http://schemas.microsoft.com/office/drawing/2014/main" id="{10C02E32-BD07-4E9A-87E4-40D3F6361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C85DE9-13DB-4E02-8E1F-02845AB79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16E45-D43C-4418-BD0C-B7D2A0C706DB}" type="slidenum">
              <a:rPr lang="en-GB" smtClean="0"/>
              <a:t>‹#›</a:t>
            </a:fld>
            <a:endParaRPr lang="en-GB"/>
          </a:p>
        </p:txBody>
      </p:sp>
    </p:spTree>
    <p:extLst>
      <p:ext uri="{BB962C8B-B14F-4D97-AF65-F5344CB8AC3E}">
        <p14:creationId xmlns:p14="http://schemas.microsoft.com/office/powerpoint/2010/main" val="200101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476673"/>
            <a:ext cx="7543800" cy="2593975"/>
          </a:xfrm>
        </p:spPr>
        <p:txBody>
          <a:bodyPr/>
          <a:lstStyle/>
          <a:p>
            <a:r>
              <a:rPr lang="en-GB" dirty="0"/>
              <a:t>Language paper 1 Question A4</a:t>
            </a:r>
          </a:p>
        </p:txBody>
      </p:sp>
      <p:sp>
        <p:nvSpPr>
          <p:cNvPr id="3" name="Subtitle 2"/>
          <p:cNvSpPr>
            <a:spLocks noGrp="1"/>
          </p:cNvSpPr>
          <p:nvPr>
            <p:ph type="subTitle" idx="1"/>
          </p:nvPr>
        </p:nvSpPr>
        <p:spPr>
          <a:xfrm>
            <a:off x="1703512" y="3212976"/>
            <a:ext cx="8064896" cy="3096344"/>
          </a:xfrm>
          <a:solidFill>
            <a:schemeClr val="tx2">
              <a:lumMod val="25000"/>
              <a:lumOff val="75000"/>
            </a:schemeClr>
          </a:solidFill>
        </p:spPr>
        <p:txBody>
          <a:bodyPr>
            <a:noAutofit/>
          </a:bodyPr>
          <a:lstStyle/>
          <a:p>
            <a:r>
              <a:rPr lang="en-GB" sz="3200" dirty="0"/>
              <a:t>LO: To develop an understanding of question 4</a:t>
            </a:r>
          </a:p>
          <a:p>
            <a:r>
              <a:rPr lang="en-GB" sz="3200" dirty="0"/>
              <a:t>ST: I can  evaluate how a writer crafts their writing to engage a reader and support this with appropriate textual reference.</a:t>
            </a:r>
          </a:p>
        </p:txBody>
      </p:sp>
    </p:spTree>
    <p:extLst>
      <p:ext uri="{BB962C8B-B14F-4D97-AF65-F5344CB8AC3E}">
        <p14:creationId xmlns:p14="http://schemas.microsoft.com/office/powerpoint/2010/main" val="420451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905" y="260648"/>
            <a:ext cx="8028384" cy="1785104"/>
          </a:xfrm>
          <a:prstGeom prst="rect">
            <a:avLst/>
          </a:prstGeom>
        </p:spPr>
        <p:txBody>
          <a:bodyPr wrap="square">
            <a:spAutoFit/>
          </a:bodyPr>
          <a:lstStyle/>
          <a:p>
            <a:r>
              <a:rPr lang="en-GB" sz="1100" dirty="0"/>
              <a:t>May 21st</a:t>
            </a:r>
          </a:p>
          <a:p>
            <a:endParaRPr lang="en-GB" sz="1100" dirty="0"/>
          </a:p>
          <a:p>
            <a:r>
              <a:rPr lang="en-GB" sz="1100" dirty="0"/>
              <a:t>It is coming closer.  Today it was almost on top of the ridge, though not quite, because when I looked with the binoculars I could not see the flame, but still only the smoke – rising very fast, not far above the fire.  I know where it is: at the crossroads.  Just on the other side of the ridge, the east-west highway, the Dean Town Road, crosses our road.  It is route number nine, a State highway, bigger than our road, which is County road 793.  He has stopped there and is deciding whether to follow number nine or come over the ridge. I say he because that is what I think of, though it could be they or even she.  But I think it is he. If he decides to follow the highway he will go away, and everything will be all right again.  Why would he come back?  But if he comes to the top of the ridge, he is sure to come down here, because he will see the green leaves.  On the other side of the ridge, even on the other side of Burden Hill, there are no leaves; everything is dead.</a:t>
            </a:r>
          </a:p>
        </p:txBody>
      </p:sp>
    </p:spTree>
    <p:extLst>
      <p:ext uri="{BB962C8B-B14F-4D97-AF65-F5344CB8AC3E}">
        <p14:creationId xmlns:p14="http://schemas.microsoft.com/office/powerpoint/2010/main" val="392929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908721"/>
            <a:ext cx="8208912" cy="5078313"/>
          </a:xfrm>
          <a:prstGeom prst="rect">
            <a:avLst/>
          </a:prstGeom>
        </p:spPr>
        <p:txBody>
          <a:bodyPr wrap="square">
            <a:spAutoFit/>
          </a:bodyPr>
          <a:lstStyle/>
          <a:p>
            <a:r>
              <a:rPr lang="en-GB" dirty="0"/>
              <a:t>When they came back it was dark.  Mother had been worrying – they took so long – so we were glad to see the truck lights finally coming over Burden hill, six miles away. They looked like beacons. They were the only lights anywhere, except in the house – no other cars had come down all day. We knew it was the truck because one of the lights, the left one, always blinked when it went over a bump.  It came up to the house and they got out; the boys weren’t excited any more. They looked scared, and my father looked sick. Maybe he was beginning to be sick, but mainly I think he was distressed. My mother looked up at him as he climbed down.</a:t>
            </a:r>
          </a:p>
          <a:p>
            <a:r>
              <a:rPr lang="en-GB" dirty="0"/>
              <a:t>  “What did you find?”</a:t>
            </a:r>
          </a:p>
          <a:p>
            <a:r>
              <a:rPr lang="en-GB" dirty="0"/>
              <a:t>  He said, “Bodies. Just dead bodies. They’re all dead.”</a:t>
            </a:r>
          </a:p>
          <a:p>
            <a:r>
              <a:rPr lang="en-GB" dirty="0"/>
              <a:t>  “All?”</a:t>
            </a:r>
          </a:p>
          <a:p>
            <a:endParaRPr lang="en-GB" dirty="0"/>
          </a:p>
          <a:p>
            <a:r>
              <a:rPr lang="en-GB" dirty="0"/>
              <a:t>We went inside the house where the lamps were lit, the two boys following, not saying anything.  My father sat down. “Terrible,” he said, and again, “terrible, terrible. We drove around, looking. We blew the horn. Then we went to the church and rang the bell. You can hear it five miles away. We waited for two hours, but nobody came.  I went into a couple of houses – the Johnsons’ the Peters’ – they were all in there, all dead.  There were dead birds all over the streets.”</a:t>
            </a:r>
          </a:p>
        </p:txBody>
      </p:sp>
    </p:spTree>
    <p:extLst>
      <p:ext uri="{BB962C8B-B14F-4D97-AF65-F5344CB8AC3E}">
        <p14:creationId xmlns:p14="http://schemas.microsoft.com/office/powerpoint/2010/main" val="309959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answer the question:</a:t>
            </a:r>
          </a:p>
        </p:txBody>
      </p:sp>
      <p:sp>
        <p:nvSpPr>
          <p:cNvPr id="3" name="Content Placeholder 2"/>
          <p:cNvSpPr>
            <a:spLocks noGrp="1"/>
          </p:cNvSpPr>
          <p:nvPr>
            <p:ph idx="1"/>
          </p:nvPr>
        </p:nvSpPr>
        <p:spPr>
          <a:xfrm>
            <a:off x="1981200" y="1600200"/>
            <a:ext cx="7620000" cy="2188840"/>
          </a:xfrm>
        </p:spPr>
        <p:txBody>
          <a:bodyPr>
            <a:normAutofit/>
          </a:bodyPr>
          <a:lstStyle/>
          <a:p>
            <a:r>
              <a:rPr lang="en-GB" sz="5400" dirty="0"/>
              <a:t>How does the writer create a sense of fear?</a:t>
            </a:r>
          </a:p>
        </p:txBody>
      </p:sp>
      <p:sp>
        <p:nvSpPr>
          <p:cNvPr id="4" name="Rounded Rectangle 3"/>
          <p:cNvSpPr/>
          <p:nvPr/>
        </p:nvSpPr>
        <p:spPr>
          <a:xfrm>
            <a:off x="2207568" y="4077072"/>
            <a:ext cx="7344816" cy="21602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question is worth 10 marks. You must comment on the writer’s use of language and structure that makes this atmosphere. You must use </a:t>
            </a:r>
            <a:r>
              <a:rPr lang="en-GB" sz="2400" b="1" dirty="0">
                <a:solidFill>
                  <a:schemeClr val="tx1"/>
                </a:solidFill>
              </a:rPr>
              <a:t>P</a:t>
            </a:r>
            <a:r>
              <a:rPr lang="en-GB" sz="2400" dirty="0">
                <a:solidFill>
                  <a:schemeClr val="tx1"/>
                </a:solidFill>
              </a:rPr>
              <a:t>oint, </a:t>
            </a:r>
            <a:r>
              <a:rPr lang="en-GB" sz="2400" b="1" dirty="0">
                <a:solidFill>
                  <a:schemeClr val="tx1"/>
                </a:solidFill>
              </a:rPr>
              <a:t>E</a:t>
            </a:r>
            <a:r>
              <a:rPr lang="en-GB" sz="2400" dirty="0">
                <a:solidFill>
                  <a:schemeClr val="tx1"/>
                </a:solidFill>
              </a:rPr>
              <a:t>vidence, </a:t>
            </a:r>
            <a:r>
              <a:rPr lang="en-GB" sz="2400" b="1" dirty="0">
                <a:solidFill>
                  <a:schemeClr val="tx1"/>
                </a:solidFill>
              </a:rPr>
              <a:t>T</a:t>
            </a:r>
            <a:r>
              <a:rPr lang="en-GB" sz="2400" dirty="0">
                <a:solidFill>
                  <a:schemeClr val="tx1"/>
                </a:solidFill>
              </a:rPr>
              <a:t>echnique, </a:t>
            </a:r>
            <a:r>
              <a:rPr lang="en-GB" sz="2400" b="1" dirty="0">
                <a:solidFill>
                  <a:schemeClr val="tx1"/>
                </a:solidFill>
              </a:rPr>
              <a:t>E</a:t>
            </a:r>
            <a:r>
              <a:rPr lang="en-GB" sz="2400" dirty="0">
                <a:solidFill>
                  <a:schemeClr val="tx1"/>
                </a:solidFill>
              </a:rPr>
              <a:t>xplain, develop and comment on the effect it has on a </a:t>
            </a:r>
            <a:r>
              <a:rPr lang="en-GB" sz="2400" b="1" dirty="0">
                <a:solidFill>
                  <a:schemeClr val="tx1"/>
                </a:solidFill>
              </a:rPr>
              <a:t>R</a:t>
            </a:r>
            <a:r>
              <a:rPr lang="en-GB" sz="2400" dirty="0">
                <a:solidFill>
                  <a:schemeClr val="tx1"/>
                </a:solidFill>
              </a:rPr>
              <a:t>eader. Make sure that you LINK to the question.</a:t>
            </a:r>
          </a:p>
        </p:txBody>
      </p:sp>
    </p:spTree>
    <p:extLst>
      <p:ext uri="{BB962C8B-B14F-4D97-AF65-F5344CB8AC3E}">
        <p14:creationId xmlns:p14="http://schemas.microsoft.com/office/powerpoint/2010/main" val="152198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0"/>
            <a:ext cx="8136904" cy="2132856"/>
          </a:xfrm>
          <a:solidFill>
            <a:schemeClr val="tx2">
              <a:lumMod val="25000"/>
              <a:lumOff val="75000"/>
            </a:schemeClr>
          </a:solidFill>
        </p:spPr>
        <p:txBody>
          <a:bodyPr/>
          <a:lstStyle/>
          <a:p>
            <a:pPr algn="ctr"/>
            <a:r>
              <a:rPr lang="en-GB" dirty="0"/>
              <a:t>Self Assess: Give yourself time to proof read and make sure that it all makes sense.</a:t>
            </a:r>
          </a:p>
        </p:txBody>
      </p:sp>
      <p:sp>
        <p:nvSpPr>
          <p:cNvPr id="3" name="Content Placeholder 2"/>
          <p:cNvSpPr>
            <a:spLocks noGrp="1"/>
          </p:cNvSpPr>
          <p:nvPr>
            <p:ph idx="1"/>
          </p:nvPr>
        </p:nvSpPr>
        <p:spPr>
          <a:xfrm>
            <a:off x="1967136" y="2112577"/>
            <a:ext cx="7945288" cy="4745423"/>
          </a:xfrm>
          <a:solidFill>
            <a:schemeClr val="accent6">
              <a:lumMod val="20000"/>
              <a:lumOff val="80000"/>
            </a:schemeClr>
          </a:solidFill>
        </p:spPr>
        <p:txBody>
          <a:bodyPr>
            <a:noAutofit/>
          </a:bodyPr>
          <a:lstStyle/>
          <a:p>
            <a:r>
              <a:rPr lang="en-GB" sz="3200" dirty="0"/>
              <a:t>Have you explored the language and HOW it creates a sense of fear?</a:t>
            </a:r>
          </a:p>
          <a:p>
            <a:r>
              <a:rPr lang="en-GB" sz="3200" dirty="0"/>
              <a:t>Have you thought about the way it has been structured and commented on the writer’s craft?</a:t>
            </a:r>
          </a:p>
          <a:p>
            <a:r>
              <a:rPr lang="en-GB" sz="3200" dirty="0"/>
              <a:t>Have each of your paragraphs linked back to the focus of the question?</a:t>
            </a:r>
          </a:p>
          <a:p>
            <a:r>
              <a:rPr lang="en-GB" sz="3200" dirty="0"/>
              <a:t>Have you used technical terms?</a:t>
            </a:r>
          </a:p>
          <a:p>
            <a:r>
              <a:rPr lang="en-GB" sz="3200" dirty="0"/>
              <a:t>GIVE YOURSELF A TARGET.</a:t>
            </a:r>
          </a:p>
        </p:txBody>
      </p:sp>
    </p:spTree>
    <p:extLst>
      <p:ext uri="{BB962C8B-B14F-4D97-AF65-F5344CB8AC3E}">
        <p14:creationId xmlns:p14="http://schemas.microsoft.com/office/powerpoint/2010/main" val="311730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8136904" cy="3874442"/>
          </a:xfrm>
        </p:spPr>
        <p:txBody>
          <a:bodyPr/>
          <a:lstStyle/>
          <a:p>
            <a:pPr algn="ctr"/>
            <a:r>
              <a:rPr lang="en-GB" sz="3200" b="1" dirty="0"/>
              <a:t>Question A4 is worth 10 marks. </a:t>
            </a:r>
            <a:br>
              <a:rPr lang="en-GB" sz="3200" b="1" dirty="0"/>
            </a:br>
            <a:r>
              <a:rPr lang="en-GB" sz="3200" b="1" dirty="0"/>
              <a:t>You must explain how a writer has used language and structure to achieve their purpose and influence a reader. So, that means - analyse the writer’s methods and their effects. Use the best examples to support your points. Use Point, Evidence, Technique, Explain, Reader. Aim for 3-4 paragraphs in an exam.</a:t>
            </a:r>
          </a:p>
        </p:txBody>
      </p:sp>
      <p:sp>
        <p:nvSpPr>
          <p:cNvPr id="4" name="Rounded Rectangle 3"/>
          <p:cNvSpPr/>
          <p:nvPr/>
        </p:nvSpPr>
        <p:spPr>
          <a:xfrm>
            <a:off x="1917756" y="4509120"/>
            <a:ext cx="7704856" cy="1656184"/>
          </a:xfrm>
          <a:prstGeom prst="round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AO2:Explain, comment on and analyse how writers use language and structure to achieve effects and influence readers, using relevant subject terminology to support views.</a:t>
            </a:r>
          </a:p>
        </p:txBody>
      </p:sp>
    </p:spTree>
    <p:extLst>
      <p:ext uri="{BB962C8B-B14F-4D97-AF65-F5344CB8AC3E}">
        <p14:creationId xmlns:p14="http://schemas.microsoft.com/office/powerpoint/2010/main" val="272749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2146250"/>
          </a:xfrm>
        </p:spPr>
        <p:txBody>
          <a:bodyPr/>
          <a:lstStyle/>
          <a:p>
            <a:r>
              <a:rPr lang="en-GB" dirty="0"/>
              <a:t>Extension: look at your target. Re-write </a:t>
            </a:r>
            <a:r>
              <a:rPr lang="en-GB" b="1" dirty="0">
                <a:solidFill>
                  <a:srgbClr val="FF0000"/>
                </a:solidFill>
              </a:rPr>
              <a:t>ONE</a:t>
            </a:r>
            <a:r>
              <a:rPr lang="en-GB" dirty="0"/>
              <a:t> paragraph improving on your analysis.</a:t>
            </a:r>
          </a:p>
        </p:txBody>
      </p:sp>
      <p:sp>
        <p:nvSpPr>
          <p:cNvPr id="3" name="Content Placeholder 2"/>
          <p:cNvSpPr>
            <a:spLocks noGrp="1"/>
          </p:cNvSpPr>
          <p:nvPr>
            <p:ph idx="1"/>
          </p:nvPr>
        </p:nvSpPr>
        <p:spPr>
          <a:xfrm>
            <a:off x="1981200" y="2780928"/>
            <a:ext cx="7620000" cy="2376264"/>
          </a:xfrm>
        </p:spPr>
        <p:txBody>
          <a:bodyPr>
            <a:normAutofit/>
          </a:bodyPr>
          <a:lstStyle/>
          <a:p>
            <a:r>
              <a:rPr lang="en-GB" sz="4800" dirty="0"/>
              <a:t>REMEMBER! To analyse is to explain the writer’s </a:t>
            </a:r>
            <a:r>
              <a:rPr lang="en-GB" sz="4800" dirty="0">
                <a:solidFill>
                  <a:srgbClr val="FF0000"/>
                </a:solidFill>
              </a:rPr>
              <a:t>method</a:t>
            </a:r>
            <a:r>
              <a:rPr lang="en-GB" sz="4800" dirty="0"/>
              <a:t> and the </a:t>
            </a:r>
            <a:r>
              <a:rPr lang="en-GB" sz="4800" dirty="0">
                <a:solidFill>
                  <a:srgbClr val="FF0000"/>
                </a:solidFill>
              </a:rPr>
              <a:t>meaning</a:t>
            </a:r>
            <a:r>
              <a:rPr lang="en-GB" sz="4800" dirty="0"/>
              <a:t> behind 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135" y="4941168"/>
            <a:ext cx="2232248" cy="172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768" y="5126496"/>
            <a:ext cx="33464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192" y="4962555"/>
            <a:ext cx="1224136" cy="17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27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A4 – this is another </a:t>
            </a:r>
            <a:r>
              <a:rPr lang="en-GB" i="1" dirty="0"/>
              <a:t>HOW</a:t>
            </a:r>
            <a:r>
              <a:rPr lang="en-GB" dirty="0"/>
              <a:t> question. </a:t>
            </a:r>
          </a:p>
        </p:txBody>
      </p:sp>
      <p:sp>
        <p:nvSpPr>
          <p:cNvPr id="3" name="Content Placeholder 2"/>
          <p:cNvSpPr>
            <a:spLocks noGrp="1"/>
          </p:cNvSpPr>
          <p:nvPr>
            <p:ph idx="1"/>
          </p:nvPr>
        </p:nvSpPr>
        <p:spPr>
          <a:xfrm>
            <a:off x="1703512" y="1600200"/>
            <a:ext cx="7897688" cy="4800600"/>
          </a:xfrm>
          <a:solidFill>
            <a:schemeClr val="tx2">
              <a:lumMod val="25000"/>
              <a:lumOff val="75000"/>
            </a:schemeClr>
          </a:solidFill>
        </p:spPr>
        <p:txBody>
          <a:bodyPr>
            <a:normAutofit/>
          </a:bodyPr>
          <a:lstStyle/>
          <a:p>
            <a:r>
              <a:rPr lang="en-GB" sz="3200" dirty="0"/>
              <a:t>It asks you to write about the techniques the writer has used to make the text …</a:t>
            </a:r>
          </a:p>
          <a:p>
            <a:pPr lvl="1"/>
            <a:r>
              <a:rPr lang="en-GB" sz="3200" dirty="0"/>
              <a:t>YOU SHOULD WRITE ABOUT:</a:t>
            </a:r>
          </a:p>
          <a:p>
            <a:pPr lvl="2"/>
            <a:r>
              <a:rPr lang="en-GB" sz="3200" dirty="0"/>
              <a:t>The writer’s use of language to create …</a:t>
            </a:r>
          </a:p>
          <a:p>
            <a:pPr lvl="2"/>
            <a:r>
              <a:rPr lang="en-GB" sz="3200" dirty="0"/>
              <a:t>How the text’s structure builds …</a:t>
            </a:r>
          </a:p>
          <a:p>
            <a:pPr lvl="2"/>
            <a:r>
              <a:rPr lang="en-GB" sz="3200" dirty="0"/>
              <a:t>The effects on the reader</a:t>
            </a:r>
          </a:p>
        </p:txBody>
      </p:sp>
      <p:sp>
        <p:nvSpPr>
          <p:cNvPr id="4" name="Rounded Rectangle 3"/>
          <p:cNvSpPr/>
          <p:nvPr/>
        </p:nvSpPr>
        <p:spPr>
          <a:xfrm>
            <a:off x="4583832" y="5157192"/>
            <a:ext cx="496855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Answers need to include examples of each of the things mentioned in the bullet points!</a:t>
            </a:r>
          </a:p>
        </p:txBody>
      </p:sp>
    </p:spTree>
    <p:extLst>
      <p:ext uri="{BB962C8B-B14F-4D97-AF65-F5344CB8AC3E}">
        <p14:creationId xmlns:p14="http://schemas.microsoft.com/office/powerpoint/2010/main" val="188189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472"/>
            <a:ext cx="7620000" cy="1143000"/>
          </a:xfrm>
        </p:spPr>
        <p:txBody>
          <a:bodyPr/>
          <a:lstStyle/>
          <a:p>
            <a:r>
              <a:rPr lang="en-GB" dirty="0"/>
              <a:t>Tips to answer Q4:</a:t>
            </a:r>
          </a:p>
        </p:txBody>
      </p:sp>
      <p:sp>
        <p:nvSpPr>
          <p:cNvPr id="3" name="Content Placeholder 2"/>
          <p:cNvSpPr>
            <a:spLocks noGrp="1"/>
          </p:cNvSpPr>
          <p:nvPr>
            <p:ph idx="1"/>
          </p:nvPr>
        </p:nvSpPr>
        <p:spPr>
          <a:xfrm>
            <a:off x="1981200" y="1124744"/>
            <a:ext cx="7620000" cy="5276056"/>
          </a:xfrm>
          <a:solidFill>
            <a:schemeClr val="accent1">
              <a:lumMod val="20000"/>
              <a:lumOff val="80000"/>
            </a:schemeClr>
          </a:solidFill>
        </p:spPr>
        <p:txBody>
          <a:bodyPr>
            <a:normAutofit/>
          </a:bodyPr>
          <a:lstStyle/>
          <a:p>
            <a:r>
              <a:rPr lang="en-GB" sz="2400" dirty="0"/>
              <a:t>Focus on the content and meaning of what the writer says first. E.g. “The writer immediately creates mystery as the reader learns Obed witnessed ‘a terrible thing’, but are not told what it is.”. </a:t>
            </a:r>
          </a:p>
          <a:p>
            <a:r>
              <a:rPr lang="en-GB" sz="2400" dirty="0"/>
              <a:t>Then provide 4-5 examples to support this and explore how these ideas are shown. </a:t>
            </a:r>
          </a:p>
          <a:p>
            <a:r>
              <a:rPr lang="en-GB" sz="2400" dirty="0"/>
              <a:t> Lead with content and an understanding of writer’s intention.</a:t>
            </a:r>
          </a:p>
          <a:p>
            <a:r>
              <a:rPr lang="en-GB" sz="2400" dirty="0"/>
              <a:t> Include very short pieces of evidence. </a:t>
            </a:r>
          </a:p>
          <a:p>
            <a:r>
              <a:rPr lang="en-GB" sz="2400" dirty="0"/>
              <a:t> Use subject terminology sensibly in conjunction with the evidence. </a:t>
            </a:r>
          </a:p>
          <a:p>
            <a:r>
              <a:rPr lang="en-GB" sz="2400" dirty="0"/>
              <a:t> Look at the sequence of events / how the situation develops.</a:t>
            </a:r>
          </a:p>
        </p:txBody>
      </p:sp>
    </p:spTree>
    <p:extLst>
      <p:ext uri="{BB962C8B-B14F-4D97-AF65-F5344CB8AC3E}">
        <p14:creationId xmlns:p14="http://schemas.microsoft.com/office/powerpoint/2010/main" val="35969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Read the extract below: How does the writer make these lines mysterious?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34456"/>
            <a:ext cx="899160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13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4744"/>
            <a:ext cx="92202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03512" y="274638"/>
            <a:ext cx="7897688" cy="994122"/>
          </a:xfrm>
          <a:solidFill>
            <a:schemeClr val="bg1"/>
          </a:solidFill>
        </p:spPr>
        <p:txBody>
          <a:bodyPr/>
          <a:lstStyle/>
          <a:p>
            <a:r>
              <a:rPr lang="en-GB" sz="2800" dirty="0"/>
              <a:t>Let’s look at some graded answers. Here’s a grade 4-5 answer.</a:t>
            </a:r>
          </a:p>
        </p:txBody>
      </p:sp>
    </p:spTree>
    <p:extLst>
      <p:ext uri="{BB962C8B-B14F-4D97-AF65-F5344CB8AC3E}">
        <p14:creationId xmlns:p14="http://schemas.microsoft.com/office/powerpoint/2010/main" val="293826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is a grade 6-7 answer.</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1524000" y="1628800"/>
            <a:ext cx="892626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52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Here’s a grade 8-9 answer.</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1535025" y="1340769"/>
            <a:ext cx="8618745" cy="437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63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8712968" cy="1354162"/>
          </a:xfrm>
        </p:spPr>
        <p:txBody>
          <a:bodyPr>
            <a:normAutofit fontScale="90000"/>
          </a:bodyPr>
          <a:lstStyle/>
          <a:p>
            <a:pPr algn="l"/>
            <a:r>
              <a:rPr lang="en-GB" dirty="0"/>
              <a:t>Your Turn: Read your handout, an extract taken from </a:t>
            </a:r>
            <a:r>
              <a:rPr lang="en-GB" i="1" dirty="0"/>
              <a:t>Z for Zachariah</a:t>
            </a:r>
            <a:r>
              <a:rPr lang="en-GB" dirty="0"/>
              <a:t> written by Robert O'Brien.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2603055"/>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41" y="2996952"/>
            <a:ext cx="17811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65" y="2315915"/>
            <a:ext cx="33432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5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0012" y="188641"/>
            <a:ext cx="8712968" cy="6524863"/>
          </a:xfrm>
          <a:prstGeom prst="rect">
            <a:avLst/>
          </a:prstGeom>
          <a:solidFill>
            <a:schemeClr val="bg1"/>
          </a:solidFill>
        </p:spPr>
        <p:txBody>
          <a:bodyPr wrap="square">
            <a:spAutoFit/>
          </a:bodyPr>
          <a:lstStyle/>
          <a:p>
            <a:r>
              <a:rPr lang="en-GB" sz="1100" b="1" dirty="0"/>
              <a:t>Z for Zachariah, written by Robert O’Brien (1974)</a:t>
            </a:r>
          </a:p>
          <a:p>
            <a:r>
              <a:rPr lang="en-GB" sz="1100" b="1" dirty="0"/>
              <a:t>This extract, written in the form of a first person diary, is narrated by a 16 years old girl named Ann Burden who believed herself to be the only survivor in her town after a nuclear war. She thinks someone is coming and she is no longer alone. Is this person a friend or a foe?</a:t>
            </a:r>
          </a:p>
          <a:p>
            <a:endParaRPr lang="en-GB" sz="1100" dirty="0"/>
          </a:p>
          <a:p>
            <a:r>
              <a:rPr lang="en-GB" sz="1100" dirty="0"/>
              <a:t>May 20th</a:t>
            </a:r>
          </a:p>
          <a:p>
            <a:endParaRPr lang="en-GB" sz="1100" dirty="0"/>
          </a:p>
          <a:p>
            <a:r>
              <a:rPr lang="en-GB" sz="1100" dirty="0"/>
              <a:t>I am afraid. Someone is coming. That is, I think someone is coming, though I am not sure, and I pray that I am wrong. </a:t>
            </a:r>
            <a:r>
              <a:rPr lang="en-GB" sz="1100" dirty="0">
                <a:solidFill>
                  <a:srgbClr val="FF0000"/>
                </a:solidFill>
              </a:rPr>
              <a:t>I went into the church </a:t>
            </a:r>
            <a:r>
              <a:rPr lang="en-GB" sz="1100" dirty="0"/>
              <a:t>and </a:t>
            </a:r>
            <a:r>
              <a:rPr lang="en-GB" sz="1100" dirty="0">
                <a:solidFill>
                  <a:srgbClr val="FF0000"/>
                </a:solidFill>
              </a:rPr>
              <a:t>prayed all this morning</a:t>
            </a:r>
            <a:r>
              <a:rPr lang="en-GB" sz="1100" dirty="0"/>
              <a:t>. I </a:t>
            </a:r>
            <a:r>
              <a:rPr lang="en-GB" sz="1100" dirty="0">
                <a:solidFill>
                  <a:srgbClr val="FF0000"/>
                </a:solidFill>
              </a:rPr>
              <a:t>sprinkled water in front of the altar</a:t>
            </a:r>
            <a:r>
              <a:rPr lang="en-GB" sz="1100" dirty="0"/>
              <a:t>, and </a:t>
            </a:r>
            <a:r>
              <a:rPr lang="en-GB" sz="1100" dirty="0">
                <a:solidFill>
                  <a:srgbClr val="FF0000"/>
                </a:solidFill>
              </a:rPr>
              <a:t>put some flowers on it</a:t>
            </a:r>
            <a:r>
              <a:rPr lang="en-GB" sz="1100" dirty="0"/>
              <a:t>, violets and dogwood.</a:t>
            </a:r>
          </a:p>
          <a:p>
            <a:endParaRPr lang="en-GB" sz="1100" dirty="0"/>
          </a:p>
          <a:p>
            <a:r>
              <a:rPr lang="en-GB" sz="1100" dirty="0">
                <a:solidFill>
                  <a:srgbClr val="FF0000"/>
                </a:solidFill>
              </a:rPr>
              <a:t>But there is smoke. For three days there has been smoke</a:t>
            </a:r>
            <a:r>
              <a:rPr lang="en-GB" sz="1100" dirty="0"/>
              <a:t>, not like the time before. That time, last year, it rose in a great cloud a long way away, and stayed in the sky for two weeks. A forest fire in the dead woods, and then it rained and the smoke stopped. But this time it is a </a:t>
            </a:r>
            <a:r>
              <a:rPr lang="en-GB" sz="1100" dirty="0">
                <a:solidFill>
                  <a:srgbClr val="FF0000"/>
                </a:solidFill>
              </a:rPr>
              <a:t>thin column, like a pole, not very high.</a:t>
            </a:r>
          </a:p>
          <a:p>
            <a:endParaRPr lang="en-GB" sz="1100" dirty="0"/>
          </a:p>
          <a:p>
            <a:r>
              <a:rPr lang="en-GB" sz="1100" dirty="0"/>
              <a:t>And the column has come three times, each time in the late afternoon. At night I cannot see it, and in the morning, it is gone.  But each afternoon it comes again, and it is nearer. At first it was behind Claypole Ridge, and I could see only the top of it, the smallest smudge. I thought it was a cloud, except that it was too grey, the wrong colour, and then I thought: there are no clouds anywhere else. I got the binoculars and saw that it was narrow and straight; it was smoke from a small fire. When we used to go in the truck, Claypole Ridge was fifteen miles, though it looks closer, and the smoke was coming from behind that.</a:t>
            </a:r>
          </a:p>
          <a:p>
            <a:endParaRPr lang="en-GB" sz="1100" dirty="0"/>
          </a:p>
          <a:p>
            <a:r>
              <a:rPr lang="en-GB" sz="1100" dirty="0"/>
              <a:t>Beyond Claypole Ridge there is Ogdentown, about ten miles further. But there is no one left alive in Ogdentown. I know, because after the war ended, and all the telephones went dead, my father, my brother Joseph and my Cousin David went in the truck to find out what was happening, and the first place they went was Ogdentown.  They went early in the morning: Joseph and David were really excited, but Father looked serious.</a:t>
            </a:r>
          </a:p>
          <a:p>
            <a:endParaRPr lang="en-GB" sz="1100" dirty="0"/>
          </a:p>
          <a:p>
            <a:r>
              <a:rPr lang="en-GB" sz="1100" b="1" dirty="0">
                <a:solidFill>
                  <a:srgbClr val="FF0000"/>
                </a:solidFill>
              </a:rPr>
              <a:t>When they came back it was dark.  Mother had been worrying – they took so long – so we were glad to see the truck lights finally coming over Burden hill, six miles away</a:t>
            </a:r>
            <a:r>
              <a:rPr lang="en-GB" sz="1100" b="1" dirty="0"/>
              <a:t>. They looked like beacons. They were the only lights anywhere</a:t>
            </a:r>
            <a:r>
              <a:rPr lang="en-GB" sz="1100" b="1" dirty="0">
                <a:solidFill>
                  <a:srgbClr val="FF0000"/>
                </a:solidFill>
              </a:rPr>
              <a:t>, except in the house – no other cars had come down all day. We knew it was the truck because one of the lights, the left one, always blinked when it went over a bump.  It came up to the house and they got out; </a:t>
            </a:r>
            <a:r>
              <a:rPr lang="en-GB" sz="1100" b="1" dirty="0"/>
              <a:t>the boys weren’t excited any more. They looked scared</a:t>
            </a:r>
            <a:r>
              <a:rPr lang="en-GB" sz="1100" b="1" dirty="0">
                <a:solidFill>
                  <a:srgbClr val="FF0000"/>
                </a:solidFill>
              </a:rPr>
              <a:t>, and my </a:t>
            </a:r>
            <a:r>
              <a:rPr lang="en-GB" sz="1100" b="1" dirty="0"/>
              <a:t>father looked sick</a:t>
            </a:r>
            <a:r>
              <a:rPr lang="en-GB" sz="1100" b="1" dirty="0">
                <a:solidFill>
                  <a:srgbClr val="FF0000"/>
                </a:solidFill>
              </a:rPr>
              <a:t>. Maybe he was beginning to be sick, but mainly I think </a:t>
            </a:r>
            <a:r>
              <a:rPr lang="en-GB" sz="1100" b="1" dirty="0"/>
              <a:t>he was distressed</a:t>
            </a:r>
            <a:r>
              <a:rPr lang="en-GB" sz="1100" b="1" dirty="0">
                <a:solidFill>
                  <a:srgbClr val="FF0000"/>
                </a:solidFill>
              </a:rPr>
              <a:t>. My mother looked up at him as he climbed down.</a:t>
            </a:r>
          </a:p>
          <a:p>
            <a:r>
              <a:rPr lang="en-GB" sz="1100" b="1" dirty="0">
                <a:solidFill>
                  <a:srgbClr val="FF0000"/>
                </a:solidFill>
              </a:rPr>
              <a:t>  “What did you find?”</a:t>
            </a:r>
          </a:p>
          <a:p>
            <a:r>
              <a:rPr lang="en-GB" sz="1100" b="1" dirty="0">
                <a:solidFill>
                  <a:srgbClr val="FF0000"/>
                </a:solidFill>
              </a:rPr>
              <a:t>  He said, </a:t>
            </a:r>
            <a:r>
              <a:rPr lang="en-GB" sz="1100" b="1" dirty="0"/>
              <a:t>“Bodies. Just dead bodies. They’re all dead.”</a:t>
            </a:r>
          </a:p>
          <a:p>
            <a:r>
              <a:rPr lang="en-GB" sz="1100" b="1" dirty="0">
                <a:solidFill>
                  <a:srgbClr val="FF0000"/>
                </a:solidFill>
              </a:rPr>
              <a:t>  “All?”</a:t>
            </a:r>
          </a:p>
          <a:p>
            <a:endParaRPr lang="en-GB" sz="1100" b="1" dirty="0">
              <a:solidFill>
                <a:srgbClr val="FF0000"/>
              </a:solidFill>
            </a:endParaRPr>
          </a:p>
          <a:p>
            <a:r>
              <a:rPr lang="en-GB" sz="1100" b="1" dirty="0">
                <a:solidFill>
                  <a:srgbClr val="FF0000"/>
                </a:solidFill>
              </a:rPr>
              <a:t>We went inside the house where the lamps were lit, the two boys following, not saying anything.  My father sat down. </a:t>
            </a:r>
            <a:r>
              <a:rPr lang="en-GB" sz="1100" b="1" dirty="0"/>
              <a:t>“Terrible,” he said, and again, “terrible, terrible</a:t>
            </a:r>
            <a:r>
              <a:rPr lang="en-GB" sz="1100" b="1" dirty="0">
                <a:solidFill>
                  <a:srgbClr val="FF0000"/>
                </a:solidFill>
              </a:rPr>
              <a:t>. We drove around, looking. We blew the horn. Then we went to the church and rang the bell. You can hear it five miles away. We waited for two hours, but nobody came.  </a:t>
            </a:r>
            <a:r>
              <a:rPr lang="en-GB" sz="1100" b="1" dirty="0"/>
              <a:t>I went into a couple of houses – the Johnsons’ the Peters’ – they were all in there, all dead.  There were dead birds all over the streets.”</a:t>
            </a:r>
          </a:p>
          <a:p>
            <a:endParaRPr lang="en-GB" sz="1100" dirty="0"/>
          </a:p>
          <a:p>
            <a:r>
              <a:rPr lang="en-GB" sz="1100" dirty="0"/>
              <a:t>My brother Joseph began to cry.  He was fourteen.  I think I had not heard him cry for six years.</a:t>
            </a:r>
          </a:p>
        </p:txBody>
      </p:sp>
    </p:spTree>
    <p:extLst>
      <p:ext uri="{BB962C8B-B14F-4D97-AF65-F5344CB8AC3E}">
        <p14:creationId xmlns:p14="http://schemas.microsoft.com/office/powerpoint/2010/main" val="351234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1800</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Language paper 1 Question A4</vt:lpstr>
      <vt:lpstr>Question A4 – this is another HOW question. </vt:lpstr>
      <vt:lpstr>Tips to answer Q4:</vt:lpstr>
      <vt:lpstr>Read the extract below: How does the writer make these lines mysterious?</vt:lpstr>
      <vt:lpstr>Let’s look at some graded answers. Here’s a grade 4-5 answer.</vt:lpstr>
      <vt:lpstr>This is a grade 6-7 answer.</vt:lpstr>
      <vt:lpstr>Here’s a grade 8-9 answer.</vt:lpstr>
      <vt:lpstr>Your Turn: Read your handout, an extract taken from Z for Zachariah written by Robert O'Brien.</vt:lpstr>
      <vt:lpstr>PowerPoint Presentation</vt:lpstr>
      <vt:lpstr>PowerPoint Presentation</vt:lpstr>
      <vt:lpstr>PowerPoint Presentation</vt:lpstr>
      <vt:lpstr>Now answer the question:</vt:lpstr>
      <vt:lpstr>Self Assess: Give yourself time to proof read and make sure that it all makes sense.</vt:lpstr>
      <vt:lpstr>Question A4 is worth 10 marks.  You must explain how a writer has used language and structure to achieve their purpose and influence a reader. So, that means - analyse the writer’s methods and their effects. Use the best examples to support your points. Use Point, Evidence, Technique, Explain, Reader. Aim for 3-4 paragraphs in an exam.</vt:lpstr>
      <vt:lpstr>Extension: look at your target. Re-write ONE paragraph improving on your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paper 1 Question A4</dc:title>
  <dc:creator>D Weatherhead</dc:creator>
  <cp:lastModifiedBy>D Weatherhead</cp:lastModifiedBy>
  <cp:revision>1</cp:revision>
  <dcterms:created xsi:type="dcterms:W3CDTF">2020-09-22T08:02:21Z</dcterms:created>
  <dcterms:modified xsi:type="dcterms:W3CDTF">2020-09-22T08:05:40Z</dcterms:modified>
</cp:coreProperties>
</file>