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6" r:id="rId2"/>
    <p:sldId id="281" r:id="rId3"/>
    <p:sldId id="273" r:id="rId4"/>
    <p:sldId id="274" r:id="rId5"/>
    <p:sldId id="27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1" d="100"/>
          <a:sy n="81" d="100"/>
        </p:scale>
        <p:origin x="108"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036AAE-CF05-4DA5-8012-57AF234E2066}" type="datetimeFigureOut">
              <a:rPr lang="en-GB" smtClean="0"/>
              <a:t>11/12/2020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32AFBA-2BBE-4DD1-AC9F-536A38DE45D6}" type="slidenum">
              <a:rPr lang="en-GB" smtClean="0"/>
              <a:t>‹#›</a:t>
            </a:fld>
            <a:endParaRPr lang="en-GB"/>
          </a:p>
        </p:txBody>
      </p:sp>
    </p:spTree>
    <p:extLst>
      <p:ext uri="{BB962C8B-B14F-4D97-AF65-F5344CB8AC3E}">
        <p14:creationId xmlns:p14="http://schemas.microsoft.com/office/powerpoint/2010/main" val="2715928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32AFBA-2BBE-4DD1-AC9F-536A38DE45D6}" type="slidenum">
              <a:rPr lang="en-GB" smtClean="0"/>
              <a:t>1</a:t>
            </a:fld>
            <a:endParaRPr lang="en-GB"/>
          </a:p>
        </p:txBody>
      </p:sp>
    </p:spTree>
    <p:extLst>
      <p:ext uri="{BB962C8B-B14F-4D97-AF65-F5344CB8AC3E}">
        <p14:creationId xmlns:p14="http://schemas.microsoft.com/office/powerpoint/2010/main" val="1617464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Bold parts are what students</a:t>
            </a:r>
            <a:r>
              <a:rPr lang="en-GB" baseline="0" dirty="0"/>
              <a:t> should focus on.</a:t>
            </a:r>
            <a:endParaRPr lang="en-GB" dirty="0"/>
          </a:p>
        </p:txBody>
      </p:sp>
      <p:sp>
        <p:nvSpPr>
          <p:cNvPr id="4" name="Slide Number Placeholder 3"/>
          <p:cNvSpPr>
            <a:spLocks noGrp="1"/>
          </p:cNvSpPr>
          <p:nvPr>
            <p:ph type="sldNum" sz="quarter" idx="10"/>
          </p:nvPr>
        </p:nvSpPr>
        <p:spPr/>
        <p:txBody>
          <a:bodyPr/>
          <a:lstStyle/>
          <a:p>
            <a:fld id="{2432AFBA-2BBE-4DD1-AC9F-536A38DE45D6}" type="slidenum">
              <a:rPr lang="en-GB" smtClean="0"/>
              <a:t>3</a:t>
            </a:fld>
            <a:endParaRPr lang="en-GB"/>
          </a:p>
        </p:txBody>
      </p:sp>
    </p:spTree>
    <p:extLst>
      <p:ext uri="{BB962C8B-B14F-4D97-AF65-F5344CB8AC3E}">
        <p14:creationId xmlns:p14="http://schemas.microsoft.com/office/powerpoint/2010/main" val="912273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32AFBA-2BBE-4DD1-AC9F-536A38DE45D6}" type="slidenum">
              <a:rPr lang="en-GB" smtClean="0"/>
              <a:t>4</a:t>
            </a:fld>
            <a:endParaRPr lang="en-GB"/>
          </a:p>
        </p:txBody>
      </p:sp>
    </p:spTree>
    <p:extLst>
      <p:ext uri="{BB962C8B-B14F-4D97-AF65-F5344CB8AC3E}">
        <p14:creationId xmlns:p14="http://schemas.microsoft.com/office/powerpoint/2010/main" val="1795498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32AFBA-2BBE-4DD1-AC9F-536A38DE45D6}" type="slidenum">
              <a:rPr lang="en-GB" smtClean="0"/>
              <a:t>5</a:t>
            </a:fld>
            <a:endParaRPr lang="en-GB"/>
          </a:p>
        </p:txBody>
      </p:sp>
    </p:spTree>
    <p:extLst>
      <p:ext uri="{BB962C8B-B14F-4D97-AF65-F5344CB8AC3E}">
        <p14:creationId xmlns:p14="http://schemas.microsoft.com/office/powerpoint/2010/main" val="3745407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FBCE5C4-4992-421E-9C61-CF16887668CC}"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2126421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BCE5C4-4992-421E-9C61-CF16887668CC}"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369672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BCE5C4-4992-421E-9C61-CF16887668CC}"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316121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BCE5C4-4992-421E-9C61-CF16887668CC}"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4092400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BCE5C4-4992-421E-9C61-CF16887668CC}"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101174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FBCE5C4-4992-421E-9C61-CF16887668CC}" type="datetimeFigureOut">
              <a:rPr lang="en-GB" smtClean="0"/>
              <a:t>11/12/2020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342483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FBCE5C4-4992-421E-9C61-CF16887668CC}" type="datetimeFigureOut">
              <a:rPr lang="en-GB" smtClean="0"/>
              <a:t>11/12/2020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2195263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FBCE5C4-4992-421E-9C61-CF16887668CC}" type="datetimeFigureOut">
              <a:rPr lang="en-GB" smtClean="0"/>
              <a:t>11/12/2020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4219721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BCE5C4-4992-421E-9C61-CF16887668CC}" type="datetimeFigureOut">
              <a:rPr lang="en-GB" smtClean="0"/>
              <a:t>11/12/2020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3936231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BCE5C4-4992-421E-9C61-CF16887668CC}" type="datetimeFigureOut">
              <a:rPr lang="en-GB" smtClean="0"/>
              <a:t>11/12/2020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1777153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BCE5C4-4992-421E-9C61-CF16887668CC}" type="datetimeFigureOut">
              <a:rPr lang="en-GB" smtClean="0"/>
              <a:t>11/12/2020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1828528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BCE5C4-4992-421E-9C61-CF16887668CC}" type="datetimeFigureOut">
              <a:rPr lang="en-GB" smtClean="0"/>
              <a:t>11/12/2020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8753EF-DCE4-4E93-89BB-E7DEAB9349E5}" type="slidenum">
              <a:rPr lang="en-GB" smtClean="0"/>
              <a:t>‹#›</a:t>
            </a:fld>
            <a:endParaRPr lang="en-GB"/>
          </a:p>
        </p:txBody>
      </p:sp>
    </p:spTree>
    <p:extLst>
      <p:ext uri="{BB962C8B-B14F-4D97-AF65-F5344CB8AC3E}">
        <p14:creationId xmlns:p14="http://schemas.microsoft.com/office/powerpoint/2010/main" val="2384138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4.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Image result for GHOST OF CHRISTMAS YET TO CO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87246" y="1223216"/>
            <a:ext cx="3169638" cy="4065491"/>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
        <p:nvSpPr>
          <p:cNvPr id="14" name="Rounded Rectangle 13"/>
          <p:cNvSpPr/>
          <p:nvPr/>
        </p:nvSpPr>
        <p:spPr>
          <a:xfrm>
            <a:off x="3866278" y="954570"/>
            <a:ext cx="2144267" cy="2014606"/>
          </a:xfrm>
          <a:prstGeom prst="roundRect">
            <a:avLst/>
          </a:prstGeom>
          <a:ln w="28575">
            <a:solidFill>
              <a:schemeClr val="accent1"/>
            </a:solidFill>
          </a:ln>
          <a:effectLst>
            <a:glow rad="1397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latin typeface="Century Gothic" panose="020B0502020202020204" pitchFamily="34" charset="0"/>
              </a:rPr>
              <a:t>The gentleman discussing the unidentified man’s funeral.</a:t>
            </a:r>
          </a:p>
        </p:txBody>
      </p:sp>
      <p:sp>
        <p:nvSpPr>
          <p:cNvPr id="15" name="Rounded Rectangle 14"/>
          <p:cNvSpPr/>
          <p:nvPr/>
        </p:nvSpPr>
        <p:spPr>
          <a:xfrm>
            <a:off x="10033050" y="894032"/>
            <a:ext cx="2065321" cy="2018777"/>
          </a:xfrm>
          <a:prstGeom prst="roundRect">
            <a:avLst/>
          </a:prstGeom>
          <a:ln w="28575">
            <a:solidFill>
              <a:srgbClr val="FF0000"/>
            </a:solidFill>
          </a:ln>
          <a:effectLst>
            <a:glow rad="1397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latin typeface="Century Gothic" panose="020B0502020202020204" pitchFamily="34" charset="0"/>
              </a:rPr>
              <a:t>Mrs </a:t>
            </a:r>
            <a:r>
              <a:rPr lang="en-GB" sz="1600" dirty="0" err="1">
                <a:latin typeface="Century Gothic" panose="020B0502020202020204" pitchFamily="34" charset="0"/>
              </a:rPr>
              <a:t>Dilber</a:t>
            </a:r>
            <a:r>
              <a:rPr lang="en-GB" sz="1600" dirty="0">
                <a:latin typeface="Century Gothic" panose="020B0502020202020204" pitchFamily="34" charset="0"/>
              </a:rPr>
              <a:t> and Old Joe, who have stolen the items of an unidentified man.</a:t>
            </a:r>
          </a:p>
        </p:txBody>
      </p:sp>
      <p:sp>
        <p:nvSpPr>
          <p:cNvPr id="16" name="Rounded Rectangle 15"/>
          <p:cNvSpPr/>
          <p:nvPr/>
        </p:nvSpPr>
        <p:spPr>
          <a:xfrm>
            <a:off x="9670149" y="3651649"/>
            <a:ext cx="2085938" cy="1834482"/>
          </a:xfrm>
          <a:prstGeom prst="roundRect">
            <a:avLst/>
          </a:prstGeom>
          <a:ln w="28575">
            <a:solidFill>
              <a:srgbClr val="00B050"/>
            </a:solidFill>
          </a:ln>
          <a:effectLst>
            <a:glow rad="1397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400" dirty="0">
              <a:latin typeface="Century Gothic" panose="020B0502020202020204" pitchFamily="34" charset="0"/>
            </a:endParaRPr>
          </a:p>
        </p:txBody>
      </p:sp>
      <p:sp>
        <p:nvSpPr>
          <p:cNvPr id="17" name="Rounded Rectangle 16"/>
          <p:cNvSpPr/>
          <p:nvPr/>
        </p:nvSpPr>
        <p:spPr>
          <a:xfrm>
            <a:off x="3981052" y="3653639"/>
            <a:ext cx="2089141" cy="1805455"/>
          </a:xfrm>
          <a:prstGeom prst="roundRect">
            <a:avLst/>
          </a:prstGeom>
          <a:ln w="28575">
            <a:solidFill>
              <a:srgbClr val="FFC000"/>
            </a:solidFill>
          </a:ln>
          <a:effectLst>
            <a:glow rad="1397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600" dirty="0">
              <a:latin typeface="Century Gothic" panose="020B0502020202020204" pitchFamily="34" charset="0"/>
            </a:endParaRPr>
          </a:p>
        </p:txBody>
      </p:sp>
      <p:pic>
        <p:nvPicPr>
          <p:cNvPr id="4" name="Picture 2" descr="Image result for question mark"/>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28194" y="4028367"/>
            <a:ext cx="1068307" cy="106830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Image result for question mark"/>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178964" y="4034736"/>
            <a:ext cx="1068307" cy="1068307"/>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869889" y="946993"/>
            <a:ext cx="2797791" cy="4512101"/>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200" dirty="0">
                <a:latin typeface="Century Gothic" panose="020B0502020202020204" pitchFamily="34" charset="0"/>
              </a:rPr>
              <a:t>Quickly recap WHY Scrooge has been shown these two events so far. What can he can learn from them?</a:t>
            </a:r>
          </a:p>
          <a:p>
            <a:pPr algn="ctr"/>
            <a:endParaRPr lang="en-GB" sz="2200" dirty="0">
              <a:latin typeface="Century Gothic" panose="020B0502020202020204" pitchFamily="34" charset="0"/>
            </a:endParaRPr>
          </a:p>
          <a:p>
            <a:pPr algn="ctr"/>
            <a:r>
              <a:rPr lang="en-GB" sz="2200" dirty="0">
                <a:latin typeface="Century Gothic" panose="020B0502020202020204" pitchFamily="34" charset="0"/>
              </a:rPr>
              <a:t>What else do you think he will be shown?</a:t>
            </a:r>
          </a:p>
        </p:txBody>
      </p:sp>
      <p:sp>
        <p:nvSpPr>
          <p:cNvPr id="21"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indent="-342900">
              <a:buFontTx/>
              <a:buAutoNum type="arabicPeriod"/>
              <a:defRPr/>
            </a:pPr>
            <a:r>
              <a:rPr lang="en-GB" sz="1800" dirty="0">
                <a:solidFill>
                  <a:schemeClr val="tx1"/>
                </a:solidFill>
                <a:latin typeface="Berlin Sans FB" panose="020E0602020502020306" pitchFamily="34" charset="0"/>
              </a:rPr>
              <a:t>Can I consider and discuss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link my ideas to the social and historical context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22"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THE END OF STAVE 4</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5" name="TextBox 4">
            <a:extLst>
              <a:ext uri="{FF2B5EF4-FFF2-40B4-BE49-F238E27FC236}">
                <a16:creationId xmlns:a16="http://schemas.microsoft.com/office/drawing/2014/main" id="{7FC7D83E-B281-4BFC-AD08-71C6D0B1A9DE}"/>
              </a:ext>
            </a:extLst>
          </p:cNvPr>
          <p:cNvSpPr txBox="1"/>
          <p:nvPr/>
        </p:nvSpPr>
        <p:spPr>
          <a:xfrm rot="16200000">
            <a:off x="-3117431" y="3104781"/>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pic>
        <p:nvPicPr>
          <p:cNvPr id="11" name="Picture 4" descr="Image result for green arrow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0523184">
            <a:off x="9422150" y="1103768"/>
            <a:ext cx="731399" cy="69789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Image result for green arrow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81481">
            <a:off x="9159884" y="4712813"/>
            <a:ext cx="748960" cy="69789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green arrow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1508648">
            <a:off x="5800963" y="1132011"/>
            <a:ext cx="731399" cy="69789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Image result for green arrow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9548349">
            <a:off x="5785141" y="4528770"/>
            <a:ext cx="731399" cy="697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9231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ppt_x"/>
                                          </p:val>
                                        </p:tav>
                                        <p:tav tm="100000">
                                          <p:val>
                                            <p:strVal val="#ppt_x"/>
                                          </p:val>
                                        </p:tav>
                                      </p:tavLst>
                                    </p:anim>
                                    <p:anim calcmode="lin" valueType="num">
                                      <p:cBhvr additive="base">
                                        <p:cTn id="40" dur="500" fill="hold"/>
                                        <p:tgtEl>
                                          <p:spTgt spid="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597" y="30046"/>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STAVE 4: The Ghost of Christmas Yet to Come</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indent="-342900">
              <a:buFontTx/>
              <a:buAutoNum type="arabicPeriod"/>
              <a:defRPr/>
            </a:pPr>
            <a:r>
              <a:rPr lang="en-GB" sz="1800" dirty="0">
                <a:solidFill>
                  <a:schemeClr val="tx1"/>
                </a:solidFill>
                <a:latin typeface="Berlin Sans FB" panose="020E0602020502020306" pitchFamily="34" charset="0"/>
              </a:rPr>
              <a:t>Can I consider and discuss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link my ideas to the social and historical context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29" name="Rectangle 28"/>
          <p:cNvSpPr/>
          <p:nvPr/>
        </p:nvSpPr>
        <p:spPr>
          <a:xfrm>
            <a:off x="933757" y="1914007"/>
            <a:ext cx="11015188" cy="2189550"/>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5400" b="1" dirty="0">
                <a:latin typeface="Century Gothic" panose="020B0502020202020204" pitchFamily="34" charset="0"/>
              </a:rPr>
              <a:t>Read to the end of Stave 4.</a:t>
            </a:r>
            <a:endParaRPr lang="en-GB" sz="5400" dirty="0">
              <a:latin typeface="Century Gothic" panose="020B0502020202020204" pitchFamily="34" charset="0"/>
            </a:endParaRPr>
          </a:p>
        </p:txBody>
      </p:sp>
      <p:sp>
        <p:nvSpPr>
          <p:cNvPr id="7" name="TextBox 6">
            <a:extLst>
              <a:ext uri="{FF2B5EF4-FFF2-40B4-BE49-F238E27FC236}">
                <a16:creationId xmlns:a16="http://schemas.microsoft.com/office/drawing/2014/main" id="{288D02AA-690D-4973-9CD5-541E64C913D7}"/>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Reading Activity</a:t>
            </a:r>
          </a:p>
        </p:txBody>
      </p:sp>
    </p:spTree>
    <p:extLst>
      <p:ext uri="{BB962C8B-B14F-4D97-AF65-F5344CB8AC3E}">
        <p14:creationId xmlns:p14="http://schemas.microsoft.com/office/powerpoint/2010/main" val="805873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indent="-342900">
              <a:buFontTx/>
              <a:buAutoNum type="arabicPeriod"/>
              <a:defRPr/>
            </a:pPr>
            <a:r>
              <a:rPr lang="en-GB" sz="1800" dirty="0">
                <a:solidFill>
                  <a:schemeClr val="tx1"/>
                </a:solidFill>
                <a:latin typeface="Berlin Sans FB" panose="020E0602020502020306" pitchFamily="34" charset="0"/>
              </a:rPr>
              <a:t>Can I consider and discuss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link my ideas to the social and historical context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6"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YOUR TASK</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7" name="Content Placeholder 2"/>
          <p:cNvSpPr txBox="1">
            <a:spLocks/>
          </p:cNvSpPr>
          <p:nvPr/>
        </p:nvSpPr>
        <p:spPr>
          <a:xfrm>
            <a:off x="4316696" y="969923"/>
            <a:ext cx="7722904" cy="4474565"/>
          </a:xfrm>
          <a:prstGeom prst="rect">
            <a:avLst/>
          </a:prstGeom>
          <a:solidFill>
            <a:schemeClr val="bg1"/>
          </a:solidFill>
          <a:ln w="28575">
            <a:solidFill>
              <a:srgbClr val="0070C0"/>
            </a:solidFill>
          </a:ln>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000" i="1" dirty="0">
                <a:latin typeface="Century Gothic" panose="020B0502020202020204" pitchFamily="34" charset="0"/>
              </a:rPr>
              <a:t>‘</a:t>
            </a:r>
            <a:r>
              <a:rPr lang="en-GB" sz="2000" b="1" i="1" dirty="0">
                <a:latin typeface="Century Gothic" panose="020B0502020202020204" pitchFamily="34" charset="0"/>
              </a:rPr>
              <a:t>Quiet. Very quiet. </a:t>
            </a:r>
            <a:r>
              <a:rPr lang="en-GB" sz="2000" i="1" dirty="0">
                <a:latin typeface="Century Gothic" panose="020B0502020202020204" pitchFamily="34" charset="0"/>
              </a:rPr>
              <a:t>The noisy little Cratchits </a:t>
            </a:r>
            <a:r>
              <a:rPr lang="en-GB" sz="2000" b="1" i="1" dirty="0">
                <a:latin typeface="Century Gothic" panose="020B0502020202020204" pitchFamily="34" charset="0"/>
              </a:rPr>
              <a:t>were as still as statues </a:t>
            </a:r>
            <a:r>
              <a:rPr lang="en-GB" sz="2000" i="1" dirty="0">
                <a:latin typeface="Century Gothic" panose="020B0502020202020204" pitchFamily="34" charset="0"/>
              </a:rPr>
              <a:t>in one corner, and sat looking up at Peter, who had a book before him. The mother and her daughters were engaged in sewing. But </a:t>
            </a:r>
            <a:r>
              <a:rPr lang="en-GB" sz="2000" b="1" i="1" dirty="0">
                <a:latin typeface="Century Gothic" panose="020B0502020202020204" pitchFamily="34" charset="0"/>
              </a:rPr>
              <a:t>surely they were very quiet.’</a:t>
            </a:r>
          </a:p>
          <a:p>
            <a:pPr marL="0" indent="0" algn="ctr">
              <a:buNone/>
            </a:pPr>
            <a:r>
              <a:rPr lang="en-GB" sz="2000" i="1" dirty="0">
                <a:latin typeface="Century Gothic" panose="020B0502020202020204" pitchFamily="34" charset="0"/>
              </a:rPr>
              <a:t>…</a:t>
            </a:r>
          </a:p>
          <a:p>
            <a:pPr marL="0" indent="0" algn="ctr">
              <a:buNone/>
            </a:pPr>
            <a:r>
              <a:rPr lang="en-GB" sz="2000" i="1" dirty="0">
                <a:latin typeface="Century Gothic" panose="020B0502020202020204" pitchFamily="34" charset="0"/>
              </a:rPr>
              <a:t>‘She hurried out to meet him; and </a:t>
            </a:r>
            <a:r>
              <a:rPr lang="en-GB" sz="2000" b="1" i="1" dirty="0">
                <a:latin typeface="Century Gothic" panose="020B0502020202020204" pitchFamily="34" charset="0"/>
              </a:rPr>
              <a:t>little Bob </a:t>
            </a:r>
            <a:r>
              <a:rPr lang="en-GB" sz="2000" i="1" dirty="0">
                <a:latin typeface="Century Gothic" panose="020B0502020202020204" pitchFamily="34" charset="0"/>
              </a:rPr>
              <a:t>in his comforter -- he had need of it, poor fellow -- came in. His tea was ready for him on the hob, and they all tried who should help him to it most. Then the two young Cratchits got upon his knees and laid, each child a little cheek, against his face, as if they said, "Don't mind it, father. </a:t>
            </a:r>
            <a:r>
              <a:rPr lang="en-GB" sz="2000" b="1" i="1" dirty="0">
                <a:latin typeface="Century Gothic" panose="020B0502020202020204" pitchFamily="34" charset="0"/>
              </a:rPr>
              <a:t>Don't be grieved</a:t>
            </a:r>
            <a:r>
              <a:rPr lang="en-GB" sz="2000" i="1" dirty="0">
                <a:latin typeface="Century Gothic" panose="020B0502020202020204" pitchFamily="34" charset="0"/>
              </a:rPr>
              <a:t>.”’</a:t>
            </a:r>
          </a:p>
          <a:p>
            <a:pPr marL="0" indent="0" algn="ctr">
              <a:buNone/>
            </a:pPr>
            <a:r>
              <a:rPr lang="en-GB" sz="2000" i="1" dirty="0">
                <a:latin typeface="Century Gothic" panose="020B0502020202020204" pitchFamily="34" charset="0"/>
              </a:rPr>
              <a:t>…</a:t>
            </a:r>
          </a:p>
          <a:p>
            <a:pPr marL="0" indent="0" algn="ctr">
              <a:buNone/>
            </a:pPr>
            <a:r>
              <a:rPr lang="en-GB" sz="2000" i="1" dirty="0">
                <a:latin typeface="Century Gothic" panose="020B0502020202020204" pitchFamily="34" charset="0"/>
              </a:rPr>
              <a:t>‘He left the room, and went up-stairs into the room above, which was lighted cheerfully, and hung with Christmas. There was a chair set close beside the child, and there were signs of some one having been there, lately. </a:t>
            </a:r>
            <a:r>
              <a:rPr lang="en-GB" sz="2000" b="1" i="1" dirty="0">
                <a:latin typeface="Century Gothic" panose="020B0502020202020204" pitchFamily="34" charset="0"/>
              </a:rPr>
              <a:t>Poor Bob </a:t>
            </a:r>
            <a:r>
              <a:rPr lang="en-GB" sz="2000" i="1" dirty="0">
                <a:latin typeface="Century Gothic" panose="020B0502020202020204" pitchFamily="34" charset="0"/>
              </a:rPr>
              <a:t>sat down in it…’</a:t>
            </a:r>
          </a:p>
          <a:p>
            <a:pPr marL="0" indent="0" algn="ctr">
              <a:buNone/>
            </a:pPr>
            <a:endParaRPr lang="en-GB" sz="2000" i="1" dirty="0">
              <a:latin typeface="Century Gothic" panose="020B0502020202020204" pitchFamily="34" charset="0"/>
            </a:endParaRPr>
          </a:p>
          <a:p>
            <a:pPr marL="0" indent="0" algn="ctr">
              <a:buNone/>
            </a:pPr>
            <a:endParaRPr lang="en-GB" sz="2000" i="1" dirty="0">
              <a:latin typeface="Century Gothic" panose="020B0502020202020204" pitchFamily="34" charset="0"/>
            </a:endParaRPr>
          </a:p>
        </p:txBody>
      </p:sp>
      <p:sp>
        <p:nvSpPr>
          <p:cNvPr id="8" name="Content Placeholder 2"/>
          <p:cNvSpPr txBox="1">
            <a:spLocks/>
          </p:cNvSpPr>
          <p:nvPr/>
        </p:nvSpPr>
        <p:spPr>
          <a:xfrm>
            <a:off x="884420" y="949730"/>
            <a:ext cx="3279876" cy="4474565"/>
          </a:xfrm>
          <a:prstGeom prst="rect">
            <a:avLst/>
          </a:prstGeom>
          <a:solidFill>
            <a:schemeClr val="bg1"/>
          </a:solidFill>
          <a:ln w="28575">
            <a:solidFill>
              <a:srgbClr val="0070C0"/>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000" dirty="0">
                <a:latin typeface="Century Gothic" panose="020B0502020202020204" pitchFamily="34" charset="0"/>
              </a:rPr>
              <a:t>Look at the following quotations describing the Cratchits.</a:t>
            </a:r>
          </a:p>
          <a:p>
            <a:pPr marL="0" indent="0" algn="ctr">
              <a:buNone/>
            </a:pPr>
            <a:endParaRPr lang="en-GB" sz="2000" dirty="0">
              <a:latin typeface="Century Gothic" panose="020B0502020202020204" pitchFamily="34" charset="0"/>
            </a:endParaRPr>
          </a:p>
          <a:p>
            <a:pPr marL="0" indent="0" algn="ctr">
              <a:buNone/>
            </a:pPr>
            <a:r>
              <a:rPr lang="en-GB" sz="2000" dirty="0">
                <a:latin typeface="Century Gothic" panose="020B0502020202020204" pitchFamily="34" charset="0"/>
              </a:rPr>
              <a:t>How does the language, mood and atmosphere differ from when we were first introduced to this family?</a:t>
            </a:r>
          </a:p>
          <a:p>
            <a:pPr marL="0" indent="0" algn="ctr">
              <a:buNone/>
            </a:pPr>
            <a:endParaRPr lang="en-GB" sz="2000" dirty="0">
              <a:latin typeface="Century Gothic" panose="020B0502020202020204" pitchFamily="34" charset="0"/>
            </a:endParaRPr>
          </a:p>
          <a:p>
            <a:pPr marL="0" indent="0" algn="ctr">
              <a:buNone/>
            </a:pPr>
            <a:r>
              <a:rPr lang="en-GB" sz="2000" b="1" i="1" dirty="0">
                <a:latin typeface="Century Gothic" panose="020B0502020202020204" pitchFamily="34" charset="0"/>
              </a:rPr>
              <a:t>What is Dickens trying to make us feel?</a:t>
            </a:r>
            <a:endParaRPr lang="en-GB" sz="2000" i="1" dirty="0">
              <a:latin typeface="Century Gothic" panose="020B0502020202020204" pitchFamily="34" charset="0"/>
            </a:endParaRPr>
          </a:p>
        </p:txBody>
      </p:sp>
      <p:sp>
        <p:nvSpPr>
          <p:cNvPr id="4" name="TextBox 3">
            <a:extLst>
              <a:ext uri="{FF2B5EF4-FFF2-40B4-BE49-F238E27FC236}">
                <a16:creationId xmlns:a16="http://schemas.microsoft.com/office/drawing/2014/main" id="{81CD28CB-919A-47AE-ABD4-68DD8842CD66}"/>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319718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indent="-342900">
              <a:buFontTx/>
              <a:buAutoNum type="arabicPeriod"/>
              <a:defRPr/>
            </a:pPr>
            <a:r>
              <a:rPr lang="en-GB" sz="1800" dirty="0">
                <a:solidFill>
                  <a:schemeClr val="tx1"/>
                </a:solidFill>
                <a:latin typeface="Berlin Sans FB" panose="020E0602020502020306" pitchFamily="34" charset="0"/>
              </a:rPr>
              <a:t>Can I consider and discuss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link my ideas to the social and historical context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6"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DISCUSS THIS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7" name="Content Placeholder 2"/>
          <p:cNvSpPr txBox="1">
            <a:spLocks/>
          </p:cNvSpPr>
          <p:nvPr/>
        </p:nvSpPr>
        <p:spPr>
          <a:xfrm>
            <a:off x="849868" y="1153880"/>
            <a:ext cx="6983751" cy="4020936"/>
          </a:xfrm>
          <a:prstGeom prst="rect">
            <a:avLst/>
          </a:prstGeom>
          <a:solidFill>
            <a:schemeClr val="bg1"/>
          </a:solidFill>
          <a:ln w="28575">
            <a:solidFill>
              <a:srgbClr val="0070C0"/>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b="1" dirty="0">
              <a:latin typeface="Century Gothic" panose="020B0502020202020204" pitchFamily="34" charset="0"/>
            </a:endParaRPr>
          </a:p>
          <a:p>
            <a:pPr marL="0" indent="0" algn="ctr">
              <a:buNone/>
            </a:pPr>
            <a:r>
              <a:rPr lang="en-GB" sz="3500" b="1" dirty="0">
                <a:latin typeface="Century Gothic" panose="020B0502020202020204" pitchFamily="34" charset="0"/>
              </a:rPr>
              <a:t>In your opinion, which ghost has had the biggest influence on Scrooge?</a:t>
            </a:r>
          </a:p>
        </p:txBody>
      </p:sp>
      <p:pic>
        <p:nvPicPr>
          <p:cNvPr id="8" name="Content Placeholder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75600" y="918525"/>
            <a:ext cx="3938624" cy="4525963"/>
          </a:xfrm>
          <a:prstGeom prst="rect">
            <a:avLst/>
          </a:prstGeom>
          <a:ln w="28575">
            <a:solidFill>
              <a:srgbClr val="7030A0"/>
            </a:solidFill>
          </a:ln>
        </p:spPr>
      </p:pic>
      <p:sp>
        <p:nvSpPr>
          <p:cNvPr id="4" name="TextBox 3">
            <a:extLst>
              <a:ext uri="{FF2B5EF4-FFF2-40B4-BE49-F238E27FC236}">
                <a16:creationId xmlns:a16="http://schemas.microsoft.com/office/drawing/2014/main" id="{CD229194-F39B-49CA-BD14-F3B0B6AF135F}"/>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3152170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ln>
            <a:solidFill>
              <a:srgbClr val="0070C0"/>
            </a:solidFill>
          </a:ln>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TO FINISH: SCROOGE’S TRANSFORMATION</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9" name="Content Placeholder 2"/>
          <p:cNvSpPr txBox="1">
            <a:spLocks/>
          </p:cNvSpPr>
          <p:nvPr/>
        </p:nvSpPr>
        <p:spPr>
          <a:xfrm>
            <a:off x="744175" y="974702"/>
            <a:ext cx="5472608" cy="5532975"/>
          </a:xfrm>
          <a:prstGeom prst="rect">
            <a:avLst/>
          </a:prstGeom>
          <a:solidFill>
            <a:schemeClr val="bg1"/>
          </a:solidFill>
          <a:ln w="28575">
            <a:solidFill>
              <a:srgbClr val="0070C0"/>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4000" dirty="0">
                <a:latin typeface="Century Gothic" panose="020B0502020202020204" pitchFamily="34" charset="0"/>
              </a:rPr>
              <a:t>Create a </a:t>
            </a:r>
            <a:r>
              <a:rPr lang="en-GB" sz="4000" b="1" dirty="0">
                <a:solidFill>
                  <a:srgbClr val="7030A0"/>
                </a:solidFill>
                <a:latin typeface="Century Gothic" panose="020B0502020202020204" pitchFamily="34" charset="0"/>
              </a:rPr>
              <a:t>flowchart</a:t>
            </a:r>
            <a:r>
              <a:rPr lang="en-GB" sz="4000" dirty="0">
                <a:solidFill>
                  <a:srgbClr val="7030A0"/>
                </a:solidFill>
                <a:latin typeface="Century Gothic" panose="020B0502020202020204" pitchFamily="34" charset="0"/>
              </a:rPr>
              <a:t> </a:t>
            </a:r>
            <a:r>
              <a:rPr lang="en-GB" sz="4000" dirty="0">
                <a:latin typeface="Century Gothic" panose="020B0502020202020204" pitchFamily="34" charset="0"/>
              </a:rPr>
              <a:t>of the major quotations that show Scrooge’s change. Start with Stave One and move through to Stave Four (work </a:t>
            </a:r>
            <a:r>
              <a:rPr lang="en-GB" sz="4000" b="1" dirty="0">
                <a:solidFill>
                  <a:srgbClr val="7030A0"/>
                </a:solidFill>
                <a:latin typeface="Century Gothic" panose="020B0502020202020204" pitchFamily="34" charset="0"/>
              </a:rPr>
              <a:t>chronologically</a:t>
            </a:r>
            <a:r>
              <a:rPr lang="en-GB" sz="4000" dirty="0">
                <a:latin typeface="Century Gothic" panose="020B0502020202020204" pitchFamily="34" charset="0"/>
              </a:rPr>
              <a:t>). </a:t>
            </a:r>
          </a:p>
        </p:txBody>
      </p:sp>
      <p:pic>
        <p:nvPicPr>
          <p:cNvPr id="3074" name="Picture 2" descr="Image result for Scrooge"/>
          <p:cNvPicPr>
            <a:picLocks noChangeAspect="1" noChangeArrowheads="1"/>
          </p:cNvPicPr>
          <p:nvPr/>
        </p:nvPicPr>
        <p:blipFill rotWithShape="1">
          <a:blip r:embed="rId4">
            <a:extLst>
              <a:ext uri="{28A0092B-C50C-407E-A947-70E740481C1C}">
                <a14:useLocalDpi xmlns:a14="http://schemas.microsoft.com/office/drawing/2010/main" val="0"/>
              </a:ext>
            </a:extLst>
          </a:blip>
          <a:srcRect l="6096" r="13711"/>
          <a:stretch/>
        </p:blipFill>
        <p:spPr bwMode="auto">
          <a:xfrm>
            <a:off x="6619098" y="927768"/>
            <a:ext cx="2446197" cy="1717082"/>
          </a:xfrm>
          <a:prstGeom prst="rect">
            <a:avLst/>
          </a:prstGeom>
          <a:noFill/>
          <a:ln w="28575">
            <a:solidFill>
              <a:schemeClr val="tx1"/>
            </a:solidFill>
          </a:ln>
          <a:effectLst>
            <a:glow rad="139700">
              <a:schemeClr val="accent1">
                <a:satMod val="175000"/>
                <a:alpha val="40000"/>
              </a:schemeClr>
            </a:glow>
          </a:effectLst>
          <a:extLst>
            <a:ext uri="{909E8E84-426E-40DD-AFC4-6F175D3DCCD1}">
              <a14:hiddenFill xmlns:a14="http://schemas.microsoft.com/office/drawing/2010/main">
                <a:solidFill>
                  <a:srgbClr val="FFFFFF"/>
                </a:solidFill>
              </a14:hiddenFill>
            </a:ext>
          </a:extLst>
        </p:spPr>
      </p:pic>
      <p:sp>
        <p:nvSpPr>
          <p:cNvPr id="4" name="Horizontal Scroll 3"/>
          <p:cNvSpPr/>
          <p:nvPr/>
        </p:nvSpPr>
        <p:spPr>
          <a:xfrm>
            <a:off x="7154103" y="2355707"/>
            <a:ext cx="1637402" cy="668741"/>
          </a:xfrm>
          <a:prstGeom prst="horizontalScroll">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dirty="0">
                <a:latin typeface="Berlin Sans FB" panose="020E0602020502020306" pitchFamily="34" charset="0"/>
              </a:rPr>
              <a:t>STAVE ONE</a:t>
            </a:r>
          </a:p>
        </p:txBody>
      </p:sp>
      <p:pic>
        <p:nvPicPr>
          <p:cNvPr id="12"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81024" y="1295626"/>
            <a:ext cx="731399" cy="697898"/>
          </a:xfrm>
          <a:prstGeom prst="rect">
            <a:avLst/>
          </a:prstGeom>
          <a:noFill/>
          <a:extLst>
            <a:ext uri="{909E8E84-426E-40DD-AFC4-6F175D3DCCD1}">
              <a14:hiddenFill xmlns:a14="http://schemas.microsoft.com/office/drawing/2010/main">
                <a:solidFill>
                  <a:srgbClr val="FFFFFF"/>
                </a:solidFill>
              </a14:hiddenFill>
            </a:ext>
          </a:extLst>
        </p:spPr>
      </p:pic>
      <p:sp>
        <p:nvSpPr>
          <p:cNvPr id="13" name="Horizontal Scroll 12"/>
          <p:cNvSpPr/>
          <p:nvPr/>
        </p:nvSpPr>
        <p:spPr>
          <a:xfrm>
            <a:off x="9564281" y="862214"/>
            <a:ext cx="2527423" cy="1428749"/>
          </a:xfrm>
          <a:prstGeom prst="horizontalScroll">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dirty="0">
                <a:latin typeface="Berlin Sans FB" panose="020E0602020502020306" pitchFamily="34" charset="0"/>
              </a:rPr>
              <a:t>‘Solitary as an oyster… hard and sharp as flint.’</a:t>
            </a:r>
          </a:p>
        </p:txBody>
      </p:sp>
      <p:pic>
        <p:nvPicPr>
          <p:cNvPr id="14"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0556354" y="2101139"/>
            <a:ext cx="731399" cy="69789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scrooge ghost of christmas pas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880724" y="2879594"/>
            <a:ext cx="2209682" cy="1637468"/>
          </a:xfrm>
          <a:prstGeom prst="rect">
            <a:avLst/>
          </a:prstGeom>
          <a:noFill/>
          <a:ln w="28575">
            <a:solidFill>
              <a:srgbClr val="0070C0"/>
            </a:solidFill>
          </a:ln>
          <a:effectLst>
            <a:glow rad="228600">
              <a:schemeClr val="accent1">
                <a:satMod val="175000"/>
                <a:alpha val="40000"/>
              </a:schemeClr>
            </a:glow>
          </a:effectLst>
          <a:extLst>
            <a:ext uri="{909E8E84-426E-40DD-AFC4-6F175D3DCCD1}">
              <a14:hiddenFill xmlns:a14="http://schemas.microsoft.com/office/drawing/2010/main">
                <a:solidFill>
                  <a:srgbClr val="FFFFFF"/>
                </a:solidFill>
              </a14:hiddenFill>
            </a:ext>
          </a:extLst>
        </p:spPr>
      </p:pic>
      <p:sp>
        <p:nvSpPr>
          <p:cNvPr id="16" name="Horizontal Scroll 15"/>
          <p:cNvSpPr/>
          <p:nvPr/>
        </p:nvSpPr>
        <p:spPr>
          <a:xfrm>
            <a:off x="10485808" y="4256894"/>
            <a:ext cx="1637402" cy="668741"/>
          </a:xfrm>
          <a:prstGeom prst="horizontalScroll">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dirty="0">
                <a:latin typeface="Berlin Sans FB" panose="020E0602020502020306" pitchFamily="34" charset="0"/>
              </a:rPr>
              <a:t>STAVE TWO</a:t>
            </a:r>
          </a:p>
        </p:txBody>
      </p:sp>
      <p:sp>
        <p:nvSpPr>
          <p:cNvPr id="18" name="Horizontal Scroll 17"/>
          <p:cNvSpPr/>
          <p:nvPr/>
        </p:nvSpPr>
        <p:spPr>
          <a:xfrm>
            <a:off x="6662123" y="3017752"/>
            <a:ext cx="2527423" cy="1428749"/>
          </a:xfrm>
          <a:prstGeom prst="horizontalScroll">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2000" dirty="0">
              <a:latin typeface="Berlin Sans FB" panose="020E0602020502020306" pitchFamily="34" charset="0"/>
            </a:endParaRPr>
          </a:p>
        </p:txBody>
      </p:sp>
      <p:pic>
        <p:nvPicPr>
          <p:cNvPr id="19"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7728730" y="4351756"/>
            <a:ext cx="731399" cy="69789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Image result for scrooge ghost of christmas pRESENT"/>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9667" r="20355"/>
          <a:stretch/>
        </p:blipFill>
        <p:spPr bwMode="auto">
          <a:xfrm>
            <a:off x="6675489" y="5137957"/>
            <a:ext cx="2402921" cy="1683420"/>
          </a:xfrm>
          <a:prstGeom prst="rect">
            <a:avLst/>
          </a:prstGeom>
          <a:noFill/>
          <a:ln w="28575">
            <a:solidFill>
              <a:srgbClr val="0070C0"/>
            </a:solidFill>
          </a:ln>
          <a:effectLst>
            <a:glow rad="228600">
              <a:schemeClr val="accent1">
                <a:satMod val="175000"/>
                <a:alpha val="40000"/>
              </a:schemeClr>
            </a:glow>
          </a:effectLst>
          <a:extLst>
            <a:ext uri="{909E8E84-426E-40DD-AFC4-6F175D3DCCD1}">
              <a14:hiddenFill xmlns:a14="http://schemas.microsoft.com/office/drawing/2010/main">
                <a:solidFill>
                  <a:srgbClr val="FFFFFF"/>
                </a:solidFill>
              </a14:hiddenFill>
            </a:ext>
          </a:extLst>
        </p:spPr>
      </p:pic>
      <p:sp>
        <p:nvSpPr>
          <p:cNvPr id="21" name="Horizontal Scroll 20"/>
          <p:cNvSpPr/>
          <p:nvPr/>
        </p:nvSpPr>
        <p:spPr>
          <a:xfrm>
            <a:off x="6726345" y="6243203"/>
            <a:ext cx="1834689" cy="668741"/>
          </a:xfrm>
          <a:prstGeom prst="horizontalScroll">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dirty="0">
                <a:latin typeface="Berlin Sans FB" panose="020E0602020502020306" pitchFamily="34" charset="0"/>
              </a:rPr>
              <a:t>STAVE THREE</a:t>
            </a:r>
          </a:p>
        </p:txBody>
      </p:sp>
      <p:pic>
        <p:nvPicPr>
          <p:cNvPr id="22"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56588" y="5687595"/>
            <a:ext cx="731399" cy="697898"/>
          </a:xfrm>
          <a:prstGeom prst="rect">
            <a:avLst/>
          </a:prstGeom>
          <a:noFill/>
          <a:extLst>
            <a:ext uri="{909E8E84-426E-40DD-AFC4-6F175D3DCCD1}">
              <a14:hiddenFill xmlns:a14="http://schemas.microsoft.com/office/drawing/2010/main">
                <a:solidFill>
                  <a:srgbClr val="FFFFFF"/>
                </a:solidFill>
              </a14:hiddenFill>
            </a:ext>
          </a:extLst>
        </p:spPr>
      </p:pic>
      <p:sp>
        <p:nvSpPr>
          <p:cNvPr id="23" name="Horizontal Scroll 22"/>
          <p:cNvSpPr/>
          <p:nvPr/>
        </p:nvSpPr>
        <p:spPr>
          <a:xfrm>
            <a:off x="9595787" y="5265293"/>
            <a:ext cx="2527423" cy="1428749"/>
          </a:xfrm>
          <a:prstGeom prst="horizontalScroll">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2000" dirty="0">
              <a:latin typeface="Berlin Sans FB" panose="020E0602020502020306" pitchFamily="34" charset="0"/>
            </a:endParaRPr>
          </a:p>
        </p:txBody>
      </p:sp>
      <p:sp>
        <p:nvSpPr>
          <p:cNvPr id="5" name="TextBox 4">
            <a:extLst>
              <a:ext uri="{FF2B5EF4-FFF2-40B4-BE49-F238E27FC236}">
                <a16:creationId xmlns:a16="http://schemas.microsoft.com/office/drawing/2014/main" id="{247101D0-2628-4A6C-A150-24EAC2D64D93}"/>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pic>
        <p:nvPicPr>
          <p:cNvPr id="17"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9129208" y="3375912"/>
            <a:ext cx="731399" cy="697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2251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692</TotalTime>
  <Words>593</Words>
  <Application>Microsoft Office PowerPoint</Application>
  <PresentationFormat>Widescreen</PresentationFormat>
  <Paragraphs>59</Paragraphs>
  <Slides>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Berlin Sans FB</vt:lpstr>
      <vt:lpstr>Calibri</vt:lpstr>
      <vt:lpstr>Calibri Light</vt:lpstr>
      <vt:lpstr>Century Gothic</vt:lpstr>
      <vt:lpstr>Open Sans</vt:lpstr>
      <vt:lpstr>Office Theme</vt:lpstr>
      <vt:lpstr>sso</vt:lpstr>
      <vt:lpstr>sso</vt:lpstr>
      <vt:lpstr>sso</vt:lpstr>
      <vt:lpstr>sso</vt:lpstr>
      <vt:lpstr>sso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sso</dc:title>
  <dc:creator>Stuart Pryke</dc:creator>
  <cp:lastModifiedBy>A Allen</cp:lastModifiedBy>
  <cp:revision>93</cp:revision>
  <dcterms:created xsi:type="dcterms:W3CDTF">2017-08-21T14:08:59Z</dcterms:created>
  <dcterms:modified xsi:type="dcterms:W3CDTF">2020-12-11T16:08:02Z</dcterms:modified>
</cp:coreProperties>
</file>