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5" r:id="rId1"/>
  </p:sldMasterIdLst>
  <p:notesMasterIdLst>
    <p:notesMasterId r:id="rId17"/>
  </p:notesMasterIdLst>
  <p:sldIdLst>
    <p:sldId id="256" r:id="rId2"/>
    <p:sldId id="257" r:id="rId3"/>
    <p:sldId id="267" r:id="rId4"/>
    <p:sldId id="268" r:id="rId5"/>
    <p:sldId id="258" r:id="rId6"/>
    <p:sldId id="262" r:id="rId7"/>
    <p:sldId id="259" r:id="rId8"/>
    <p:sldId id="266" r:id="rId9"/>
    <p:sldId id="260" r:id="rId10"/>
    <p:sldId id="269" r:id="rId11"/>
    <p:sldId id="270" r:id="rId12"/>
    <p:sldId id="263" r:id="rId13"/>
    <p:sldId id="264" r:id="rId14"/>
    <p:sldId id="265"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86" d="100"/>
          <a:sy n="86" d="100"/>
        </p:scale>
        <p:origin x="330"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AC0078-804B-42B6-9FA2-C4D1A22691AD}" type="doc">
      <dgm:prSet loTypeId="urn:microsoft.com/office/officeart/2005/8/layout/radial5" loCatId="relationship" qsTypeId="urn:microsoft.com/office/officeart/2005/8/quickstyle/simple1" qsCatId="simple" csTypeId="urn:microsoft.com/office/officeart/2005/8/colors/colorful1" csCatId="colorful" phldr="1"/>
      <dgm:spPr/>
      <dgm:t>
        <a:bodyPr/>
        <a:lstStyle/>
        <a:p>
          <a:endParaRPr lang="en-US"/>
        </a:p>
      </dgm:t>
    </dgm:pt>
    <dgm:pt modelId="{48DA8D8B-D4C9-4F0D-96B0-B429FE1F648B}">
      <dgm:prSet phldrT="[Text]"/>
      <dgm:spPr/>
      <dgm:t>
        <a:bodyPr/>
        <a:lstStyle/>
        <a:p>
          <a:r>
            <a:rPr lang="en-US" dirty="0"/>
            <a:t>Gothic in the Victorian Era</a:t>
          </a:r>
        </a:p>
      </dgm:t>
    </dgm:pt>
    <dgm:pt modelId="{34AC9481-5430-4A7D-8D87-0BF2A236D0B6}" type="parTrans" cxnId="{A9245EBC-D7BE-4E29-B4D5-73F45738EC38}">
      <dgm:prSet/>
      <dgm:spPr/>
      <dgm:t>
        <a:bodyPr/>
        <a:lstStyle/>
        <a:p>
          <a:endParaRPr lang="en-US"/>
        </a:p>
      </dgm:t>
    </dgm:pt>
    <dgm:pt modelId="{149726FE-F850-4503-98EF-85D1BEE9F216}" type="sibTrans" cxnId="{A9245EBC-D7BE-4E29-B4D5-73F45738EC38}">
      <dgm:prSet/>
      <dgm:spPr/>
      <dgm:t>
        <a:bodyPr/>
        <a:lstStyle/>
        <a:p>
          <a:endParaRPr lang="en-US"/>
        </a:p>
      </dgm:t>
    </dgm:pt>
    <dgm:pt modelId="{3DABFE74-BE2F-4DE4-92CC-6D5CD2F9470E}">
      <dgm:prSet phldrT="[Text]"/>
      <dgm:spPr/>
      <dgm:t>
        <a:bodyPr/>
        <a:lstStyle/>
        <a:p>
          <a:r>
            <a:rPr lang="en-US" dirty="0"/>
            <a:t>Frankenstein</a:t>
          </a:r>
        </a:p>
      </dgm:t>
    </dgm:pt>
    <dgm:pt modelId="{70B8D91E-CEFB-4766-99F7-A9433B871F0C}" type="parTrans" cxnId="{81624425-9647-400B-A33B-AC5ECF4FB85C}">
      <dgm:prSet/>
      <dgm:spPr/>
      <dgm:t>
        <a:bodyPr/>
        <a:lstStyle/>
        <a:p>
          <a:endParaRPr lang="en-US"/>
        </a:p>
      </dgm:t>
    </dgm:pt>
    <dgm:pt modelId="{DF7C6636-EDB8-408E-950B-5FFFE6655426}" type="sibTrans" cxnId="{81624425-9647-400B-A33B-AC5ECF4FB85C}">
      <dgm:prSet/>
      <dgm:spPr/>
      <dgm:t>
        <a:bodyPr/>
        <a:lstStyle/>
        <a:p>
          <a:endParaRPr lang="en-US"/>
        </a:p>
      </dgm:t>
    </dgm:pt>
    <dgm:pt modelId="{ED62D96C-DAA7-448C-BD10-4704C2794BBC}">
      <dgm:prSet phldrT="[Text]"/>
      <dgm:spPr/>
      <dgm:t>
        <a:bodyPr/>
        <a:lstStyle/>
        <a:p>
          <a:r>
            <a:rPr lang="en-US" dirty="0"/>
            <a:t>Wuthering Heights</a:t>
          </a:r>
        </a:p>
      </dgm:t>
    </dgm:pt>
    <dgm:pt modelId="{D281A1EF-E7F2-42A9-95E6-35D9E2E0E6D4}" type="parTrans" cxnId="{B52F299B-886E-485C-B12B-77D3B781A5F5}">
      <dgm:prSet/>
      <dgm:spPr/>
      <dgm:t>
        <a:bodyPr/>
        <a:lstStyle/>
        <a:p>
          <a:endParaRPr lang="en-US"/>
        </a:p>
      </dgm:t>
    </dgm:pt>
    <dgm:pt modelId="{60EDBA95-8AB9-4321-AFD7-0F54F6833C21}" type="sibTrans" cxnId="{B52F299B-886E-485C-B12B-77D3B781A5F5}">
      <dgm:prSet/>
      <dgm:spPr/>
      <dgm:t>
        <a:bodyPr/>
        <a:lstStyle/>
        <a:p>
          <a:endParaRPr lang="en-US"/>
        </a:p>
      </dgm:t>
    </dgm:pt>
    <dgm:pt modelId="{3878C2DC-2EB3-45FA-BA14-E0145D048E13}">
      <dgm:prSet phldrT="[Text]"/>
      <dgm:spPr/>
      <dgm:t>
        <a:bodyPr/>
        <a:lstStyle/>
        <a:p>
          <a:r>
            <a:rPr lang="en-US" dirty="0"/>
            <a:t>Jekyll and Hyde</a:t>
          </a:r>
        </a:p>
      </dgm:t>
    </dgm:pt>
    <dgm:pt modelId="{16D09762-3771-4260-BD72-4D46269A073E}" type="parTrans" cxnId="{758B8D9F-F678-4DE9-B972-90B503982890}">
      <dgm:prSet/>
      <dgm:spPr/>
      <dgm:t>
        <a:bodyPr/>
        <a:lstStyle/>
        <a:p>
          <a:endParaRPr lang="en-US"/>
        </a:p>
      </dgm:t>
    </dgm:pt>
    <dgm:pt modelId="{957FD670-FE48-421E-A804-49291114C194}" type="sibTrans" cxnId="{758B8D9F-F678-4DE9-B972-90B503982890}">
      <dgm:prSet/>
      <dgm:spPr/>
      <dgm:t>
        <a:bodyPr/>
        <a:lstStyle/>
        <a:p>
          <a:endParaRPr lang="en-US"/>
        </a:p>
      </dgm:t>
    </dgm:pt>
    <dgm:pt modelId="{8BDFD34D-C526-45F9-A697-E1732D8862A5}">
      <dgm:prSet phldrT="[Text]"/>
      <dgm:spPr/>
      <dgm:t>
        <a:bodyPr/>
        <a:lstStyle/>
        <a:p>
          <a:r>
            <a:rPr lang="en-US" dirty="0"/>
            <a:t>Dracula</a:t>
          </a:r>
        </a:p>
      </dgm:t>
    </dgm:pt>
    <dgm:pt modelId="{4A7A5047-471A-4807-9E49-CBA225C73883}" type="parTrans" cxnId="{0AE81E7E-85B5-4A6C-8816-E299392F8C31}">
      <dgm:prSet/>
      <dgm:spPr/>
      <dgm:t>
        <a:bodyPr/>
        <a:lstStyle/>
        <a:p>
          <a:endParaRPr lang="en-US"/>
        </a:p>
      </dgm:t>
    </dgm:pt>
    <dgm:pt modelId="{1815426D-35AC-46C3-8C55-9F5C3DBD6E6E}" type="sibTrans" cxnId="{0AE81E7E-85B5-4A6C-8816-E299392F8C31}">
      <dgm:prSet/>
      <dgm:spPr/>
      <dgm:t>
        <a:bodyPr/>
        <a:lstStyle/>
        <a:p>
          <a:endParaRPr lang="en-US"/>
        </a:p>
      </dgm:t>
    </dgm:pt>
    <dgm:pt modelId="{2C23ACA6-92D5-40D0-AA2B-D03FB39970AC}">
      <dgm:prSet/>
      <dgm:spPr/>
      <dgm:t>
        <a:bodyPr/>
        <a:lstStyle/>
        <a:p>
          <a:r>
            <a:rPr lang="en-US" dirty="0"/>
            <a:t>The Picture of Dorian Grey</a:t>
          </a:r>
        </a:p>
      </dgm:t>
    </dgm:pt>
    <dgm:pt modelId="{5826E89F-D263-4287-9907-8BEAADD19F78}" type="parTrans" cxnId="{F9BAA574-A32B-4699-8F5E-2B0A8D7A41A0}">
      <dgm:prSet/>
      <dgm:spPr/>
      <dgm:t>
        <a:bodyPr/>
        <a:lstStyle/>
        <a:p>
          <a:endParaRPr lang="en-US"/>
        </a:p>
      </dgm:t>
    </dgm:pt>
    <dgm:pt modelId="{DC6DA47B-4A3C-47BB-9EF9-7DFC46EC09EE}" type="sibTrans" cxnId="{F9BAA574-A32B-4699-8F5E-2B0A8D7A41A0}">
      <dgm:prSet/>
      <dgm:spPr/>
      <dgm:t>
        <a:bodyPr/>
        <a:lstStyle/>
        <a:p>
          <a:endParaRPr lang="en-US"/>
        </a:p>
      </dgm:t>
    </dgm:pt>
    <dgm:pt modelId="{D07A9B95-EB2C-4934-A016-AD46A6A7B337}">
      <dgm:prSet/>
      <dgm:spPr/>
      <dgm:t>
        <a:bodyPr/>
        <a:lstStyle/>
        <a:p>
          <a:r>
            <a:rPr lang="en-US" dirty="0"/>
            <a:t>Jane Eyre</a:t>
          </a:r>
        </a:p>
      </dgm:t>
    </dgm:pt>
    <dgm:pt modelId="{26CE38C5-8DEF-401A-80EC-7954D7EA1B3A}" type="parTrans" cxnId="{F092C8FC-34FE-436A-9B55-499EF14ED295}">
      <dgm:prSet/>
      <dgm:spPr/>
      <dgm:t>
        <a:bodyPr/>
        <a:lstStyle/>
        <a:p>
          <a:endParaRPr lang="en-US"/>
        </a:p>
      </dgm:t>
    </dgm:pt>
    <dgm:pt modelId="{834D95CA-DF64-4489-9946-D43C7A7081E9}" type="sibTrans" cxnId="{F092C8FC-34FE-436A-9B55-499EF14ED295}">
      <dgm:prSet/>
      <dgm:spPr/>
      <dgm:t>
        <a:bodyPr/>
        <a:lstStyle/>
        <a:p>
          <a:endParaRPr lang="en-US"/>
        </a:p>
      </dgm:t>
    </dgm:pt>
    <dgm:pt modelId="{4E0C0541-3020-4704-BE52-A407D4B68917}">
      <dgm:prSet/>
      <dgm:spPr/>
      <dgm:t>
        <a:bodyPr/>
        <a:lstStyle/>
        <a:p>
          <a:r>
            <a:rPr lang="en-US" dirty="0"/>
            <a:t>A Christmas Carol/ Great Expectations</a:t>
          </a:r>
        </a:p>
      </dgm:t>
    </dgm:pt>
    <dgm:pt modelId="{CC2C4262-8C2A-4BDE-91D3-689A9DD71256}" type="parTrans" cxnId="{46A8BC82-464E-4031-A5B7-CBBE7851819B}">
      <dgm:prSet/>
      <dgm:spPr/>
      <dgm:t>
        <a:bodyPr/>
        <a:lstStyle/>
        <a:p>
          <a:endParaRPr lang="en-US"/>
        </a:p>
      </dgm:t>
    </dgm:pt>
    <dgm:pt modelId="{6186B944-50FA-4835-A28D-9294143E6CB5}" type="sibTrans" cxnId="{46A8BC82-464E-4031-A5B7-CBBE7851819B}">
      <dgm:prSet/>
      <dgm:spPr/>
      <dgm:t>
        <a:bodyPr/>
        <a:lstStyle/>
        <a:p>
          <a:endParaRPr lang="en-US"/>
        </a:p>
      </dgm:t>
    </dgm:pt>
    <dgm:pt modelId="{20263A94-0A8E-4165-B635-C804E54794DA}" type="pres">
      <dgm:prSet presAssocID="{5EAC0078-804B-42B6-9FA2-C4D1A22691AD}" presName="Name0" presStyleCnt="0">
        <dgm:presLayoutVars>
          <dgm:chMax val="1"/>
          <dgm:dir/>
          <dgm:animLvl val="ctr"/>
          <dgm:resizeHandles val="exact"/>
        </dgm:presLayoutVars>
      </dgm:prSet>
      <dgm:spPr/>
      <dgm:t>
        <a:bodyPr/>
        <a:lstStyle/>
        <a:p>
          <a:endParaRPr lang="en-US"/>
        </a:p>
      </dgm:t>
    </dgm:pt>
    <dgm:pt modelId="{FA24C56C-1459-4A5B-BE19-F0F6D9084380}" type="pres">
      <dgm:prSet presAssocID="{48DA8D8B-D4C9-4F0D-96B0-B429FE1F648B}" presName="centerShape" presStyleLbl="node0" presStyleIdx="0" presStyleCnt="1"/>
      <dgm:spPr/>
      <dgm:t>
        <a:bodyPr/>
        <a:lstStyle/>
        <a:p>
          <a:endParaRPr lang="en-US"/>
        </a:p>
      </dgm:t>
    </dgm:pt>
    <dgm:pt modelId="{95E6AFE8-A270-4EA8-A4C2-3286A0839B84}" type="pres">
      <dgm:prSet presAssocID="{70B8D91E-CEFB-4766-99F7-A9433B871F0C}" presName="parTrans" presStyleLbl="sibTrans2D1" presStyleIdx="0" presStyleCnt="7"/>
      <dgm:spPr/>
      <dgm:t>
        <a:bodyPr/>
        <a:lstStyle/>
        <a:p>
          <a:endParaRPr lang="en-US"/>
        </a:p>
      </dgm:t>
    </dgm:pt>
    <dgm:pt modelId="{E1B0DDD4-4A96-42D4-8C94-1F2F2EAB5CFD}" type="pres">
      <dgm:prSet presAssocID="{70B8D91E-CEFB-4766-99F7-A9433B871F0C}" presName="connectorText" presStyleLbl="sibTrans2D1" presStyleIdx="0" presStyleCnt="7"/>
      <dgm:spPr/>
      <dgm:t>
        <a:bodyPr/>
        <a:lstStyle/>
        <a:p>
          <a:endParaRPr lang="en-US"/>
        </a:p>
      </dgm:t>
    </dgm:pt>
    <dgm:pt modelId="{14D1ABB4-2182-411B-ABAB-0EA0E1ECE569}" type="pres">
      <dgm:prSet presAssocID="{3DABFE74-BE2F-4DE4-92CC-6D5CD2F9470E}" presName="node" presStyleLbl="node1" presStyleIdx="0" presStyleCnt="7">
        <dgm:presLayoutVars>
          <dgm:bulletEnabled val="1"/>
        </dgm:presLayoutVars>
      </dgm:prSet>
      <dgm:spPr/>
      <dgm:t>
        <a:bodyPr/>
        <a:lstStyle/>
        <a:p>
          <a:endParaRPr lang="en-US"/>
        </a:p>
      </dgm:t>
    </dgm:pt>
    <dgm:pt modelId="{5F5DBAB4-A122-473E-B751-9A68635203BA}" type="pres">
      <dgm:prSet presAssocID="{5826E89F-D263-4287-9907-8BEAADD19F78}" presName="parTrans" presStyleLbl="sibTrans2D1" presStyleIdx="1" presStyleCnt="7"/>
      <dgm:spPr/>
      <dgm:t>
        <a:bodyPr/>
        <a:lstStyle/>
        <a:p>
          <a:endParaRPr lang="en-US"/>
        </a:p>
      </dgm:t>
    </dgm:pt>
    <dgm:pt modelId="{43B97338-502F-4688-8FAC-54647FE86F9F}" type="pres">
      <dgm:prSet presAssocID="{5826E89F-D263-4287-9907-8BEAADD19F78}" presName="connectorText" presStyleLbl="sibTrans2D1" presStyleIdx="1" presStyleCnt="7"/>
      <dgm:spPr/>
      <dgm:t>
        <a:bodyPr/>
        <a:lstStyle/>
        <a:p>
          <a:endParaRPr lang="en-US"/>
        </a:p>
      </dgm:t>
    </dgm:pt>
    <dgm:pt modelId="{49C8D41E-9DB1-4483-812C-932D4C5744D6}" type="pres">
      <dgm:prSet presAssocID="{2C23ACA6-92D5-40D0-AA2B-D03FB39970AC}" presName="node" presStyleLbl="node1" presStyleIdx="1" presStyleCnt="7">
        <dgm:presLayoutVars>
          <dgm:bulletEnabled val="1"/>
        </dgm:presLayoutVars>
      </dgm:prSet>
      <dgm:spPr/>
      <dgm:t>
        <a:bodyPr/>
        <a:lstStyle/>
        <a:p>
          <a:endParaRPr lang="en-US"/>
        </a:p>
      </dgm:t>
    </dgm:pt>
    <dgm:pt modelId="{4330B68B-BDFA-418D-AECB-204CBB08627D}" type="pres">
      <dgm:prSet presAssocID="{26CE38C5-8DEF-401A-80EC-7954D7EA1B3A}" presName="parTrans" presStyleLbl="sibTrans2D1" presStyleIdx="2" presStyleCnt="7"/>
      <dgm:spPr/>
      <dgm:t>
        <a:bodyPr/>
        <a:lstStyle/>
        <a:p>
          <a:endParaRPr lang="en-US"/>
        </a:p>
      </dgm:t>
    </dgm:pt>
    <dgm:pt modelId="{479B024A-19F8-4020-9A5C-D3B106282C9A}" type="pres">
      <dgm:prSet presAssocID="{26CE38C5-8DEF-401A-80EC-7954D7EA1B3A}" presName="connectorText" presStyleLbl="sibTrans2D1" presStyleIdx="2" presStyleCnt="7"/>
      <dgm:spPr/>
      <dgm:t>
        <a:bodyPr/>
        <a:lstStyle/>
        <a:p>
          <a:endParaRPr lang="en-US"/>
        </a:p>
      </dgm:t>
    </dgm:pt>
    <dgm:pt modelId="{CDCCD0B5-4DD3-4B4A-89AC-86DB10EBF375}" type="pres">
      <dgm:prSet presAssocID="{D07A9B95-EB2C-4934-A016-AD46A6A7B337}" presName="node" presStyleLbl="node1" presStyleIdx="2" presStyleCnt="7">
        <dgm:presLayoutVars>
          <dgm:bulletEnabled val="1"/>
        </dgm:presLayoutVars>
      </dgm:prSet>
      <dgm:spPr/>
      <dgm:t>
        <a:bodyPr/>
        <a:lstStyle/>
        <a:p>
          <a:endParaRPr lang="en-US"/>
        </a:p>
      </dgm:t>
    </dgm:pt>
    <dgm:pt modelId="{CB963849-FCB4-4188-B896-462E0AC95325}" type="pres">
      <dgm:prSet presAssocID="{CC2C4262-8C2A-4BDE-91D3-689A9DD71256}" presName="parTrans" presStyleLbl="sibTrans2D1" presStyleIdx="3" presStyleCnt="7"/>
      <dgm:spPr/>
      <dgm:t>
        <a:bodyPr/>
        <a:lstStyle/>
        <a:p>
          <a:endParaRPr lang="en-US"/>
        </a:p>
      </dgm:t>
    </dgm:pt>
    <dgm:pt modelId="{C9932707-D373-4C65-B458-A7853BBA6115}" type="pres">
      <dgm:prSet presAssocID="{CC2C4262-8C2A-4BDE-91D3-689A9DD71256}" presName="connectorText" presStyleLbl="sibTrans2D1" presStyleIdx="3" presStyleCnt="7"/>
      <dgm:spPr/>
      <dgm:t>
        <a:bodyPr/>
        <a:lstStyle/>
        <a:p>
          <a:endParaRPr lang="en-US"/>
        </a:p>
      </dgm:t>
    </dgm:pt>
    <dgm:pt modelId="{81C9FA2B-881F-423A-AEAA-95B012606A5C}" type="pres">
      <dgm:prSet presAssocID="{4E0C0541-3020-4704-BE52-A407D4B68917}" presName="node" presStyleLbl="node1" presStyleIdx="3" presStyleCnt="7">
        <dgm:presLayoutVars>
          <dgm:bulletEnabled val="1"/>
        </dgm:presLayoutVars>
      </dgm:prSet>
      <dgm:spPr/>
      <dgm:t>
        <a:bodyPr/>
        <a:lstStyle/>
        <a:p>
          <a:endParaRPr lang="en-US"/>
        </a:p>
      </dgm:t>
    </dgm:pt>
    <dgm:pt modelId="{72E60E73-F4EB-4283-ABC7-21A7637FC9CF}" type="pres">
      <dgm:prSet presAssocID="{D281A1EF-E7F2-42A9-95E6-35D9E2E0E6D4}" presName="parTrans" presStyleLbl="sibTrans2D1" presStyleIdx="4" presStyleCnt="7"/>
      <dgm:spPr/>
      <dgm:t>
        <a:bodyPr/>
        <a:lstStyle/>
        <a:p>
          <a:endParaRPr lang="en-US"/>
        </a:p>
      </dgm:t>
    </dgm:pt>
    <dgm:pt modelId="{112C8753-5CE1-42D9-907F-EDD8E63A3737}" type="pres">
      <dgm:prSet presAssocID="{D281A1EF-E7F2-42A9-95E6-35D9E2E0E6D4}" presName="connectorText" presStyleLbl="sibTrans2D1" presStyleIdx="4" presStyleCnt="7"/>
      <dgm:spPr/>
      <dgm:t>
        <a:bodyPr/>
        <a:lstStyle/>
        <a:p>
          <a:endParaRPr lang="en-US"/>
        </a:p>
      </dgm:t>
    </dgm:pt>
    <dgm:pt modelId="{6A10AEEB-6B17-4FC5-82AA-F1CC5C6DB483}" type="pres">
      <dgm:prSet presAssocID="{ED62D96C-DAA7-448C-BD10-4704C2794BBC}" presName="node" presStyleLbl="node1" presStyleIdx="4" presStyleCnt="7">
        <dgm:presLayoutVars>
          <dgm:bulletEnabled val="1"/>
        </dgm:presLayoutVars>
      </dgm:prSet>
      <dgm:spPr/>
      <dgm:t>
        <a:bodyPr/>
        <a:lstStyle/>
        <a:p>
          <a:endParaRPr lang="en-US"/>
        </a:p>
      </dgm:t>
    </dgm:pt>
    <dgm:pt modelId="{F4E989B5-01D8-4912-B722-4FE1D126C9AC}" type="pres">
      <dgm:prSet presAssocID="{16D09762-3771-4260-BD72-4D46269A073E}" presName="parTrans" presStyleLbl="sibTrans2D1" presStyleIdx="5" presStyleCnt="7"/>
      <dgm:spPr/>
      <dgm:t>
        <a:bodyPr/>
        <a:lstStyle/>
        <a:p>
          <a:endParaRPr lang="en-US"/>
        </a:p>
      </dgm:t>
    </dgm:pt>
    <dgm:pt modelId="{5A901A3C-9C1F-4E7B-9F21-7F0721C91AD1}" type="pres">
      <dgm:prSet presAssocID="{16D09762-3771-4260-BD72-4D46269A073E}" presName="connectorText" presStyleLbl="sibTrans2D1" presStyleIdx="5" presStyleCnt="7"/>
      <dgm:spPr/>
      <dgm:t>
        <a:bodyPr/>
        <a:lstStyle/>
        <a:p>
          <a:endParaRPr lang="en-US"/>
        </a:p>
      </dgm:t>
    </dgm:pt>
    <dgm:pt modelId="{844B0A65-B589-4DF1-A1D4-19B50B98241A}" type="pres">
      <dgm:prSet presAssocID="{3878C2DC-2EB3-45FA-BA14-E0145D048E13}" presName="node" presStyleLbl="node1" presStyleIdx="5" presStyleCnt="7">
        <dgm:presLayoutVars>
          <dgm:bulletEnabled val="1"/>
        </dgm:presLayoutVars>
      </dgm:prSet>
      <dgm:spPr/>
      <dgm:t>
        <a:bodyPr/>
        <a:lstStyle/>
        <a:p>
          <a:endParaRPr lang="en-US"/>
        </a:p>
      </dgm:t>
    </dgm:pt>
    <dgm:pt modelId="{1A5B3896-442E-4D31-8F9B-1D45A832655D}" type="pres">
      <dgm:prSet presAssocID="{4A7A5047-471A-4807-9E49-CBA225C73883}" presName="parTrans" presStyleLbl="sibTrans2D1" presStyleIdx="6" presStyleCnt="7"/>
      <dgm:spPr/>
      <dgm:t>
        <a:bodyPr/>
        <a:lstStyle/>
        <a:p>
          <a:endParaRPr lang="en-US"/>
        </a:p>
      </dgm:t>
    </dgm:pt>
    <dgm:pt modelId="{C804C171-02B8-4FAA-AD8E-3FA37F8CB447}" type="pres">
      <dgm:prSet presAssocID="{4A7A5047-471A-4807-9E49-CBA225C73883}" presName="connectorText" presStyleLbl="sibTrans2D1" presStyleIdx="6" presStyleCnt="7"/>
      <dgm:spPr/>
      <dgm:t>
        <a:bodyPr/>
        <a:lstStyle/>
        <a:p>
          <a:endParaRPr lang="en-US"/>
        </a:p>
      </dgm:t>
    </dgm:pt>
    <dgm:pt modelId="{6DB8E82E-FE9F-4977-92AD-17F84A853E11}" type="pres">
      <dgm:prSet presAssocID="{8BDFD34D-C526-45F9-A697-E1732D8862A5}" presName="node" presStyleLbl="node1" presStyleIdx="6" presStyleCnt="7">
        <dgm:presLayoutVars>
          <dgm:bulletEnabled val="1"/>
        </dgm:presLayoutVars>
      </dgm:prSet>
      <dgm:spPr/>
      <dgm:t>
        <a:bodyPr/>
        <a:lstStyle/>
        <a:p>
          <a:endParaRPr lang="en-US"/>
        </a:p>
      </dgm:t>
    </dgm:pt>
  </dgm:ptLst>
  <dgm:cxnLst>
    <dgm:cxn modelId="{ACDC4933-92E2-48CD-BAAA-286D2D379074}" type="presOf" srcId="{CC2C4262-8C2A-4BDE-91D3-689A9DD71256}" destId="{CB963849-FCB4-4188-B896-462E0AC95325}" srcOrd="0" destOrd="0" presId="urn:microsoft.com/office/officeart/2005/8/layout/radial5"/>
    <dgm:cxn modelId="{AB875BCB-420C-4568-8BB8-633DB312EDC5}" type="presOf" srcId="{16D09762-3771-4260-BD72-4D46269A073E}" destId="{5A901A3C-9C1F-4E7B-9F21-7F0721C91AD1}" srcOrd="1" destOrd="0" presId="urn:microsoft.com/office/officeart/2005/8/layout/radial5"/>
    <dgm:cxn modelId="{CE7C91A4-4592-4DD8-9351-8F87B2D02AC1}" type="presOf" srcId="{70B8D91E-CEFB-4766-99F7-A9433B871F0C}" destId="{E1B0DDD4-4A96-42D4-8C94-1F2F2EAB5CFD}" srcOrd="1" destOrd="0" presId="urn:microsoft.com/office/officeart/2005/8/layout/radial5"/>
    <dgm:cxn modelId="{8327356A-0877-455F-9686-F9BFA922CAE8}" type="presOf" srcId="{26CE38C5-8DEF-401A-80EC-7954D7EA1B3A}" destId="{479B024A-19F8-4020-9A5C-D3B106282C9A}" srcOrd="1" destOrd="0" presId="urn:microsoft.com/office/officeart/2005/8/layout/radial5"/>
    <dgm:cxn modelId="{386163EC-77D1-4C0D-B383-1954F7649C31}" type="presOf" srcId="{4A7A5047-471A-4807-9E49-CBA225C73883}" destId="{C804C171-02B8-4FAA-AD8E-3FA37F8CB447}" srcOrd="1" destOrd="0" presId="urn:microsoft.com/office/officeart/2005/8/layout/radial5"/>
    <dgm:cxn modelId="{E504BCAF-7C42-415D-B5AC-AE0920835118}" type="presOf" srcId="{48DA8D8B-D4C9-4F0D-96B0-B429FE1F648B}" destId="{FA24C56C-1459-4A5B-BE19-F0F6D9084380}" srcOrd="0" destOrd="0" presId="urn:microsoft.com/office/officeart/2005/8/layout/radial5"/>
    <dgm:cxn modelId="{2E42E6BC-E41D-4F5D-A43D-04E4204B7EBF}" type="presOf" srcId="{ED62D96C-DAA7-448C-BD10-4704C2794BBC}" destId="{6A10AEEB-6B17-4FC5-82AA-F1CC5C6DB483}" srcOrd="0" destOrd="0" presId="urn:microsoft.com/office/officeart/2005/8/layout/radial5"/>
    <dgm:cxn modelId="{814E812B-1344-480A-BE46-3D796E1D410B}" type="presOf" srcId="{D07A9B95-EB2C-4934-A016-AD46A6A7B337}" destId="{CDCCD0B5-4DD3-4B4A-89AC-86DB10EBF375}" srcOrd="0" destOrd="0" presId="urn:microsoft.com/office/officeart/2005/8/layout/radial5"/>
    <dgm:cxn modelId="{46A8BC82-464E-4031-A5B7-CBBE7851819B}" srcId="{48DA8D8B-D4C9-4F0D-96B0-B429FE1F648B}" destId="{4E0C0541-3020-4704-BE52-A407D4B68917}" srcOrd="3" destOrd="0" parTransId="{CC2C4262-8C2A-4BDE-91D3-689A9DD71256}" sibTransId="{6186B944-50FA-4835-A28D-9294143E6CB5}"/>
    <dgm:cxn modelId="{0AE81E7E-85B5-4A6C-8816-E299392F8C31}" srcId="{48DA8D8B-D4C9-4F0D-96B0-B429FE1F648B}" destId="{8BDFD34D-C526-45F9-A697-E1732D8862A5}" srcOrd="6" destOrd="0" parTransId="{4A7A5047-471A-4807-9E49-CBA225C73883}" sibTransId="{1815426D-35AC-46C3-8C55-9F5C3DBD6E6E}"/>
    <dgm:cxn modelId="{E7176360-2F6E-4D69-AABC-7104B7839204}" type="presOf" srcId="{2C23ACA6-92D5-40D0-AA2B-D03FB39970AC}" destId="{49C8D41E-9DB1-4483-812C-932D4C5744D6}" srcOrd="0" destOrd="0" presId="urn:microsoft.com/office/officeart/2005/8/layout/radial5"/>
    <dgm:cxn modelId="{F792818F-10AA-4A6D-A2AA-A46FBE732DCB}" type="presOf" srcId="{26CE38C5-8DEF-401A-80EC-7954D7EA1B3A}" destId="{4330B68B-BDFA-418D-AECB-204CBB08627D}" srcOrd="0" destOrd="0" presId="urn:microsoft.com/office/officeart/2005/8/layout/radial5"/>
    <dgm:cxn modelId="{F7129904-D889-498E-B673-5D388B16D9BF}" type="presOf" srcId="{5826E89F-D263-4287-9907-8BEAADD19F78}" destId="{43B97338-502F-4688-8FAC-54647FE86F9F}" srcOrd="1" destOrd="0" presId="urn:microsoft.com/office/officeart/2005/8/layout/radial5"/>
    <dgm:cxn modelId="{758B8D9F-F678-4DE9-B972-90B503982890}" srcId="{48DA8D8B-D4C9-4F0D-96B0-B429FE1F648B}" destId="{3878C2DC-2EB3-45FA-BA14-E0145D048E13}" srcOrd="5" destOrd="0" parTransId="{16D09762-3771-4260-BD72-4D46269A073E}" sibTransId="{957FD670-FE48-421E-A804-49291114C194}"/>
    <dgm:cxn modelId="{1A250F23-55E2-458E-8C8F-8C0063AC2439}" type="presOf" srcId="{70B8D91E-CEFB-4766-99F7-A9433B871F0C}" destId="{95E6AFE8-A270-4EA8-A4C2-3286A0839B84}" srcOrd="0" destOrd="0" presId="urn:microsoft.com/office/officeart/2005/8/layout/radial5"/>
    <dgm:cxn modelId="{B52F299B-886E-485C-B12B-77D3B781A5F5}" srcId="{48DA8D8B-D4C9-4F0D-96B0-B429FE1F648B}" destId="{ED62D96C-DAA7-448C-BD10-4704C2794BBC}" srcOrd="4" destOrd="0" parTransId="{D281A1EF-E7F2-42A9-95E6-35D9E2E0E6D4}" sibTransId="{60EDBA95-8AB9-4321-AFD7-0F54F6833C21}"/>
    <dgm:cxn modelId="{A9245EBC-D7BE-4E29-B4D5-73F45738EC38}" srcId="{5EAC0078-804B-42B6-9FA2-C4D1A22691AD}" destId="{48DA8D8B-D4C9-4F0D-96B0-B429FE1F648B}" srcOrd="0" destOrd="0" parTransId="{34AC9481-5430-4A7D-8D87-0BF2A236D0B6}" sibTransId="{149726FE-F850-4503-98EF-85D1BEE9F216}"/>
    <dgm:cxn modelId="{43CB32DA-7075-448D-872D-EEC02F1650CB}" type="presOf" srcId="{D281A1EF-E7F2-42A9-95E6-35D9E2E0E6D4}" destId="{112C8753-5CE1-42D9-907F-EDD8E63A3737}" srcOrd="1" destOrd="0" presId="urn:microsoft.com/office/officeart/2005/8/layout/radial5"/>
    <dgm:cxn modelId="{E12FEC97-3C38-48E7-8214-BC92155EDF0D}" type="presOf" srcId="{5EAC0078-804B-42B6-9FA2-C4D1A22691AD}" destId="{20263A94-0A8E-4165-B635-C804E54794DA}" srcOrd="0" destOrd="0" presId="urn:microsoft.com/office/officeart/2005/8/layout/radial5"/>
    <dgm:cxn modelId="{6964110E-71B3-46B2-B5B7-DC6AFC7D716C}" type="presOf" srcId="{4A7A5047-471A-4807-9E49-CBA225C73883}" destId="{1A5B3896-442E-4D31-8F9B-1D45A832655D}" srcOrd="0" destOrd="0" presId="urn:microsoft.com/office/officeart/2005/8/layout/radial5"/>
    <dgm:cxn modelId="{471A5688-ACFA-49D0-86B4-886C18FC0346}" type="presOf" srcId="{4E0C0541-3020-4704-BE52-A407D4B68917}" destId="{81C9FA2B-881F-423A-AEAA-95B012606A5C}" srcOrd="0" destOrd="0" presId="urn:microsoft.com/office/officeart/2005/8/layout/radial5"/>
    <dgm:cxn modelId="{9615B9DA-1317-418B-A9ED-D71B43D33828}" type="presOf" srcId="{CC2C4262-8C2A-4BDE-91D3-689A9DD71256}" destId="{C9932707-D373-4C65-B458-A7853BBA6115}" srcOrd="1" destOrd="0" presId="urn:microsoft.com/office/officeart/2005/8/layout/radial5"/>
    <dgm:cxn modelId="{476AB2F2-5706-4BA9-B4F4-5F09A06A0652}" type="presOf" srcId="{8BDFD34D-C526-45F9-A697-E1732D8862A5}" destId="{6DB8E82E-FE9F-4977-92AD-17F84A853E11}" srcOrd="0" destOrd="0" presId="urn:microsoft.com/office/officeart/2005/8/layout/radial5"/>
    <dgm:cxn modelId="{28B7F75F-D3A8-4139-BE25-B84D39FDFBEB}" type="presOf" srcId="{D281A1EF-E7F2-42A9-95E6-35D9E2E0E6D4}" destId="{72E60E73-F4EB-4283-ABC7-21A7637FC9CF}" srcOrd="0" destOrd="0" presId="urn:microsoft.com/office/officeart/2005/8/layout/radial5"/>
    <dgm:cxn modelId="{81624425-9647-400B-A33B-AC5ECF4FB85C}" srcId="{48DA8D8B-D4C9-4F0D-96B0-B429FE1F648B}" destId="{3DABFE74-BE2F-4DE4-92CC-6D5CD2F9470E}" srcOrd="0" destOrd="0" parTransId="{70B8D91E-CEFB-4766-99F7-A9433B871F0C}" sibTransId="{DF7C6636-EDB8-408E-950B-5FFFE6655426}"/>
    <dgm:cxn modelId="{31F26A5D-C8E7-4BDD-A276-E6452EF1EBF3}" type="presOf" srcId="{3DABFE74-BE2F-4DE4-92CC-6D5CD2F9470E}" destId="{14D1ABB4-2182-411B-ABAB-0EA0E1ECE569}" srcOrd="0" destOrd="0" presId="urn:microsoft.com/office/officeart/2005/8/layout/radial5"/>
    <dgm:cxn modelId="{D6EBFE92-1122-4F01-A2DE-9CF3B40C407A}" type="presOf" srcId="{3878C2DC-2EB3-45FA-BA14-E0145D048E13}" destId="{844B0A65-B589-4DF1-A1D4-19B50B98241A}" srcOrd="0" destOrd="0" presId="urn:microsoft.com/office/officeart/2005/8/layout/radial5"/>
    <dgm:cxn modelId="{0746873D-4C78-4D05-9FB4-CAB8F630B78F}" type="presOf" srcId="{16D09762-3771-4260-BD72-4D46269A073E}" destId="{F4E989B5-01D8-4912-B722-4FE1D126C9AC}" srcOrd="0" destOrd="0" presId="urn:microsoft.com/office/officeart/2005/8/layout/radial5"/>
    <dgm:cxn modelId="{F092C8FC-34FE-436A-9B55-499EF14ED295}" srcId="{48DA8D8B-D4C9-4F0D-96B0-B429FE1F648B}" destId="{D07A9B95-EB2C-4934-A016-AD46A6A7B337}" srcOrd="2" destOrd="0" parTransId="{26CE38C5-8DEF-401A-80EC-7954D7EA1B3A}" sibTransId="{834D95CA-DF64-4489-9946-D43C7A7081E9}"/>
    <dgm:cxn modelId="{AB20731D-7824-4D72-9893-51FCF38FA5FE}" type="presOf" srcId="{5826E89F-D263-4287-9907-8BEAADD19F78}" destId="{5F5DBAB4-A122-473E-B751-9A68635203BA}" srcOrd="0" destOrd="0" presId="urn:microsoft.com/office/officeart/2005/8/layout/radial5"/>
    <dgm:cxn modelId="{F9BAA574-A32B-4699-8F5E-2B0A8D7A41A0}" srcId="{48DA8D8B-D4C9-4F0D-96B0-B429FE1F648B}" destId="{2C23ACA6-92D5-40D0-AA2B-D03FB39970AC}" srcOrd="1" destOrd="0" parTransId="{5826E89F-D263-4287-9907-8BEAADD19F78}" sibTransId="{DC6DA47B-4A3C-47BB-9EF9-7DFC46EC09EE}"/>
    <dgm:cxn modelId="{0C78C5EF-5279-42D7-9AA8-5929BA543544}" type="presParOf" srcId="{20263A94-0A8E-4165-B635-C804E54794DA}" destId="{FA24C56C-1459-4A5B-BE19-F0F6D9084380}" srcOrd="0" destOrd="0" presId="urn:microsoft.com/office/officeart/2005/8/layout/radial5"/>
    <dgm:cxn modelId="{89C1EC96-222C-47D9-B838-50F8F1985597}" type="presParOf" srcId="{20263A94-0A8E-4165-B635-C804E54794DA}" destId="{95E6AFE8-A270-4EA8-A4C2-3286A0839B84}" srcOrd="1" destOrd="0" presId="urn:microsoft.com/office/officeart/2005/8/layout/radial5"/>
    <dgm:cxn modelId="{15AFBDC0-3474-4008-AB0F-562C9A23FA7F}" type="presParOf" srcId="{95E6AFE8-A270-4EA8-A4C2-3286A0839B84}" destId="{E1B0DDD4-4A96-42D4-8C94-1F2F2EAB5CFD}" srcOrd="0" destOrd="0" presId="urn:microsoft.com/office/officeart/2005/8/layout/radial5"/>
    <dgm:cxn modelId="{62F5B2CD-78EC-4892-97AE-456BBCA8316A}" type="presParOf" srcId="{20263A94-0A8E-4165-B635-C804E54794DA}" destId="{14D1ABB4-2182-411B-ABAB-0EA0E1ECE569}" srcOrd="2" destOrd="0" presId="urn:microsoft.com/office/officeart/2005/8/layout/radial5"/>
    <dgm:cxn modelId="{EB1D6AF8-AB59-48D7-8D42-71941BFFE721}" type="presParOf" srcId="{20263A94-0A8E-4165-B635-C804E54794DA}" destId="{5F5DBAB4-A122-473E-B751-9A68635203BA}" srcOrd="3" destOrd="0" presId="urn:microsoft.com/office/officeart/2005/8/layout/radial5"/>
    <dgm:cxn modelId="{1A83BD74-00F3-421E-B8A0-2C2977868E48}" type="presParOf" srcId="{5F5DBAB4-A122-473E-B751-9A68635203BA}" destId="{43B97338-502F-4688-8FAC-54647FE86F9F}" srcOrd="0" destOrd="0" presId="urn:microsoft.com/office/officeart/2005/8/layout/radial5"/>
    <dgm:cxn modelId="{60E26CB1-5B88-42E5-8F6A-E6450CD4C66A}" type="presParOf" srcId="{20263A94-0A8E-4165-B635-C804E54794DA}" destId="{49C8D41E-9DB1-4483-812C-932D4C5744D6}" srcOrd="4" destOrd="0" presId="urn:microsoft.com/office/officeart/2005/8/layout/radial5"/>
    <dgm:cxn modelId="{6B4D480B-FB10-408B-9EDF-A5C682F9D43E}" type="presParOf" srcId="{20263A94-0A8E-4165-B635-C804E54794DA}" destId="{4330B68B-BDFA-418D-AECB-204CBB08627D}" srcOrd="5" destOrd="0" presId="urn:microsoft.com/office/officeart/2005/8/layout/radial5"/>
    <dgm:cxn modelId="{61D7C365-8622-49B5-8292-CA572C17CC7F}" type="presParOf" srcId="{4330B68B-BDFA-418D-AECB-204CBB08627D}" destId="{479B024A-19F8-4020-9A5C-D3B106282C9A}" srcOrd="0" destOrd="0" presId="urn:microsoft.com/office/officeart/2005/8/layout/radial5"/>
    <dgm:cxn modelId="{F822214D-6017-4966-9BAA-64DB9D0367C1}" type="presParOf" srcId="{20263A94-0A8E-4165-B635-C804E54794DA}" destId="{CDCCD0B5-4DD3-4B4A-89AC-86DB10EBF375}" srcOrd="6" destOrd="0" presId="urn:microsoft.com/office/officeart/2005/8/layout/radial5"/>
    <dgm:cxn modelId="{0772A9FA-CB0E-402E-80AB-49716D5C55BD}" type="presParOf" srcId="{20263A94-0A8E-4165-B635-C804E54794DA}" destId="{CB963849-FCB4-4188-B896-462E0AC95325}" srcOrd="7" destOrd="0" presId="urn:microsoft.com/office/officeart/2005/8/layout/radial5"/>
    <dgm:cxn modelId="{B3D1FB05-101C-453E-96B8-E329AB813793}" type="presParOf" srcId="{CB963849-FCB4-4188-B896-462E0AC95325}" destId="{C9932707-D373-4C65-B458-A7853BBA6115}" srcOrd="0" destOrd="0" presId="urn:microsoft.com/office/officeart/2005/8/layout/radial5"/>
    <dgm:cxn modelId="{339F748E-22D3-4787-B2C9-BA8FA3F7000B}" type="presParOf" srcId="{20263A94-0A8E-4165-B635-C804E54794DA}" destId="{81C9FA2B-881F-423A-AEAA-95B012606A5C}" srcOrd="8" destOrd="0" presId="urn:microsoft.com/office/officeart/2005/8/layout/radial5"/>
    <dgm:cxn modelId="{EA768C23-8355-4A15-8BD1-FC9466F8F290}" type="presParOf" srcId="{20263A94-0A8E-4165-B635-C804E54794DA}" destId="{72E60E73-F4EB-4283-ABC7-21A7637FC9CF}" srcOrd="9" destOrd="0" presId="urn:microsoft.com/office/officeart/2005/8/layout/radial5"/>
    <dgm:cxn modelId="{06DA1AE0-F0F0-4689-87C7-15F11CB7B0E3}" type="presParOf" srcId="{72E60E73-F4EB-4283-ABC7-21A7637FC9CF}" destId="{112C8753-5CE1-42D9-907F-EDD8E63A3737}" srcOrd="0" destOrd="0" presId="urn:microsoft.com/office/officeart/2005/8/layout/radial5"/>
    <dgm:cxn modelId="{6AF89B3F-1E4A-4A6E-9B0D-5E92F1340372}" type="presParOf" srcId="{20263A94-0A8E-4165-B635-C804E54794DA}" destId="{6A10AEEB-6B17-4FC5-82AA-F1CC5C6DB483}" srcOrd="10" destOrd="0" presId="urn:microsoft.com/office/officeart/2005/8/layout/radial5"/>
    <dgm:cxn modelId="{D832BC04-14B1-4512-9D62-D248EE3A7137}" type="presParOf" srcId="{20263A94-0A8E-4165-B635-C804E54794DA}" destId="{F4E989B5-01D8-4912-B722-4FE1D126C9AC}" srcOrd="11" destOrd="0" presId="urn:microsoft.com/office/officeart/2005/8/layout/radial5"/>
    <dgm:cxn modelId="{F7745993-501F-4D70-BFDB-573B73726D31}" type="presParOf" srcId="{F4E989B5-01D8-4912-B722-4FE1D126C9AC}" destId="{5A901A3C-9C1F-4E7B-9F21-7F0721C91AD1}" srcOrd="0" destOrd="0" presId="urn:microsoft.com/office/officeart/2005/8/layout/radial5"/>
    <dgm:cxn modelId="{46B27CB2-999A-4736-83C4-9CB42AA93CC4}" type="presParOf" srcId="{20263A94-0A8E-4165-B635-C804E54794DA}" destId="{844B0A65-B589-4DF1-A1D4-19B50B98241A}" srcOrd="12" destOrd="0" presId="urn:microsoft.com/office/officeart/2005/8/layout/radial5"/>
    <dgm:cxn modelId="{516A3474-EE98-4B76-9944-423A2840B488}" type="presParOf" srcId="{20263A94-0A8E-4165-B635-C804E54794DA}" destId="{1A5B3896-442E-4D31-8F9B-1D45A832655D}" srcOrd="13" destOrd="0" presId="urn:microsoft.com/office/officeart/2005/8/layout/radial5"/>
    <dgm:cxn modelId="{F6604F97-E448-405C-9325-C2C7769056CA}" type="presParOf" srcId="{1A5B3896-442E-4D31-8F9B-1D45A832655D}" destId="{C804C171-02B8-4FAA-AD8E-3FA37F8CB447}" srcOrd="0" destOrd="0" presId="urn:microsoft.com/office/officeart/2005/8/layout/radial5"/>
    <dgm:cxn modelId="{E34D79FA-3EFB-42DC-AF68-DC9C637A0BAC}" type="presParOf" srcId="{20263A94-0A8E-4165-B635-C804E54794DA}" destId="{6DB8E82E-FE9F-4977-92AD-17F84A853E11}" srcOrd="14"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176A989-459F-4AAC-892B-441A1B5C43EC}" type="doc">
      <dgm:prSet loTypeId="urn:microsoft.com/office/officeart/2005/8/layout/hProcess9" loCatId="process" qsTypeId="urn:microsoft.com/office/officeart/2005/8/quickstyle/simple1" qsCatId="simple" csTypeId="urn:microsoft.com/office/officeart/2005/8/colors/colorful1" csCatId="colorful" phldr="1"/>
      <dgm:spPr/>
    </dgm:pt>
    <dgm:pt modelId="{BB56F70B-5BFE-45D1-A546-8F411216AA92}">
      <dgm:prSet phldrT="[Text]"/>
      <dgm:spPr/>
      <dgm:t>
        <a:bodyPr/>
        <a:lstStyle/>
        <a:p>
          <a:r>
            <a:rPr lang="en-GB" dirty="0"/>
            <a:t>1. Pick 1 language device that shows a gothic element. Explain it’s effect on the reader. Use quotes. </a:t>
          </a:r>
        </a:p>
      </dgm:t>
    </dgm:pt>
    <dgm:pt modelId="{78912A6E-14A5-43B6-9A1B-716C7B6A3DE5}" type="parTrans" cxnId="{4AB30638-5075-4DBD-9331-F947383B4381}">
      <dgm:prSet/>
      <dgm:spPr/>
      <dgm:t>
        <a:bodyPr/>
        <a:lstStyle/>
        <a:p>
          <a:endParaRPr lang="en-GB"/>
        </a:p>
      </dgm:t>
    </dgm:pt>
    <dgm:pt modelId="{BBEA5BB7-B2DA-4BA7-8109-CE740672295A}" type="sibTrans" cxnId="{4AB30638-5075-4DBD-9331-F947383B4381}">
      <dgm:prSet/>
      <dgm:spPr/>
      <dgm:t>
        <a:bodyPr/>
        <a:lstStyle/>
        <a:p>
          <a:endParaRPr lang="en-GB"/>
        </a:p>
      </dgm:t>
    </dgm:pt>
    <dgm:pt modelId="{42D12D1F-59C0-488A-B8D1-310B606D8FFC}">
      <dgm:prSet phldrT="[Text]"/>
      <dgm:spPr/>
      <dgm:t>
        <a:bodyPr/>
        <a:lstStyle/>
        <a:p>
          <a:r>
            <a:rPr lang="en-GB" dirty="0"/>
            <a:t>2. Do you think this extract is particularly gothic? Explain your response using quotes. </a:t>
          </a:r>
        </a:p>
      </dgm:t>
    </dgm:pt>
    <dgm:pt modelId="{B27779C2-2DE1-4A5F-B233-AA888E42F240}" type="parTrans" cxnId="{6D5F3CDB-951F-42E8-BE39-6F29D23B7072}">
      <dgm:prSet/>
      <dgm:spPr/>
      <dgm:t>
        <a:bodyPr/>
        <a:lstStyle/>
        <a:p>
          <a:endParaRPr lang="en-GB"/>
        </a:p>
      </dgm:t>
    </dgm:pt>
    <dgm:pt modelId="{D680CE86-6BC6-427A-A379-8022E0371EAB}" type="sibTrans" cxnId="{6D5F3CDB-951F-42E8-BE39-6F29D23B7072}">
      <dgm:prSet/>
      <dgm:spPr/>
      <dgm:t>
        <a:bodyPr/>
        <a:lstStyle/>
        <a:p>
          <a:endParaRPr lang="en-GB"/>
        </a:p>
      </dgm:t>
    </dgm:pt>
    <dgm:pt modelId="{78D43BED-5E4B-4BA7-8665-3A876C43D04F}">
      <dgm:prSet phldrT="[Text]"/>
      <dgm:spPr/>
      <dgm:t>
        <a:bodyPr/>
        <a:lstStyle/>
        <a:p>
          <a:r>
            <a:rPr lang="en-GB" dirty="0"/>
            <a:t>3. Compare Cathy’s ghost to Medusa. How are they the same/different? Use quotes to explain. </a:t>
          </a:r>
        </a:p>
      </dgm:t>
    </dgm:pt>
    <dgm:pt modelId="{3091F4EA-C297-4102-8CC8-105BD28FC3D5}" type="parTrans" cxnId="{684F96BB-FF9F-497E-A16A-28EF5488A936}">
      <dgm:prSet/>
      <dgm:spPr/>
      <dgm:t>
        <a:bodyPr/>
        <a:lstStyle/>
        <a:p>
          <a:endParaRPr lang="en-GB"/>
        </a:p>
      </dgm:t>
    </dgm:pt>
    <dgm:pt modelId="{E847007A-D27B-49E2-96DD-268EB0746E60}" type="sibTrans" cxnId="{684F96BB-FF9F-497E-A16A-28EF5488A936}">
      <dgm:prSet/>
      <dgm:spPr/>
      <dgm:t>
        <a:bodyPr/>
        <a:lstStyle/>
        <a:p>
          <a:endParaRPr lang="en-GB"/>
        </a:p>
      </dgm:t>
    </dgm:pt>
    <dgm:pt modelId="{133DA53A-3960-4530-82C9-8E5B9EBD8B99}" type="pres">
      <dgm:prSet presAssocID="{D176A989-459F-4AAC-892B-441A1B5C43EC}" presName="CompostProcess" presStyleCnt="0">
        <dgm:presLayoutVars>
          <dgm:dir/>
          <dgm:resizeHandles val="exact"/>
        </dgm:presLayoutVars>
      </dgm:prSet>
      <dgm:spPr/>
    </dgm:pt>
    <dgm:pt modelId="{AF1E7338-E4C5-47C7-817A-4DC22E026E57}" type="pres">
      <dgm:prSet presAssocID="{D176A989-459F-4AAC-892B-441A1B5C43EC}" presName="arrow" presStyleLbl="bgShp" presStyleIdx="0" presStyleCnt="1"/>
      <dgm:spPr/>
    </dgm:pt>
    <dgm:pt modelId="{89C51E4B-2C2B-490E-BEF7-6EBC997A8728}" type="pres">
      <dgm:prSet presAssocID="{D176A989-459F-4AAC-892B-441A1B5C43EC}" presName="linearProcess" presStyleCnt="0"/>
      <dgm:spPr/>
    </dgm:pt>
    <dgm:pt modelId="{E7AB2F76-1D95-4C22-B366-50C69AB24942}" type="pres">
      <dgm:prSet presAssocID="{BB56F70B-5BFE-45D1-A546-8F411216AA92}" presName="textNode" presStyleLbl="node1" presStyleIdx="0" presStyleCnt="3">
        <dgm:presLayoutVars>
          <dgm:bulletEnabled val="1"/>
        </dgm:presLayoutVars>
      </dgm:prSet>
      <dgm:spPr/>
      <dgm:t>
        <a:bodyPr/>
        <a:lstStyle/>
        <a:p>
          <a:endParaRPr lang="en-US"/>
        </a:p>
      </dgm:t>
    </dgm:pt>
    <dgm:pt modelId="{96681D31-0CC3-4AE8-ABCC-9B441F26908D}" type="pres">
      <dgm:prSet presAssocID="{BBEA5BB7-B2DA-4BA7-8109-CE740672295A}" presName="sibTrans" presStyleCnt="0"/>
      <dgm:spPr/>
    </dgm:pt>
    <dgm:pt modelId="{0D898D57-7E8D-4E82-9EA3-C1D0DB66684B}" type="pres">
      <dgm:prSet presAssocID="{42D12D1F-59C0-488A-B8D1-310B606D8FFC}" presName="textNode" presStyleLbl="node1" presStyleIdx="1" presStyleCnt="3">
        <dgm:presLayoutVars>
          <dgm:bulletEnabled val="1"/>
        </dgm:presLayoutVars>
      </dgm:prSet>
      <dgm:spPr/>
      <dgm:t>
        <a:bodyPr/>
        <a:lstStyle/>
        <a:p>
          <a:endParaRPr lang="en-US"/>
        </a:p>
      </dgm:t>
    </dgm:pt>
    <dgm:pt modelId="{BED48D91-FB92-4298-AF22-AE073F8A69EA}" type="pres">
      <dgm:prSet presAssocID="{D680CE86-6BC6-427A-A379-8022E0371EAB}" presName="sibTrans" presStyleCnt="0"/>
      <dgm:spPr/>
    </dgm:pt>
    <dgm:pt modelId="{8BAB6816-C073-44AA-98E9-E2F47F96DD7B}" type="pres">
      <dgm:prSet presAssocID="{78D43BED-5E4B-4BA7-8665-3A876C43D04F}" presName="textNode" presStyleLbl="node1" presStyleIdx="2" presStyleCnt="3">
        <dgm:presLayoutVars>
          <dgm:bulletEnabled val="1"/>
        </dgm:presLayoutVars>
      </dgm:prSet>
      <dgm:spPr/>
      <dgm:t>
        <a:bodyPr/>
        <a:lstStyle/>
        <a:p>
          <a:endParaRPr lang="en-US"/>
        </a:p>
      </dgm:t>
    </dgm:pt>
  </dgm:ptLst>
  <dgm:cxnLst>
    <dgm:cxn modelId="{2F6D2FAC-D182-4C05-9513-B3251EBC47EA}" type="presOf" srcId="{78D43BED-5E4B-4BA7-8665-3A876C43D04F}" destId="{8BAB6816-C073-44AA-98E9-E2F47F96DD7B}" srcOrd="0" destOrd="0" presId="urn:microsoft.com/office/officeart/2005/8/layout/hProcess9"/>
    <dgm:cxn modelId="{4AB30638-5075-4DBD-9331-F947383B4381}" srcId="{D176A989-459F-4AAC-892B-441A1B5C43EC}" destId="{BB56F70B-5BFE-45D1-A546-8F411216AA92}" srcOrd="0" destOrd="0" parTransId="{78912A6E-14A5-43B6-9A1B-716C7B6A3DE5}" sibTransId="{BBEA5BB7-B2DA-4BA7-8109-CE740672295A}"/>
    <dgm:cxn modelId="{6D5F3CDB-951F-42E8-BE39-6F29D23B7072}" srcId="{D176A989-459F-4AAC-892B-441A1B5C43EC}" destId="{42D12D1F-59C0-488A-B8D1-310B606D8FFC}" srcOrd="1" destOrd="0" parTransId="{B27779C2-2DE1-4A5F-B233-AA888E42F240}" sibTransId="{D680CE86-6BC6-427A-A379-8022E0371EAB}"/>
    <dgm:cxn modelId="{684F96BB-FF9F-497E-A16A-28EF5488A936}" srcId="{D176A989-459F-4AAC-892B-441A1B5C43EC}" destId="{78D43BED-5E4B-4BA7-8665-3A876C43D04F}" srcOrd="2" destOrd="0" parTransId="{3091F4EA-C297-4102-8CC8-105BD28FC3D5}" sibTransId="{E847007A-D27B-49E2-96DD-268EB0746E60}"/>
    <dgm:cxn modelId="{E23237B3-18D2-4F7C-82F6-F3C047414872}" type="presOf" srcId="{BB56F70B-5BFE-45D1-A546-8F411216AA92}" destId="{E7AB2F76-1D95-4C22-B366-50C69AB24942}" srcOrd="0" destOrd="0" presId="urn:microsoft.com/office/officeart/2005/8/layout/hProcess9"/>
    <dgm:cxn modelId="{CD6A22C5-2C54-4318-88A2-79C02A48ED29}" type="presOf" srcId="{42D12D1F-59C0-488A-B8D1-310B606D8FFC}" destId="{0D898D57-7E8D-4E82-9EA3-C1D0DB66684B}" srcOrd="0" destOrd="0" presId="urn:microsoft.com/office/officeart/2005/8/layout/hProcess9"/>
    <dgm:cxn modelId="{658D3BA7-E2E8-4736-82A0-9871D183E807}" type="presOf" srcId="{D176A989-459F-4AAC-892B-441A1B5C43EC}" destId="{133DA53A-3960-4530-82C9-8E5B9EBD8B99}" srcOrd="0" destOrd="0" presId="urn:microsoft.com/office/officeart/2005/8/layout/hProcess9"/>
    <dgm:cxn modelId="{A7C5EEA2-7CB1-4FD4-AB69-C064682E972C}" type="presParOf" srcId="{133DA53A-3960-4530-82C9-8E5B9EBD8B99}" destId="{AF1E7338-E4C5-47C7-817A-4DC22E026E57}" srcOrd="0" destOrd="0" presId="urn:microsoft.com/office/officeart/2005/8/layout/hProcess9"/>
    <dgm:cxn modelId="{75920F1F-FFCA-41F8-9D33-61ED54EB35DF}" type="presParOf" srcId="{133DA53A-3960-4530-82C9-8E5B9EBD8B99}" destId="{89C51E4B-2C2B-490E-BEF7-6EBC997A8728}" srcOrd="1" destOrd="0" presId="urn:microsoft.com/office/officeart/2005/8/layout/hProcess9"/>
    <dgm:cxn modelId="{891EE4A1-4AD3-4182-8F33-409D1CC6E1F5}" type="presParOf" srcId="{89C51E4B-2C2B-490E-BEF7-6EBC997A8728}" destId="{E7AB2F76-1D95-4C22-B366-50C69AB24942}" srcOrd="0" destOrd="0" presId="urn:microsoft.com/office/officeart/2005/8/layout/hProcess9"/>
    <dgm:cxn modelId="{5EF3AC4C-64EE-4D4A-8A37-B45EB1E757E4}" type="presParOf" srcId="{89C51E4B-2C2B-490E-BEF7-6EBC997A8728}" destId="{96681D31-0CC3-4AE8-ABCC-9B441F26908D}" srcOrd="1" destOrd="0" presId="urn:microsoft.com/office/officeart/2005/8/layout/hProcess9"/>
    <dgm:cxn modelId="{D659867D-43A9-4144-95DE-8DCBECCA8CCD}" type="presParOf" srcId="{89C51E4B-2C2B-490E-BEF7-6EBC997A8728}" destId="{0D898D57-7E8D-4E82-9EA3-C1D0DB66684B}" srcOrd="2" destOrd="0" presId="urn:microsoft.com/office/officeart/2005/8/layout/hProcess9"/>
    <dgm:cxn modelId="{9FB01E6F-98AB-4076-9E98-B43569CC87A8}" type="presParOf" srcId="{89C51E4B-2C2B-490E-BEF7-6EBC997A8728}" destId="{BED48D91-FB92-4298-AF22-AE073F8A69EA}" srcOrd="3" destOrd="0" presId="urn:microsoft.com/office/officeart/2005/8/layout/hProcess9"/>
    <dgm:cxn modelId="{409B849C-FFD9-4678-90BA-E9F502FE6289}" type="presParOf" srcId="{89C51E4B-2C2B-490E-BEF7-6EBC997A8728}" destId="{8BAB6816-C073-44AA-98E9-E2F47F96DD7B}"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24C56C-1459-4A5B-BE19-F0F6D9084380}">
      <dsp:nvSpPr>
        <dsp:cNvPr id="0" name=""/>
        <dsp:cNvSpPr/>
      </dsp:nvSpPr>
      <dsp:spPr>
        <a:xfrm>
          <a:off x="4053278" y="2384371"/>
          <a:ext cx="1831921" cy="183192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a:t>Gothic in the Victorian Era</a:t>
          </a:r>
        </a:p>
      </dsp:txBody>
      <dsp:txXfrm>
        <a:off x="4321557" y="2652650"/>
        <a:ext cx="1295363" cy="1295363"/>
      </dsp:txXfrm>
    </dsp:sp>
    <dsp:sp modelId="{95E6AFE8-A270-4EA8-A4C2-3286A0839B84}">
      <dsp:nvSpPr>
        <dsp:cNvPr id="0" name=""/>
        <dsp:cNvSpPr/>
      </dsp:nvSpPr>
      <dsp:spPr>
        <a:xfrm rot="16200000">
          <a:off x="4775267" y="1717939"/>
          <a:ext cx="387943" cy="622853"/>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4833459" y="1900702"/>
        <a:ext cx="271560" cy="373711"/>
      </dsp:txXfrm>
    </dsp:sp>
    <dsp:sp modelId="{14D1ABB4-2182-411B-ABAB-0EA0E1ECE569}">
      <dsp:nvSpPr>
        <dsp:cNvPr id="0" name=""/>
        <dsp:cNvSpPr/>
      </dsp:nvSpPr>
      <dsp:spPr>
        <a:xfrm>
          <a:off x="4144874" y="3673"/>
          <a:ext cx="1648729" cy="1648729"/>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a:t>Frankenstein</a:t>
          </a:r>
        </a:p>
      </dsp:txBody>
      <dsp:txXfrm>
        <a:off x="4386325" y="245124"/>
        <a:ext cx="1165827" cy="1165827"/>
      </dsp:txXfrm>
    </dsp:sp>
    <dsp:sp modelId="{5F5DBAB4-A122-473E-B751-9A68635203BA}">
      <dsp:nvSpPr>
        <dsp:cNvPr id="0" name=""/>
        <dsp:cNvSpPr/>
      </dsp:nvSpPr>
      <dsp:spPr>
        <a:xfrm rot="19285714">
          <a:off x="5768948" y="2196471"/>
          <a:ext cx="387943" cy="622853"/>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5781644" y="2357324"/>
        <a:ext cx="271560" cy="373711"/>
      </dsp:txXfrm>
    </dsp:sp>
    <dsp:sp modelId="{49C8D41E-9DB1-4483-812C-932D4C5744D6}">
      <dsp:nvSpPr>
        <dsp:cNvPr id="0" name=""/>
        <dsp:cNvSpPr/>
      </dsp:nvSpPr>
      <dsp:spPr>
        <a:xfrm>
          <a:off x="6077791" y="934517"/>
          <a:ext cx="1648729" cy="1648729"/>
        </a:xfrm>
        <a:prstGeom prst="ellipse">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a:t>The Picture of Dorian Grey</a:t>
          </a:r>
        </a:p>
      </dsp:txBody>
      <dsp:txXfrm>
        <a:off x="6319242" y="1175968"/>
        <a:ext cx="1165827" cy="1165827"/>
      </dsp:txXfrm>
    </dsp:sp>
    <dsp:sp modelId="{4330B68B-BDFA-418D-AECB-204CBB08627D}">
      <dsp:nvSpPr>
        <dsp:cNvPr id="0" name=""/>
        <dsp:cNvSpPr/>
      </dsp:nvSpPr>
      <dsp:spPr>
        <a:xfrm rot="771429">
          <a:off x="6014367" y="3271721"/>
          <a:ext cx="387943" cy="622853"/>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6015826" y="3383343"/>
        <a:ext cx="271560" cy="373711"/>
      </dsp:txXfrm>
    </dsp:sp>
    <dsp:sp modelId="{CDCCD0B5-4DD3-4B4A-89AC-86DB10EBF375}">
      <dsp:nvSpPr>
        <dsp:cNvPr id="0" name=""/>
        <dsp:cNvSpPr/>
      </dsp:nvSpPr>
      <dsp:spPr>
        <a:xfrm>
          <a:off x="6555182" y="3026104"/>
          <a:ext cx="1648729" cy="1648729"/>
        </a:xfrm>
        <a:prstGeom prst="ellipse">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a:t>Jane Eyre</a:t>
          </a:r>
        </a:p>
      </dsp:txBody>
      <dsp:txXfrm>
        <a:off x="6796633" y="3267555"/>
        <a:ext cx="1165827" cy="1165827"/>
      </dsp:txXfrm>
    </dsp:sp>
    <dsp:sp modelId="{CB963849-FCB4-4188-B896-462E0AC95325}">
      <dsp:nvSpPr>
        <dsp:cNvPr id="0" name=""/>
        <dsp:cNvSpPr/>
      </dsp:nvSpPr>
      <dsp:spPr>
        <a:xfrm rot="3857143">
          <a:off x="5326719" y="4134005"/>
          <a:ext cx="387943" cy="622853"/>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5359662" y="4206147"/>
        <a:ext cx="271560" cy="373711"/>
      </dsp:txXfrm>
    </dsp:sp>
    <dsp:sp modelId="{81C9FA2B-881F-423A-AEAA-95B012606A5C}">
      <dsp:nvSpPr>
        <dsp:cNvPr id="0" name=""/>
        <dsp:cNvSpPr/>
      </dsp:nvSpPr>
      <dsp:spPr>
        <a:xfrm>
          <a:off x="5217562" y="4703426"/>
          <a:ext cx="1648729" cy="1648729"/>
        </a:xfrm>
        <a:prstGeom prst="ellipse">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a:t>A Christmas Carol/ Great Expectations</a:t>
          </a:r>
        </a:p>
      </dsp:txBody>
      <dsp:txXfrm>
        <a:off x="5459013" y="4944877"/>
        <a:ext cx="1165827" cy="1165827"/>
      </dsp:txXfrm>
    </dsp:sp>
    <dsp:sp modelId="{72E60E73-F4EB-4283-ABC7-21A7637FC9CF}">
      <dsp:nvSpPr>
        <dsp:cNvPr id="0" name=""/>
        <dsp:cNvSpPr/>
      </dsp:nvSpPr>
      <dsp:spPr>
        <a:xfrm rot="6942857">
          <a:off x="4223816" y="4134005"/>
          <a:ext cx="387943" cy="622853"/>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4307256" y="4206147"/>
        <a:ext cx="271560" cy="373711"/>
      </dsp:txXfrm>
    </dsp:sp>
    <dsp:sp modelId="{6A10AEEB-6B17-4FC5-82AA-F1CC5C6DB483}">
      <dsp:nvSpPr>
        <dsp:cNvPr id="0" name=""/>
        <dsp:cNvSpPr/>
      </dsp:nvSpPr>
      <dsp:spPr>
        <a:xfrm>
          <a:off x="3072186" y="4703426"/>
          <a:ext cx="1648729" cy="1648729"/>
        </a:xfrm>
        <a:prstGeom prst="ellipse">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a:t>Wuthering Heights</a:t>
          </a:r>
        </a:p>
      </dsp:txBody>
      <dsp:txXfrm>
        <a:off x="3313637" y="4944877"/>
        <a:ext cx="1165827" cy="1165827"/>
      </dsp:txXfrm>
    </dsp:sp>
    <dsp:sp modelId="{F4E989B5-01D8-4912-B722-4FE1D126C9AC}">
      <dsp:nvSpPr>
        <dsp:cNvPr id="0" name=""/>
        <dsp:cNvSpPr/>
      </dsp:nvSpPr>
      <dsp:spPr>
        <a:xfrm rot="10028571">
          <a:off x="3536168" y="3271721"/>
          <a:ext cx="387943" cy="622853"/>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3651092" y="3383343"/>
        <a:ext cx="271560" cy="373711"/>
      </dsp:txXfrm>
    </dsp:sp>
    <dsp:sp modelId="{844B0A65-B589-4DF1-A1D4-19B50B98241A}">
      <dsp:nvSpPr>
        <dsp:cNvPr id="0" name=""/>
        <dsp:cNvSpPr/>
      </dsp:nvSpPr>
      <dsp:spPr>
        <a:xfrm>
          <a:off x="1734566" y="3026104"/>
          <a:ext cx="1648729" cy="1648729"/>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a:t>Jekyll and Hyde</a:t>
          </a:r>
        </a:p>
      </dsp:txBody>
      <dsp:txXfrm>
        <a:off x="1976017" y="3267555"/>
        <a:ext cx="1165827" cy="1165827"/>
      </dsp:txXfrm>
    </dsp:sp>
    <dsp:sp modelId="{1A5B3896-442E-4D31-8F9B-1D45A832655D}">
      <dsp:nvSpPr>
        <dsp:cNvPr id="0" name=""/>
        <dsp:cNvSpPr/>
      </dsp:nvSpPr>
      <dsp:spPr>
        <a:xfrm rot="13114286">
          <a:off x="3781587" y="2196471"/>
          <a:ext cx="387943" cy="622853"/>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3885274" y="2357324"/>
        <a:ext cx="271560" cy="373711"/>
      </dsp:txXfrm>
    </dsp:sp>
    <dsp:sp modelId="{6DB8E82E-FE9F-4977-92AD-17F84A853E11}">
      <dsp:nvSpPr>
        <dsp:cNvPr id="0" name=""/>
        <dsp:cNvSpPr/>
      </dsp:nvSpPr>
      <dsp:spPr>
        <a:xfrm>
          <a:off x="2211957" y="934517"/>
          <a:ext cx="1648729" cy="1648729"/>
        </a:xfrm>
        <a:prstGeom prst="ellipse">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a:t>Dracula</a:t>
          </a:r>
        </a:p>
      </dsp:txBody>
      <dsp:txXfrm>
        <a:off x="2453408" y="1175968"/>
        <a:ext cx="1165827" cy="11658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1E7338-E4C5-47C7-817A-4DC22E026E57}">
      <dsp:nvSpPr>
        <dsp:cNvPr id="0" name=""/>
        <dsp:cNvSpPr/>
      </dsp:nvSpPr>
      <dsp:spPr>
        <a:xfrm>
          <a:off x="867273" y="0"/>
          <a:ext cx="9829096" cy="4867421"/>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7AB2F76-1D95-4C22-B366-50C69AB24942}">
      <dsp:nvSpPr>
        <dsp:cNvPr id="0" name=""/>
        <dsp:cNvSpPr/>
      </dsp:nvSpPr>
      <dsp:spPr>
        <a:xfrm>
          <a:off x="391853" y="1460226"/>
          <a:ext cx="3469092" cy="1946968"/>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GB" sz="2500" kern="1200" dirty="0"/>
            <a:t>1. Pick 1 language device that shows a gothic element. Explain it’s effect on the reader. Use quotes. </a:t>
          </a:r>
        </a:p>
      </dsp:txBody>
      <dsp:txXfrm>
        <a:off x="486896" y="1555269"/>
        <a:ext cx="3279006" cy="1756882"/>
      </dsp:txXfrm>
    </dsp:sp>
    <dsp:sp modelId="{0D898D57-7E8D-4E82-9EA3-C1D0DB66684B}">
      <dsp:nvSpPr>
        <dsp:cNvPr id="0" name=""/>
        <dsp:cNvSpPr/>
      </dsp:nvSpPr>
      <dsp:spPr>
        <a:xfrm>
          <a:off x="4047275" y="1460226"/>
          <a:ext cx="3469092" cy="1946968"/>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GB" sz="2500" kern="1200" dirty="0"/>
            <a:t>2. Do you think this extract is particularly gothic? Explain your response using quotes. </a:t>
          </a:r>
        </a:p>
      </dsp:txBody>
      <dsp:txXfrm>
        <a:off x="4142318" y="1555269"/>
        <a:ext cx="3279006" cy="1756882"/>
      </dsp:txXfrm>
    </dsp:sp>
    <dsp:sp modelId="{8BAB6816-C073-44AA-98E9-E2F47F96DD7B}">
      <dsp:nvSpPr>
        <dsp:cNvPr id="0" name=""/>
        <dsp:cNvSpPr/>
      </dsp:nvSpPr>
      <dsp:spPr>
        <a:xfrm>
          <a:off x="7702696" y="1460226"/>
          <a:ext cx="3469092" cy="1946968"/>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GB" sz="2500" kern="1200" dirty="0"/>
            <a:t>3. Compare Cathy’s ghost to Medusa. How are they the same/different? Use quotes to explain. </a:t>
          </a:r>
        </a:p>
      </dsp:txBody>
      <dsp:txXfrm>
        <a:off x="7797739" y="1555269"/>
        <a:ext cx="3279006" cy="1756882"/>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07EA87-E430-4600-8858-A45D5D2024A8}" type="datetimeFigureOut">
              <a:rPr lang="en-GB" smtClean="0"/>
              <a:t>19/06/2020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6A0AC7-4374-43D0-AACC-7043EFD0FA55}" type="slidenum">
              <a:rPr lang="en-GB" smtClean="0"/>
              <a:t>‹#›</a:t>
            </a:fld>
            <a:endParaRPr lang="en-GB"/>
          </a:p>
        </p:txBody>
      </p:sp>
    </p:spTree>
    <p:extLst>
      <p:ext uri="{BB962C8B-B14F-4D97-AF65-F5344CB8AC3E}">
        <p14:creationId xmlns:p14="http://schemas.microsoft.com/office/powerpoint/2010/main" val="1856330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Can be printed for students </a:t>
            </a:r>
          </a:p>
        </p:txBody>
      </p:sp>
      <p:sp>
        <p:nvSpPr>
          <p:cNvPr id="4" name="Slide Number Placeholder 3"/>
          <p:cNvSpPr>
            <a:spLocks noGrp="1"/>
          </p:cNvSpPr>
          <p:nvPr>
            <p:ph type="sldNum" sz="quarter" idx="5"/>
          </p:nvPr>
        </p:nvSpPr>
        <p:spPr/>
        <p:txBody>
          <a:bodyPr/>
          <a:lstStyle/>
          <a:p>
            <a:fld id="{CF6A0AC7-4374-43D0-AACC-7043EFD0FA55}" type="slidenum">
              <a:rPr lang="en-GB" smtClean="0"/>
              <a:t>3</a:t>
            </a:fld>
            <a:endParaRPr lang="en-GB"/>
          </a:p>
        </p:txBody>
      </p:sp>
    </p:spTree>
    <p:extLst>
      <p:ext uri="{BB962C8B-B14F-4D97-AF65-F5344CB8AC3E}">
        <p14:creationId xmlns:p14="http://schemas.microsoft.com/office/powerpoint/2010/main" val="5672314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F6A0AC7-4374-43D0-AACC-7043EFD0FA55}" type="slidenum">
              <a:rPr lang="en-GB" smtClean="0"/>
              <a:t>4</a:t>
            </a:fld>
            <a:endParaRPr lang="en-GB"/>
          </a:p>
        </p:txBody>
      </p:sp>
    </p:spTree>
    <p:extLst>
      <p:ext uri="{BB962C8B-B14F-4D97-AF65-F5344CB8AC3E}">
        <p14:creationId xmlns:p14="http://schemas.microsoft.com/office/powerpoint/2010/main" val="35387324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Talk through the texts, why they’re popular (science in the Victorian era etc) and what they have in common. </a:t>
            </a:r>
          </a:p>
        </p:txBody>
      </p:sp>
      <p:sp>
        <p:nvSpPr>
          <p:cNvPr id="4" name="Slide Number Placeholder 3"/>
          <p:cNvSpPr>
            <a:spLocks noGrp="1"/>
          </p:cNvSpPr>
          <p:nvPr>
            <p:ph type="sldNum" sz="quarter" idx="10"/>
          </p:nvPr>
        </p:nvSpPr>
        <p:spPr/>
        <p:txBody>
          <a:bodyPr/>
          <a:lstStyle/>
          <a:p>
            <a:fld id="{CF6A0AC7-4374-43D0-AACC-7043EFD0FA55}" type="slidenum">
              <a:rPr lang="en-GB" smtClean="0"/>
              <a:t>8</a:t>
            </a:fld>
            <a:endParaRPr lang="en-GB"/>
          </a:p>
        </p:txBody>
      </p:sp>
    </p:spTree>
    <p:extLst>
      <p:ext uri="{BB962C8B-B14F-4D97-AF65-F5344CB8AC3E}">
        <p14:creationId xmlns:p14="http://schemas.microsoft.com/office/powerpoint/2010/main" val="107171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with the class – slides 10 &amp; 11 have the text for annotating</a:t>
            </a:r>
          </a:p>
        </p:txBody>
      </p:sp>
      <p:sp>
        <p:nvSpPr>
          <p:cNvPr id="4" name="Slide Number Placeholder 3"/>
          <p:cNvSpPr>
            <a:spLocks noGrp="1"/>
          </p:cNvSpPr>
          <p:nvPr>
            <p:ph type="sldNum" sz="quarter" idx="10"/>
          </p:nvPr>
        </p:nvSpPr>
        <p:spPr/>
        <p:txBody>
          <a:bodyPr/>
          <a:lstStyle/>
          <a:p>
            <a:fld id="{CF6A0AC7-4374-43D0-AACC-7043EFD0FA55}" type="slidenum">
              <a:rPr lang="en-GB" smtClean="0"/>
              <a:t>9</a:t>
            </a:fld>
            <a:endParaRPr lang="en-GB"/>
          </a:p>
        </p:txBody>
      </p:sp>
    </p:spTree>
    <p:extLst>
      <p:ext uri="{BB962C8B-B14F-4D97-AF65-F5344CB8AC3E}">
        <p14:creationId xmlns:p14="http://schemas.microsoft.com/office/powerpoint/2010/main" val="1296759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Can set task based on ability or students can select appropriate level.</a:t>
            </a:r>
          </a:p>
        </p:txBody>
      </p:sp>
      <p:sp>
        <p:nvSpPr>
          <p:cNvPr id="4" name="Slide Number Placeholder 3"/>
          <p:cNvSpPr>
            <a:spLocks noGrp="1"/>
          </p:cNvSpPr>
          <p:nvPr>
            <p:ph type="sldNum" sz="quarter" idx="5"/>
          </p:nvPr>
        </p:nvSpPr>
        <p:spPr/>
        <p:txBody>
          <a:bodyPr/>
          <a:lstStyle/>
          <a:p>
            <a:fld id="{CF6A0AC7-4374-43D0-AACC-7043EFD0FA55}" type="slidenum">
              <a:rPr lang="en-GB" smtClean="0"/>
              <a:t>13</a:t>
            </a:fld>
            <a:endParaRPr lang="en-GB"/>
          </a:p>
        </p:txBody>
      </p:sp>
    </p:spTree>
    <p:extLst>
      <p:ext uri="{BB962C8B-B14F-4D97-AF65-F5344CB8AC3E}">
        <p14:creationId xmlns:p14="http://schemas.microsoft.com/office/powerpoint/2010/main" val="1627981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smtClean="0"/>
              <a:t>6/19/2020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4796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6/19/2020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48490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6/19/2020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1787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6/19/2020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18344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smtClean="0"/>
              <a:t>6/19/2020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6987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6/19/2020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45366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6/19/2020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15928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6/19/2020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94785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6/19/2020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50035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smtClean="0"/>
              <a:t>6/19/2020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85101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t>6/19/2020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4708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smtClean="0"/>
              <a:pPr/>
              <a:t>6/19/2020</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8614505"/>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t>Lesson 10: </a:t>
            </a:r>
            <a:r>
              <a:rPr lang="en-GB" dirty="0"/>
              <a:t>‘wuthering heights’</a:t>
            </a:r>
          </a:p>
        </p:txBody>
      </p:sp>
      <p:sp>
        <p:nvSpPr>
          <p:cNvPr id="3" name="Subtitle 2"/>
          <p:cNvSpPr>
            <a:spLocks noGrp="1"/>
          </p:cNvSpPr>
          <p:nvPr>
            <p:ph type="subTitle" idx="1"/>
          </p:nvPr>
        </p:nvSpPr>
        <p:spPr/>
        <p:txBody>
          <a:bodyPr/>
          <a:lstStyle/>
          <a:p>
            <a:r>
              <a:rPr lang="en-GB" dirty="0"/>
              <a:t>L/O: To understand the place of women and the Gothic novel in the Victorian era</a:t>
            </a:r>
          </a:p>
        </p:txBody>
      </p:sp>
    </p:spTree>
    <p:extLst>
      <p:ext uri="{BB962C8B-B14F-4D97-AF65-F5344CB8AC3E}">
        <p14:creationId xmlns:p14="http://schemas.microsoft.com/office/powerpoint/2010/main" val="1878174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FF1567-F162-4362-AA9A-9FEA4945B285}"/>
              </a:ext>
            </a:extLst>
          </p:cNvPr>
          <p:cNvSpPr>
            <a:spLocks noGrp="1"/>
          </p:cNvSpPr>
          <p:nvPr>
            <p:ph idx="1"/>
          </p:nvPr>
        </p:nvSpPr>
        <p:spPr>
          <a:xfrm>
            <a:off x="900332" y="239151"/>
            <a:ext cx="11057206" cy="6249517"/>
          </a:xfrm>
        </p:spPr>
        <p:txBody>
          <a:bodyPr>
            <a:normAutofit fontScale="92500" lnSpcReduction="10000"/>
          </a:bodyPr>
          <a:lstStyle/>
          <a:p>
            <a:r>
              <a:rPr lang="en-GB" sz="3200" dirty="0"/>
              <a:t>This time, I remembered I was lying in the oak closet, and I heard distinctly the gusty wind, and the driving of the snow; I heard, also, the fir bough repeat its teasing sound, and ascribed it to the right cause: but it annoyed me so much, that I resolved to silence it, if possible; and, I thought, I rose and endeavoured to </a:t>
            </a:r>
            <a:r>
              <a:rPr lang="en-GB" sz="3200" dirty="0" err="1"/>
              <a:t>unhasp</a:t>
            </a:r>
            <a:r>
              <a:rPr lang="en-GB" sz="3200" dirty="0"/>
              <a:t> the casement. The hook was soldered into the staple: a circumstance observed by me when awake, but forgotten. ‘I must stop it, nevertheless!’ I muttered, knocking my knuckles through the glass, and stretching an arm out to seize the importunate branch; instead of which, my fingers closed on the fingers of a little, ice-cold hand! The intense horror of nightmare came over me: I tried to draw back my arm, but the hand clung to it, and a most melancholy voice sobbed, ‘Let me in—let me in!’ ‘Who are you?’ I asked, struggling, meanwhile, to disengage myself. ‘Catherine Linton,’ it replied, </a:t>
            </a:r>
            <a:r>
              <a:rPr lang="en-GB" sz="3200" dirty="0" err="1"/>
              <a:t>shiveringly</a:t>
            </a:r>
            <a:r>
              <a:rPr lang="en-GB" sz="3200" dirty="0"/>
              <a:t> (why did I think of Linton? I had read Earnshaw twenty times for Linton) ‘I’m come home: I’d lost my way on the moor!’</a:t>
            </a:r>
          </a:p>
        </p:txBody>
      </p:sp>
      <p:sp>
        <p:nvSpPr>
          <p:cNvPr id="4" name="TextBox 3">
            <a:extLst>
              <a:ext uri="{FF2B5EF4-FFF2-40B4-BE49-F238E27FC236}">
                <a16:creationId xmlns:a16="http://schemas.microsoft.com/office/drawing/2014/main" id="{BE82E991-0383-4C48-82EE-DC4F1D0E308E}"/>
              </a:ext>
            </a:extLst>
          </p:cNvPr>
          <p:cNvSpPr txBox="1"/>
          <p:nvPr/>
        </p:nvSpPr>
        <p:spPr>
          <a:xfrm rot="16200000">
            <a:off x="-3075057" y="3075057"/>
            <a:ext cx="6858000"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
        <p:nvSpPr>
          <p:cNvPr id="5" name="TextBox 4">
            <a:extLst>
              <a:ext uri="{FF2B5EF4-FFF2-40B4-BE49-F238E27FC236}">
                <a16:creationId xmlns:a16="http://schemas.microsoft.com/office/drawing/2014/main" id="{EE84EC26-9C44-4540-AFB5-A3F504D0451E}"/>
              </a:ext>
            </a:extLst>
          </p:cNvPr>
          <p:cNvSpPr txBox="1"/>
          <p:nvPr/>
        </p:nvSpPr>
        <p:spPr>
          <a:xfrm>
            <a:off x="707887" y="6488668"/>
            <a:ext cx="8187397" cy="369332"/>
          </a:xfrm>
          <a:prstGeom prst="rect">
            <a:avLst/>
          </a:prstGeom>
          <a:noFill/>
        </p:spPr>
        <p:txBody>
          <a:bodyPr wrap="square" rtlCol="0">
            <a:spAutoFit/>
          </a:bodyPr>
          <a:lstStyle/>
          <a:p>
            <a:r>
              <a:rPr lang="en-GB" dirty="0"/>
              <a:t>L/O: To understand the place of women and the Gothic novel in the Victorian era.</a:t>
            </a:r>
          </a:p>
        </p:txBody>
      </p:sp>
    </p:spTree>
    <p:extLst>
      <p:ext uri="{BB962C8B-B14F-4D97-AF65-F5344CB8AC3E}">
        <p14:creationId xmlns:p14="http://schemas.microsoft.com/office/powerpoint/2010/main" val="3345124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FF1567-F162-4362-AA9A-9FEA4945B285}"/>
              </a:ext>
            </a:extLst>
          </p:cNvPr>
          <p:cNvSpPr>
            <a:spLocks noGrp="1"/>
          </p:cNvSpPr>
          <p:nvPr>
            <p:ph idx="1"/>
          </p:nvPr>
        </p:nvSpPr>
        <p:spPr>
          <a:xfrm>
            <a:off x="900332" y="239151"/>
            <a:ext cx="11057206" cy="6249517"/>
          </a:xfrm>
        </p:spPr>
        <p:txBody>
          <a:bodyPr>
            <a:normAutofit fontScale="92500" lnSpcReduction="10000"/>
          </a:bodyPr>
          <a:lstStyle/>
          <a:p>
            <a:r>
              <a:rPr lang="en-GB" sz="3200" dirty="0"/>
              <a:t>As it spoke, I discerned, obscurely, a child’s face looking through the window. Terror made me cruel; and, finding it useless to attempt shaking the creature off, I pulled its wrist on to the broken pane, and rubbed it to and </a:t>
            </a:r>
            <a:r>
              <a:rPr lang="en-GB" sz="3200" dirty="0" err="1"/>
              <a:t>fro</a:t>
            </a:r>
            <a:r>
              <a:rPr lang="en-GB" sz="3200" dirty="0"/>
              <a:t> till the blood ran down and soaked the bedclothes: still it wailed, ‘Let me in!’ and maintained its tenacious gripe, almost maddening me with fear. ‘How can I!’ I said at length. ‘Let me go, if you want me to let you in!’ The fingers relaxed, I snatched mine through the hole, hurriedly piled the books up in a pyramid against it, and stopped my ears to exclude the lamentable prayer. I seemed to keep them closed above a quarter of an hour; yet, the instant I listened again, there was the doleful cry moaning on! ‘Begone!’ I shouted. ‘I’ll never let you in, not if you beg for twenty years.’ ‘It is twenty years,’ mourned the voice: ‘twenty years. I’ve been a waif for twenty years!’ Thereat began a feeble scratching outside, and the pile of books moved as if thrust forward. I tried to jump up; but could not stir a limb; and so yelled aloud, in a frenzy of fright. </a:t>
            </a:r>
          </a:p>
        </p:txBody>
      </p:sp>
      <p:sp>
        <p:nvSpPr>
          <p:cNvPr id="4" name="TextBox 3">
            <a:extLst>
              <a:ext uri="{FF2B5EF4-FFF2-40B4-BE49-F238E27FC236}">
                <a16:creationId xmlns:a16="http://schemas.microsoft.com/office/drawing/2014/main" id="{BE82E991-0383-4C48-82EE-DC4F1D0E308E}"/>
              </a:ext>
            </a:extLst>
          </p:cNvPr>
          <p:cNvSpPr txBox="1"/>
          <p:nvPr/>
        </p:nvSpPr>
        <p:spPr>
          <a:xfrm rot="16200000">
            <a:off x="-3075057" y="3075057"/>
            <a:ext cx="6858000"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
        <p:nvSpPr>
          <p:cNvPr id="5" name="TextBox 4">
            <a:extLst>
              <a:ext uri="{FF2B5EF4-FFF2-40B4-BE49-F238E27FC236}">
                <a16:creationId xmlns:a16="http://schemas.microsoft.com/office/drawing/2014/main" id="{EE84EC26-9C44-4540-AFB5-A3F504D0451E}"/>
              </a:ext>
            </a:extLst>
          </p:cNvPr>
          <p:cNvSpPr txBox="1"/>
          <p:nvPr/>
        </p:nvSpPr>
        <p:spPr>
          <a:xfrm>
            <a:off x="707887" y="6488668"/>
            <a:ext cx="8187397" cy="369332"/>
          </a:xfrm>
          <a:prstGeom prst="rect">
            <a:avLst/>
          </a:prstGeom>
          <a:noFill/>
        </p:spPr>
        <p:txBody>
          <a:bodyPr wrap="square" rtlCol="0">
            <a:spAutoFit/>
          </a:bodyPr>
          <a:lstStyle/>
          <a:p>
            <a:r>
              <a:rPr lang="en-GB" dirty="0"/>
              <a:t>L/O: To understand the place of women and the Gothic novel in the Victorian era.</a:t>
            </a:r>
          </a:p>
        </p:txBody>
      </p:sp>
    </p:spTree>
    <p:extLst>
      <p:ext uri="{BB962C8B-B14F-4D97-AF65-F5344CB8AC3E}">
        <p14:creationId xmlns:p14="http://schemas.microsoft.com/office/powerpoint/2010/main" val="3465087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4786" y="389663"/>
            <a:ext cx="9720072" cy="1499616"/>
          </a:xfrm>
        </p:spPr>
        <p:txBody>
          <a:bodyPr>
            <a:normAutofit/>
          </a:bodyPr>
          <a:lstStyle/>
          <a:p>
            <a:r>
              <a:rPr lang="en-GB" sz="7200" dirty="0"/>
              <a:t>Feedback:</a:t>
            </a:r>
          </a:p>
        </p:txBody>
      </p:sp>
      <p:sp>
        <p:nvSpPr>
          <p:cNvPr id="5" name="TextBox 4">
            <a:extLst>
              <a:ext uri="{FF2B5EF4-FFF2-40B4-BE49-F238E27FC236}">
                <a16:creationId xmlns:a16="http://schemas.microsoft.com/office/drawing/2014/main" id="{E30590D4-CB00-42BB-8E09-8FB945FE7B9D}"/>
              </a:ext>
            </a:extLst>
          </p:cNvPr>
          <p:cNvSpPr txBox="1"/>
          <p:nvPr/>
        </p:nvSpPr>
        <p:spPr>
          <a:xfrm>
            <a:off x="707887" y="6488668"/>
            <a:ext cx="8187397" cy="369332"/>
          </a:xfrm>
          <a:prstGeom prst="rect">
            <a:avLst/>
          </a:prstGeom>
          <a:noFill/>
        </p:spPr>
        <p:txBody>
          <a:bodyPr wrap="square" rtlCol="0">
            <a:spAutoFit/>
          </a:bodyPr>
          <a:lstStyle/>
          <a:p>
            <a:r>
              <a:rPr lang="en-GB" dirty="0"/>
              <a:t>L/O: To understand the place of women and the Gothic novel in the Victorian era.</a:t>
            </a:r>
          </a:p>
        </p:txBody>
      </p:sp>
      <p:sp>
        <p:nvSpPr>
          <p:cNvPr id="4" name="TextBox 3">
            <a:extLst>
              <a:ext uri="{FF2B5EF4-FFF2-40B4-BE49-F238E27FC236}">
                <a16:creationId xmlns:a16="http://schemas.microsoft.com/office/drawing/2014/main" id="{B7E9DA3A-B9FC-4335-9A05-087007EB4031}"/>
              </a:ext>
            </a:extLst>
          </p:cNvPr>
          <p:cNvSpPr txBox="1"/>
          <p:nvPr/>
        </p:nvSpPr>
        <p:spPr>
          <a:xfrm rot="16200000">
            <a:off x="-3075057" y="3075057"/>
            <a:ext cx="6858000"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Checking Understanding</a:t>
            </a:r>
          </a:p>
        </p:txBody>
      </p:sp>
      <p:pic>
        <p:nvPicPr>
          <p:cNvPr id="1026" name="Picture 2" descr="Heathcliff's missing years: Author tells the untold tale from ...">
            <a:extLst>
              <a:ext uri="{FF2B5EF4-FFF2-40B4-BE49-F238E27FC236}">
                <a16:creationId xmlns:a16="http://schemas.microsoft.com/office/drawing/2014/main" id="{FA59A814-1A6D-4DE6-93A1-7376C0A28F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04183" y="2928939"/>
            <a:ext cx="4896143" cy="344449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67B3C514-4D3D-42D9-81C8-D8E3ADB5F86C}"/>
              </a:ext>
            </a:extLst>
          </p:cNvPr>
          <p:cNvSpPr/>
          <p:nvPr/>
        </p:nvSpPr>
        <p:spPr>
          <a:xfrm>
            <a:off x="2039818" y="2928939"/>
            <a:ext cx="6096000" cy="1323439"/>
          </a:xfrm>
          <a:prstGeom prst="rect">
            <a:avLst/>
          </a:prstGeom>
        </p:spPr>
        <p:txBody>
          <a:bodyPr>
            <a:spAutoFit/>
          </a:bodyPr>
          <a:lstStyle/>
          <a:p>
            <a:r>
              <a:rPr lang="en-GB" sz="4000" dirty="0"/>
              <a:t>What made this </a:t>
            </a:r>
            <a:br>
              <a:rPr lang="en-GB" sz="4000" dirty="0"/>
            </a:br>
            <a:r>
              <a:rPr lang="en-GB" sz="4000" dirty="0"/>
              <a:t>extract gothic?</a:t>
            </a:r>
          </a:p>
        </p:txBody>
      </p:sp>
    </p:spTree>
    <p:extLst>
      <p:ext uri="{BB962C8B-B14F-4D97-AF65-F5344CB8AC3E}">
        <p14:creationId xmlns:p14="http://schemas.microsoft.com/office/powerpoint/2010/main" val="359875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Task options – pick 1</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56067309"/>
              </p:ext>
            </p:extLst>
          </p:nvPr>
        </p:nvGraphicFramePr>
        <p:xfrm>
          <a:off x="707887" y="1621247"/>
          <a:ext cx="11563643" cy="48674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E2540AE7-0739-43C6-A05D-6C0709161EE4}"/>
              </a:ext>
            </a:extLst>
          </p:cNvPr>
          <p:cNvSpPr txBox="1"/>
          <p:nvPr/>
        </p:nvSpPr>
        <p:spPr>
          <a:xfrm>
            <a:off x="829993" y="6488668"/>
            <a:ext cx="8187397" cy="369332"/>
          </a:xfrm>
          <a:prstGeom prst="rect">
            <a:avLst/>
          </a:prstGeom>
          <a:noFill/>
        </p:spPr>
        <p:txBody>
          <a:bodyPr wrap="square" rtlCol="0">
            <a:spAutoFit/>
          </a:bodyPr>
          <a:lstStyle/>
          <a:p>
            <a:r>
              <a:rPr lang="en-GB" dirty="0"/>
              <a:t>L/O: To understand the place of women and the Gothic novel in the Victorian era.</a:t>
            </a:r>
          </a:p>
        </p:txBody>
      </p:sp>
      <p:sp>
        <p:nvSpPr>
          <p:cNvPr id="6" name="TextBox 5">
            <a:extLst>
              <a:ext uri="{FF2B5EF4-FFF2-40B4-BE49-F238E27FC236}">
                <a16:creationId xmlns:a16="http://schemas.microsoft.com/office/drawing/2014/main" id="{A3CDD49D-D892-4021-97E9-5C4ABB71AB08}"/>
              </a:ext>
            </a:extLst>
          </p:cNvPr>
          <p:cNvSpPr txBox="1"/>
          <p:nvPr/>
        </p:nvSpPr>
        <p:spPr>
          <a:xfrm rot="16200000">
            <a:off x="-3075057" y="3075057"/>
            <a:ext cx="6858000"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Tree>
    <p:extLst>
      <p:ext uri="{BB962C8B-B14F-4D97-AF65-F5344CB8AC3E}">
        <p14:creationId xmlns:p14="http://schemas.microsoft.com/office/powerpoint/2010/main" val="3900899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AC904-53B7-4FB7-B974-6A204F9C6CCB}"/>
              </a:ext>
            </a:extLst>
          </p:cNvPr>
          <p:cNvSpPr>
            <a:spLocks noGrp="1"/>
          </p:cNvSpPr>
          <p:nvPr>
            <p:ph type="title"/>
          </p:nvPr>
        </p:nvSpPr>
        <p:spPr/>
        <p:txBody>
          <a:bodyPr>
            <a:normAutofit/>
          </a:bodyPr>
          <a:lstStyle/>
          <a:p>
            <a:r>
              <a:rPr lang="en-GB" sz="7200" dirty="0"/>
              <a:t>The big question</a:t>
            </a:r>
          </a:p>
        </p:txBody>
      </p:sp>
      <p:sp>
        <p:nvSpPr>
          <p:cNvPr id="3" name="Content Placeholder 2">
            <a:extLst>
              <a:ext uri="{FF2B5EF4-FFF2-40B4-BE49-F238E27FC236}">
                <a16:creationId xmlns:a16="http://schemas.microsoft.com/office/drawing/2014/main" id="{204D6896-5E4D-4942-9709-11973D4F6D00}"/>
              </a:ext>
            </a:extLst>
          </p:cNvPr>
          <p:cNvSpPr>
            <a:spLocks noGrp="1"/>
          </p:cNvSpPr>
          <p:nvPr>
            <p:ph idx="1"/>
          </p:nvPr>
        </p:nvSpPr>
        <p:spPr>
          <a:xfrm>
            <a:off x="707887" y="2700630"/>
            <a:ext cx="10180507" cy="4023360"/>
          </a:xfrm>
        </p:spPr>
        <p:txBody>
          <a:bodyPr>
            <a:normAutofit/>
          </a:bodyPr>
          <a:lstStyle/>
          <a:p>
            <a:r>
              <a:rPr lang="en-GB" sz="4000" dirty="0"/>
              <a:t>Does it make any difference to</a:t>
            </a:r>
          </a:p>
          <a:p>
            <a:r>
              <a:rPr lang="en-GB" sz="4000" dirty="0"/>
              <a:t>you that a woman wrote this? </a:t>
            </a:r>
          </a:p>
          <a:p>
            <a:r>
              <a:rPr lang="en-GB" sz="4000" dirty="0"/>
              <a:t>In no more than 20 words, explain your reason.</a:t>
            </a:r>
          </a:p>
        </p:txBody>
      </p:sp>
      <p:sp>
        <p:nvSpPr>
          <p:cNvPr id="4" name="TextBox 3">
            <a:extLst>
              <a:ext uri="{FF2B5EF4-FFF2-40B4-BE49-F238E27FC236}">
                <a16:creationId xmlns:a16="http://schemas.microsoft.com/office/drawing/2014/main" id="{E0C91912-8F97-49B6-B7DE-F7DC7915227F}"/>
              </a:ext>
            </a:extLst>
          </p:cNvPr>
          <p:cNvSpPr txBox="1"/>
          <p:nvPr/>
        </p:nvSpPr>
        <p:spPr>
          <a:xfrm>
            <a:off x="707887" y="6510528"/>
            <a:ext cx="8187397" cy="369332"/>
          </a:xfrm>
          <a:prstGeom prst="rect">
            <a:avLst/>
          </a:prstGeom>
          <a:noFill/>
        </p:spPr>
        <p:txBody>
          <a:bodyPr wrap="square" rtlCol="0">
            <a:spAutoFit/>
          </a:bodyPr>
          <a:lstStyle/>
          <a:p>
            <a:r>
              <a:rPr lang="en-GB" dirty="0"/>
              <a:t>L/O: To understand the place of women and the Gothic novel in the Victorian era.</a:t>
            </a:r>
          </a:p>
        </p:txBody>
      </p:sp>
      <p:sp>
        <p:nvSpPr>
          <p:cNvPr id="5" name="TextBox 4">
            <a:extLst>
              <a:ext uri="{FF2B5EF4-FFF2-40B4-BE49-F238E27FC236}">
                <a16:creationId xmlns:a16="http://schemas.microsoft.com/office/drawing/2014/main" id="{4B652CB8-9C5E-4D6D-9F6B-DB3CF247878A}"/>
              </a:ext>
            </a:extLst>
          </p:cNvPr>
          <p:cNvSpPr txBox="1"/>
          <p:nvPr/>
        </p:nvSpPr>
        <p:spPr>
          <a:xfrm rot="16200000">
            <a:off x="-3075057" y="3075057"/>
            <a:ext cx="6858000"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pic>
        <p:nvPicPr>
          <p:cNvPr id="2050" name="Picture 2" descr="Emily Bronte's Hope | Frank Hudson">
            <a:extLst>
              <a:ext uri="{FF2B5EF4-FFF2-40B4-BE49-F238E27FC236}">
                <a16:creationId xmlns:a16="http://schemas.microsoft.com/office/drawing/2014/main" id="{FC22B2DD-7EC7-4B6C-832D-5B27D2423B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2520" y="134010"/>
            <a:ext cx="3409950" cy="2847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2665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FD6DF-3A37-49AF-A039-E22E69D7C31C}"/>
              </a:ext>
            </a:extLst>
          </p:cNvPr>
          <p:cNvSpPr>
            <a:spLocks noGrp="1"/>
          </p:cNvSpPr>
          <p:nvPr>
            <p:ph type="title"/>
          </p:nvPr>
        </p:nvSpPr>
        <p:spPr>
          <a:xfrm>
            <a:off x="1024128" y="585216"/>
            <a:ext cx="11167872" cy="1499616"/>
          </a:xfrm>
        </p:spPr>
        <p:txBody>
          <a:bodyPr>
            <a:noAutofit/>
          </a:bodyPr>
          <a:lstStyle/>
          <a:p>
            <a:r>
              <a:rPr lang="en-GB" sz="4000" dirty="0"/>
              <a:t>“There was no moon, and everything beneath lay in misty darkness: not a light gleamed from any house, far or near all had been extinguished long ago: and those at Wuthering Heights were never visible…” </a:t>
            </a:r>
            <a:r>
              <a:rPr lang="en-GB" sz="2400" b="1" dirty="0"/>
              <a:t>Wuthering Heights Ch. 12</a:t>
            </a:r>
            <a:endParaRPr lang="en-GB" sz="4000" b="1" dirty="0"/>
          </a:p>
        </p:txBody>
      </p:sp>
      <p:sp>
        <p:nvSpPr>
          <p:cNvPr id="3" name="Content Placeholder 2">
            <a:extLst>
              <a:ext uri="{FF2B5EF4-FFF2-40B4-BE49-F238E27FC236}">
                <a16:creationId xmlns:a16="http://schemas.microsoft.com/office/drawing/2014/main" id="{26D516C4-39FB-49B2-B198-3883FB100696}"/>
              </a:ext>
            </a:extLst>
          </p:cNvPr>
          <p:cNvSpPr>
            <a:spLocks noGrp="1"/>
          </p:cNvSpPr>
          <p:nvPr>
            <p:ph idx="1"/>
          </p:nvPr>
        </p:nvSpPr>
        <p:spPr>
          <a:xfrm>
            <a:off x="1024128" y="2286000"/>
            <a:ext cx="10947478" cy="4023360"/>
          </a:xfrm>
        </p:spPr>
        <p:txBody>
          <a:bodyPr>
            <a:normAutofit fontScale="85000" lnSpcReduction="20000"/>
          </a:bodyPr>
          <a:lstStyle/>
          <a:p>
            <a:endParaRPr lang="en-GB" dirty="0"/>
          </a:p>
          <a:p>
            <a:endParaRPr lang="en-GB" dirty="0"/>
          </a:p>
          <a:p>
            <a:r>
              <a:rPr lang="en-GB" sz="3900" dirty="0"/>
              <a:t>The house ‘Wuthering Heights’ is surrounded by vast moorland. </a:t>
            </a:r>
          </a:p>
          <a:p>
            <a:r>
              <a:rPr lang="en-GB" sz="3900" dirty="0"/>
              <a:t>Create a description of the moorland so that it fits into the Gothic style.</a:t>
            </a:r>
          </a:p>
          <a:p>
            <a:endParaRPr lang="en-GB" dirty="0"/>
          </a:p>
          <a:p>
            <a:r>
              <a:rPr lang="en-GB" sz="3800" dirty="0">
                <a:solidFill>
                  <a:srgbClr val="00B050"/>
                </a:solidFill>
              </a:rPr>
              <a:t/>
            </a:r>
            <a:br>
              <a:rPr lang="en-GB" sz="3800" dirty="0">
                <a:solidFill>
                  <a:srgbClr val="00B050"/>
                </a:solidFill>
              </a:rPr>
            </a:br>
            <a:r>
              <a:rPr lang="en-GB" sz="3800" b="1" dirty="0">
                <a:solidFill>
                  <a:srgbClr val="00B050"/>
                </a:solidFill>
              </a:rPr>
              <a:t>Challenge:</a:t>
            </a:r>
            <a:r>
              <a:rPr lang="en-GB" sz="3800" dirty="0">
                <a:solidFill>
                  <a:srgbClr val="00B050"/>
                </a:solidFill>
              </a:rPr>
              <a:t> Adapt your language so that it is in keeping with the Extract we have studied.</a:t>
            </a:r>
          </a:p>
        </p:txBody>
      </p:sp>
      <p:sp>
        <p:nvSpPr>
          <p:cNvPr id="5" name="TextBox 4">
            <a:extLst>
              <a:ext uri="{FF2B5EF4-FFF2-40B4-BE49-F238E27FC236}">
                <a16:creationId xmlns:a16="http://schemas.microsoft.com/office/drawing/2014/main" id="{EF4874E1-BD9F-4889-9690-560BE0B01066}"/>
              </a:ext>
            </a:extLst>
          </p:cNvPr>
          <p:cNvSpPr txBox="1"/>
          <p:nvPr/>
        </p:nvSpPr>
        <p:spPr>
          <a:xfrm rot="16200000">
            <a:off x="-3075057" y="3075057"/>
            <a:ext cx="6858000"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Extension Task</a:t>
            </a:r>
          </a:p>
        </p:txBody>
      </p:sp>
      <p:sp>
        <p:nvSpPr>
          <p:cNvPr id="6" name="TextBox 5">
            <a:extLst>
              <a:ext uri="{FF2B5EF4-FFF2-40B4-BE49-F238E27FC236}">
                <a16:creationId xmlns:a16="http://schemas.microsoft.com/office/drawing/2014/main" id="{0DE33495-EDCF-42DA-936B-32FBFADE390B}"/>
              </a:ext>
            </a:extLst>
          </p:cNvPr>
          <p:cNvSpPr txBox="1"/>
          <p:nvPr/>
        </p:nvSpPr>
        <p:spPr>
          <a:xfrm>
            <a:off x="707887" y="6510528"/>
            <a:ext cx="8187397" cy="369332"/>
          </a:xfrm>
          <a:prstGeom prst="rect">
            <a:avLst/>
          </a:prstGeom>
          <a:noFill/>
        </p:spPr>
        <p:txBody>
          <a:bodyPr wrap="square" rtlCol="0">
            <a:spAutoFit/>
          </a:bodyPr>
          <a:lstStyle/>
          <a:p>
            <a:r>
              <a:rPr lang="en-GB" dirty="0"/>
              <a:t>L/O: To understand the place of women and the Gothic novel in the Victorian era.</a:t>
            </a:r>
          </a:p>
        </p:txBody>
      </p:sp>
    </p:spTree>
    <p:extLst>
      <p:ext uri="{BB962C8B-B14F-4D97-AF65-F5344CB8AC3E}">
        <p14:creationId xmlns:p14="http://schemas.microsoft.com/office/powerpoint/2010/main" val="3037313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0317" y="-67008"/>
            <a:ext cx="9720072" cy="1499616"/>
          </a:xfrm>
        </p:spPr>
        <p:txBody>
          <a:bodyPr/>
          <a:lstStyle/>
          <a:p>
            <a:r>
              <a:rPr lang="en-GB" dirty="0"/>
              <a:t>Starter</a:t>
            </a:r>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229727" y="189423"/>
            <a:ext cx="4713744" cy="5992497"/>
          </a:xfrm>
        </p:spPr>
      </p:pic>
      <p:sp>
        <p:nvSpPr>
          <p:cNvPr id="4" name="TextBox 3"/>
          <p:cNvSpPr txBox="1"/>
          <p:nvPr/>
        </p:nvSpPr>
        <p:spPr>
          <a:xfrm>
            <a:off x="707887" y="6488668"/>
            <a:ext cx="8187397" cy="369332"/>
          </a:xfrm>
          <a:prstGeom prst="rect">
            <a:avLst/>
          </a:prstGeom>
          <a:noFill/>
        </p:spPr>
        <p:txBody>
          <a:bodyPr wrap="square" rtlCol="0">
            <a:spAutoFit/>
          </a:bodyPr>
          <a:lstStyle/>
          <a:p>
            <a:r>
              <a:rPr lang="en-GB" dirty="0"/>
              <a:t>L/O: To understand the place of women and the Gothic novel in the Victorian era.</a:t>
            </a:r>
            <a:endParaRPr lang="en-GB" dirty="0">
              <a:solidFill>
                <a:schemeClr val="bg1">
                  <a:lumMod val="50000"/>
                </a:schemeClr>
              </a:solidFill>
            </a:endParaRPr>
          </a:p>
        </p:txBody>
      </p:sp>
      <p:sp>
        <p:nvSpPr>
          <p:cNvPr id="7" name="TextBox 6"/>
          <p:cNvSpPr txBox="1"/>
          <p:nvPr/>
        </p:nvSpPr>
        <p:spPr>
          <a:xfrm>
            <a:off x="830317" y="1163949"/>
            <a:ext cx="6276980" cy="2246769"/>
          </a:xfrm>
          <a:prstGeom prst="rect">
            <a:avLst/>
          </a:prstGeom>
          <a:noFill/>
        </p:spPr>
        <p:txBody>
          <a:bodyPr wrap="square" rtlCol="0">
            <a:spAutoFit/>
          </a:bodyPr>
          <a:lstStyle/>
          <a:p>
            <a:pPr algn="ctr"/>
            <a:r>
              <a:rPr lang="en-GB" sz="4400" dirty="0"/>
              <a:t>50 WORD CHALLENGE</a:t>
            </a:r>
          </a:p>
          <a:p>
            <a:pPr algn="ctr"/>
            <a:endParaRPr lang="en-GB" sz="3200" dirty="0"/>
          </a:p>
          <a:p>
            <a:pPr algn="ctr"/>
            <a:r>
              <a:rPr lang="en-GB" sz="3200" dirty="0"/>
              <a:t>WRITE A 50 WORD GOTHIC STORY ABOUT THIS BUILDING</a:t>
            </a:r>
          </a:p>
        </p:txBody>
      </p:sp>
      <p:sp>
        <p:nvSpPr>
          <p:cNvPr id="3" name="TextBox 2">
            <a:extLst>
              <a:ext uri="{FF2B5EF4-FFF2-40B4-BE49-F238E27FC236}">
                <a16:creationId xmlns:a16="http://schemas.microsoft.com/office/drawing/2014/main" id="{BA5F55D9-7F24-465F-9869-44C1F8ABBB80}"/>
              </a:ext>
            </a:extLst>
          </p:cNvPr>
          <p:cNvSpPr txBox="1"/>
          <p:nvPr/>
        </p:nvSpPr>
        <p:spPr>
          <a:xfrm>
            <a:off x="1083212" y="3854548"/>
            <a:ext cx="3573195" cy="2308324"/>
          </a:xfrm>
          <a:prstGeom prst="rect">
            <a:avLst/>
          </a:prstGeom>
          <a:noFill/>
        </p:spPr>
        <p:txBody>
          <a:bodyPr wrap="square" rtlCol="0">
            <a:spAutoFit/>
          </a:bodyPr>
          <a:lstStyle/>
          <a:p>
            <a:r>
              <a:rPr lang="en-GB" sz="3200" b="1" dirty="0"/>
              <a:t>Must have:</a:t>
            </a:r>
          </a:p>
          <a:p>
            <a:r>
              <a:rPr lang="en-GB" sz="2800" dirty="0">
                <a:solidFill>
                  <a:srgbClr val="FF0000"/>
                </a:solidFill>
              </a:rPr>
              <a:t>A simile</a:t>
            </a:r>
            <a:r>
              <a:rPr lang="en-GB" sz="2800" dirty="0"/>
              <a:t/>
            </a:r>
            <a:br>
              <a:rPr lang="en-GB" sz="2800" dirty="0"/>
            </a:br>
            <a:r>
              <a:rPr lang="en-GB" sz="2800" dirty="0">
                <a:solidFill>
                  <a:srgbClr val="FFC000"/>
                </a:solidFill>
              </a:rPr>
              <a:t>Personification </a:t>
            </a:r>
            <a:r>
              <a:rPr lang="en-GB" sz="2800" dirty="0"/>
              <a:t/>
            </a:r>
            <a:br>
              <a:rPr lang="en-GB" sz="2800" dirty="0"/>
            </a:br>
            <a:r>
              <a:rPr lang="en-GB" sz="2800" dirty="0">
                <a:solidFill>
                  <a:srgbClr val="00B050"/>
                </a:solidFill>
              </a:rPr>
              <a:t>1 word sentence</a:t>
            </a:r>
            <a:r>
              <a:rPr lang="en-GB" sz="2800" dirty="0"/>
              <a:t/>
            </a:r>
            <a:br>
              <a:rPr lang="en-GB" sz="2800" dirty="0"/>
            </a:br>
            <a:r>
              <a:rPr lang="en-GB" sz="2800" dirty="0">
                <a:solidFill>
                  <a:srgbClr val="0070C0"/>
                </a:solidFill>
              </a:rPr>
              <a:t>Rule of 3</a:t>
            </a:r>
          </a:p>
        </p:txBody>
      </p:sp>
      <p:sp>
        <p:nvSpPr>
          <p:cNvPr id="8" name="TextBox 7">
            <a:extLst>
              <a:ext uri="{FF2B5EF4-FFF2-40B4-BE49-F238E27FC236}">
                <a16:creationId xmlns:a16="http://schemas.microsoft.com/office/drawing/2014/main" id="{55731C04-316C-44DE-971A-804AE015EC58}"/>
              </a:ext>
            </a:extLst>
          </p:cNvPr>
          <p:cNvSpPr txBox="1"/>
          <p:nvPr/>
        </p:nvSpPr>
        <p:spPr>
          <a:xfrm rot="16200000">
            <a:off x="-3075057" y="3075057"/>
            <a:ext cx="6858000"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Do Now</a:t>
            </a:r>
          </a:p>
        </p:txBody>
      </p:sp>
    </p:spTree>
    <p:extLst>
      <p:ext uri="{BB962C8B-B14F-4D97-AF65-F5344CB8AC3E}">
        <p14:creationId xmlns:p14="http://schemas.microsoft.com/office/powerpoint/2010/main" val="308221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B2FD5-055F-413C-AC7B-AA9A5BDB8643}"/>
              </a:ext>
            </a:extLst>
          </p:cNvPr>
          <p:cNvSpPr>
            <a:spLocks noGrp="1"/>
          </p:cNvSpPr>
          <p:nvPr>
            <p:ph type="title"/>
          </p:nvPr>
        </p:nvSpPr>
        <p:spPr>
          <a:xfrm>
            <a:off x="855316" y="-201168"/>
            <a:ext cx="11167872" cy="1499616"/>
          </a:xfrm>
        </p:spPr>
        <p:txBody>
          <a:bodyPr/>
          <a:lstStyle/>
          <a:p>
            <a:r>
              <a:rPr lang="en-GB" dirty="0"/>
              <a:t>Match the vocabulary to the correct definitions.</a:t>
            </a:r>
          </a:p>
        </p:txBody>
      </p:sp>
      <p:sp>
        <p:nvSpPr>
          <p:cNvPr id="3" name="Content Placeholder 2">
            <a:extLst>
              <a:ext uri="{FF2B5EF4-FFF2-40B4-BE49-F238E27FC236}">
                <a16:creationId xmlns:a16="http://schemas.microsoft.com/office/drawing/2014/main" id="{8677BFF9-11A1-4566-8D3B-BACC95649DE0}"/>
              </a:ext>
            </a:extLst>
          </p:cNvPr>
          <p:cNvSpPr>
            <a:spLocks noGrp="1"/>
          </p:cNvSpPr>
          <p:nvPr>
            <p:ph idx="1"/>
          </p:nvPr>
        </p:nvSpPr>
        <p:spPr>
          <a:xfrm>
            <a:off x="1024128" y="1298447"/>
            <a:ext cx="10708327" cy="4322561"/>
          </a:xfrm>
        </p:spPr>
        <p:txBody>
          <a:bodyPr>
            <a:normAutofit fontScale="92500" lnSpcReduction="20000"/>
          </a:bodyPr>
          <a:lstStyle/>
          <a:p>
            <a:pPr marL="457200" indent="-457200">
              <a:buFont typeface="+mj-lt"/>
              <a:buAutoNum type="arabicPeriod"/>
            </a:pPr>
            <a:r>
              <a:rPr lang="en-GB" sz="3900" dirty="0"/>
              <a:t>Full of grief.</a:t>
            </a:r>
          </a:p>
          <a:p>
            <a:pPr marL="457200" indent="-457200">
              <a:buFont typeface="+mj-lt"/>
              <a:buAutoNum type="arabicPeriod"/>
            </a:pPr>
            <a:r>
              <a:rPr lang="en-GB" sz="3900" dirty="0"/>
              <a:t>Recognise/find out/distinguish</a:t>
            </a:r>
          </a:p>
          <a:p>
            <a:pPr marL="457200" indent="-457200">
              <a:buFont typeface="+mj-lt"/>
              <a:buAutoNum type="arabicPeriod"/>
            </a:pPr>
            <a:r>
              <a:rPr lang="en-GB" sz="3900" dirty="0"/>
              <a:t>That is to be regretted or pitied.</a:t>
            </a:r>
          </a:p>
          <a:p>
            <a:pPr marL="457200" indent="-457200">
              <a:buFont typeface="+mj-lt"/>
              <a:buAutoNum type="arabicPeriod"/>
            </a:pPr>
            <a:r>
              <a:rPr lang="en-GB" sz="3900" dirty="0"/>
              <a:t>Persistent, especially to the point of annoyance.</a:t>
            </a:r>
          </a:p>
          <a:p>
            <a:pPr marL="457200" indent="-457200">
              <a:buFont typeface="+mj-lt"/>
              <a:buAutoNum type="arabicPeriod"/>
            </a:pPr>
            <a:r>
              <a:rPr lang="en-GB" sz="3900" dirty="0"/>
              <a:t>To believe or say that something is caused by something else.</a:t>
            </a:r>
          </a:p>
          <a:p>
            <a:pPr marL="457200" indent="-457200">
              <a:buFont typeface="+mj-lt"/>
              <a:buAutoNum type="arabicPeriod"/>
            </a:pPr>
            <a:r>
              <a:rPr lang="en-GB" sz="3900" dirty="0"/>
              <a:t>Someone or something that holds on firmly either physically or to an idea.</a:t>
            </a:r>
          </a:p>
          <a:p>
            <a:pPr marL="0" indent="0">
              <a:buNone/>
            </a:pPr>
            <a:endParaRPr lang="en-GB" dirty="0"/>
          </a:p>
        </p:txBody>
      </p:sp>
      <p:sp>
        <p:nvSpPr>
          <p:cNvPr id="4" name="TextBox 3">
            <a:extLst>
              <a:ext uri="{FF2B5EF4-FFF2-40B4-BE49-F238E27FC236}">
                <a16:creationId xmlns:a16="http://schemas.microsoft.com/office/drawing/2014/main" id="{45F9E831-F6DD-4EE2-8249-ABFD68DBBF69}"/>
              </a:ext>
            </a:extLst>
          </p:cNvPr>
          <p:cNvSpPr txBox="1"/>
          <p:nvPr/>
        </p:nvSpPr>
        <p:spPr>
          <a:xfrm rot="16200000">
            <a:off x="-3075057" y="3075057"/>
            <a:ext cx="6858000"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Unlocking Vocabulary</a:t>
            </a:r>
          </a:p>
        </p:txBody>
      </p:sp>
      <p:sp>
        <p:nvSpPr>
          <p:cNvPr id="5" name="TextBox 4">
            <a:extLst>
              <a:ext uri="{FF2B5EF4-FFF2-40B4-BE49-F238E27FC236}">
                <a16:creationId xmlns:a16="http://schemas.microsoft.com/office/drawing/2014/main" id="{2834DD83-49E9-4E2F-85AB-1816138560C3}"/>
              </a:ext>
            </a:extLst>
          </p:cNvPr>
          <p:cNvSpPr txBox="1"/>
          <p:nvPr/>
        </p:nvSpPr>
        <p:spPr>
          <a:xfrm>
            <a:off x="707887" y="6488668"/>
            <a:ext cx="8187397" cy="369332"/>
          </a:xfrm>
          <a:prstGeom prst="rect">
            <a:avLst/>
          </a:prstGeom>
          <a:noFill/>
        </p:spPr>
        <p:txBody>
          <a:bodyPr wrap="square" rtlCol="0">
            <a:spAutoFit/>
          </a:bodyPr>
          <a:lstStyle/>
          <a:p>
            <a:r>
              <a:rPr lang="en-GB" dirty="0"/>
              <a:t>L/O: To understand the place of women and the Gothic novel in the Victorian era.</a:t>
            </a:r>
            <a:endParaRPr lang="en-GB" dirty="0">
              <a:solidFill>
                <a:schemeClr val="bg1">
                  <a:lumMod val="50000"/>
                </a:schemeClr>
              </a:solidFill>
            </a:endParaRPr>
          </a:p>
        </p:txBody>
      </p:sp>
      <p:sp>
        <p:nvSpPr>
          <p:cNvPr id="6" name="Rectangle 5">
            <a:extLst>
              <a:ext uri="{FF2B5EF4-FFF2-40B4-BE49-F238E27FC236}">
                <a16:creationId xmlns:a16="http://schemas.microsoft.com/office/drawing/2014/main" id="{995CE186-6717-4B93-838D-B585AE861B59}"/>
              </a:ext>
            </a:extLst>
          </p:cNvPr>
          <p:cNvSpPr/>
          <p:nvPr/>
        </p:nvSpPr>
        <p:spPr>
          <a:xfrm>
            <a:off x="855316" y="5762451"/>
            <a:ext cx="11167872" cy="584775"/>
          </a:xfrm>
          <a:prstGeom prst="rect">
            <a:avLst/>
          </a:prstGeom>
        </p:spPr>
        <p:txBody>
          <a:bodyPr wrap="square">
            <a:spAutoFit/>
          </a:bodyPr>
          <a:lstStyle/>
          <a:p>
            <a:r>
              <a:rPr lang="en-GB" sz="3200" b="1" dirty="0"/>
              <a:t>Ascribed  Importunate Discerned Tenacious Lamentable Doleful</a:t>
            </a:r>
          </a:p>
        </p:txBody>
      </p:sp>
    </p:spTree>
    <p:extLst>
      <p:ext uri="{BB962C8B-B14F-4D97-AF65-F5344CB8AC3E}">
        <p14:creationId xmlns:p14="http://schemas.microsoft.com/office/powerpoint/2010/main" val="1668176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B2FD5-055F-413C-AC7B-AA9A5BDB8643}"/>
              </a:ext>
            </a:extLst>
          </p:cNvPr>
          <p:cNvSpPr>
            <a:spLocks noGrp="1"/>
          </p:cNvSpPr>
          <p:nvPr>
            <p:ph type="title"/>
          </p:nvPr>
        </p:nvSpPr>
        <p:spPr>
          <a:xfrm>
            <a:off x="855316" y="-201168"/>
            <a:ext cx="11167872" cy="1499616"/>
          </a:xfrm>
        </p:spPr>
        <p:txBody>
          <a:bodyPr/>
          <a:lstStyle/>
          <a:p>
            <a:r>
              <a:rPr lang="en-GB" dirty="0"/>
              <a:t>Check your answers:</a:t>
            </a:r>
          </a:p>
        </p:txBody>
      </p:sp>
      <p:sp>
        <p:nvSpPr>
          <p:cNvPr id="3" name="Content Placeholder 2">
            <a:extLst>
              <a:ext uri="{FF2B5EF4-FFF2-40B4-BE49-F238E27FC236}">
                <a16:creationId xmlns:a16="http://schemas.microsoft.com/office/drawing/2014/main" id="{8677BFF9-11A1-4566-8D3B-BACC95649DE0}"/>
              </a:ext>
            </a:extLst>
          </p:cNvPr>
          <p:cNvSpPr>
            <a:spLocks noGrp="1"/>
          </p:cNvSpPr>
          <p:nvPr>
            <p:ph idx="1"/>
          </p:nvPr>
        </p:nvSpPr>
        <p:spPr>
          <a:xfrm>
            <a:off x="1024128" y="1298447"/>
            <a:ext cx="10708327" cy="5048779"/>
          </a:xfrm>
        </p:spPr>
        <p:txBody>
          <a:bodyPr>
            <a:normAutofit fontScale="92500" lnSpcReduction="10000"/>
          </a:bodyPr>
          <a:lstStyle/>
          <a:p>
            <a:pPr marL="457200" indent="-457200">
              <a:buFont typeface="+mj-lt"/>
              <a:buAutoNum type="arabicPeriod"/>
            </a:pPr>
            <a:r>
              <a:rPr lang="en-GB" sz="4000" b="1" dirty="0"/>
              <a:t>Doleful: </a:t>
            </a:r>
            <a:r>
              <a:rPr lang="en-GB" sz="3900" dirty="0"/>
              <a:t>Full of grief.</a:t>
            </a:r>
          </a:p>
          <a:p>
            <a:pPr marL="457200" indent="-457200">
              <a:buFont typeface="+mj-lt"/>
              <a:buAutoNum type="arabicPeriod"/>
            </a:pPr>
            <a:r>
              <a:rPr lang="en-GB" sz="4000" b="1" dirty="0"/>
              <a:t>Discerned: </a:t>
            </a:r>
            <a:r>
              <a:rPr lang="en-GB" sz="3900" dirty="0"/>
              <a:t>Recognise/find out/distinguish</a:t>
            </a:r>
          </a:p>
          <a:p>
            <a:pPr marL="457200" indent="-457200">
              <a:buFont typeface="+mj-lt"/>
              <a:buAutoNum type="arabicPeriod"/>
            </a:pPr>
            <a:r>
              <a:rPr lang="en-GB" sz="4000" b="1" dirty="0"/>
              <a:t>Lamentable: </a:t>
            </a:r>
            <a:r>
              <a:rPr lang="en-GB" sz="3900" dirty="0"/>
              <a:t>That is to be regretted or pitied.</a:t>
            </a:r>
          </a:p>
          <a:p>
            <a:pPr marL="457200" indent="-457200">
              <a:buFont typeface="+mj-lt"/>
              <a:buAutoNum type="arabicPeriod"/>
            </a:pPr>
            <a:r>
              <a:rPr lang="en-GB" sz="4000" b="1" dirty="0"/>
              <a:t>Importunate: </a:t>
            </a:r>
            <a:r>
              <a:rPr lang="en-GB" sz="3900" dirty="0"/>
              <a:t>Persistent, especially to the point of annoyance.</a:t>
            </a:r>
          </a:p>
          <a:p>
            <a:pPr marL="457200" indent="-457200">
              <a:buFont typeface="+mj-lt"/>
              <a:buAutoNum type="arabicPeriod"/>
            </a:pPr>
            <a:r>
              <a:rPr lang="en-GB" sz="4000" b="1" dirty="0"/>
              <a:t>Ascribed: </a:t>
            </a:r>
            <a:r>
              <a:rPr lang="en-GB" sz="3900" dirty="0"/>
              <a:t>To believe or say that something is caused by something else.</a:t>
            </a:r>
          </a:p>
          <a:p>
            <a:pPr marL="457200" indent="-457200">
              <a:buFont typeface="+mj-lt"/>
              <a:buAutoNum type="arabicPeriod"/>
            </a:pPr>
            <a:r>
              <a:rPr lang="en-GB" sz="4000" b="1" dirty="0"/>
              <a:t>Tenacious: </a:t>
            </a:r>
            <a:r>
              <a:rPr lang="en-GB" sz="3900" dirty="0"/>
              <a:t>Someone or something that holds on firmly either physically or to an idea.</a:t>
            </a:r>
          </a:p>
          <a:p>
            <a:pPr marL="0" indent="0">
              <a:buNone/>
            </a:pPr>
            <a:endParaRPr lang="en-GB" dirty="0"/>
          </a:p>
        </p:txBody>
      </p:sp>
      <p:sp>
        <p:nvSpPr>
          <p:cNvPr id="4" name="TextBox 3">
            <a:extLst>
              <a:ext uri="{FF2B5EF4-FFF2-40B4-BE49-F238E27FC236}">
                <a16:creationId xmlns:a16="http://schemas.microsoft.com/office/drawing/2014/main" id="{45F9E831-F6DD-4EE2-8249-ABFD68DBBF69}"/>
              </a:ext>
            </a:extLst>
          </p:cNvPr>
          <p:cNvSpPr txBox="1"/>
          <p:nvPr/>
        </p:nvSpPr>
        <p:spPr>
          <a:xfrm rot="16200000">
            <a:off x="-3075057" y="3075057"/>
            <a:ext cx="6858000"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Answers</a:t>
            </a:r>
          </a:p>
        </p:txBody>
      </p:sp>
      <p:sp>
        <p:nvSpPr>
          <p:cNvPr id="5" name="TextBox 4">
            <a:extLst>
              <a:ext uri="{FF2B5EF4-FFF2-40B4-BE49-F238E27FC236}">
                <a16:creationId xmlns:a16="http://schemas.microsoft.com/office/drawing/2014/main" id="{2834DD83-49E9-4E2F-85AB-1816138560C3}"/>
              </a:ext>
            </a:extLst>
          </p:cNvPr>
          <p:cNvSpPr txBox="1"/>
          <p:nvPr/>
        </p:nvSpPr>
        <p:spPr>
          <a:xfrm>
            <a:off x="707887" y="6488668"/>
            <a:ext cx="8187397" cy="369332"/>
          </a:xfrm>
          <a:prstGeom prst="rect">
            <a:avLst/>
          </a:prstGeom>
          <a:noFill/>
        </p:spPr>
        <p:txBody>
          <a:bodyPr wrap="square" rtlCol="0">
            <a:spAutoFit/>
          </a:bodyPr>
          <a:lstStyle/>
          <a:p>
            <a:r>
              <a:rPr lang="en-GB" dirty="0"/>
              <a:t>L/O: To understand the place of women and the Gothic novel in the Victorian era.</a:t>
            </a:r>
            <a:endParaRPr lang="en-GB" dirty="0">
              <a:solidFill>
                <a:schemeClr val="bg1">
                  <a:lumMod val="50000"/>
                </a:schemeClr>
              </a:solidFill>
            </a:endParaRPr>
          </a:p>
        </p:txBody>
      </p:sp>
    </p:spTree>
    <p:extLst>
      <p:ext uri="{BB962C8B-B14F-4D97-AF65-F5344CB8AC3E}">
        <p14:creationId xmlns:p14="http://schemas.microsoft.com/office/powerpoint/2010/main" val="3463385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7147" y="585216"/>
            <a:ext cx="9720072" cy="1499616"/>
          </a:xfrm>
        </p:spPr>
        <p:txBody>
          <a:bodyPr/>
          <a:lstStyle/>
          <a:p>
            <a:r>
              <a:rPr lang="en-GB" dirty="0"/>
              <a:t>Time line</a:t>
            </a:r>
            <a:br>
              <a:rPr lang="en-GB" dirty="0"/>
            </a:br>
            <a:endParaRPr lang="en-GB" dirty="0"/>
          </a:p>
        </p:txBody>
      </p:sp>
      <p:sp>
        <p:nvSpPr>
          <p:cNvPr id="3" name="Content Placeholder 2"/>
          <p:cNvSpPr>
            <a:spLocks noGrp="1"/>
          </p:cNvSpPr>
          <p:nvPr>
            <p:ph idx="1"/>
          </p:nvPr>
        </p:nvSpPr>
        <p:spPr>
          <a:xfrm>
            <a:off x="847147" y="4290647"/>
            <a:ext cx="10871241" cy="1772530"/>
          </a:xfrm>
        </p:spPr>
        <p:txBody>
          <a:bodyPr>
            <a:normAutofit/>
          </a:bodyPr>
          <a:lstStyle/>
          <a:p>
            <a:pPr marL="0" indent="0" algn="ctr">
              <a:buNone/>
            </a:pPr>
            <a:r>
              <a:rPr lang="en-GB" sz="2000" dirty="0"/>
              <a:t>Today’s primary text is ‘Wuthering Heights’ by Emily Bronte. </a:t>
            </a:r>
            <a:br>
              <a:rPr lang="en-GB" sz="2000" dirty="0"/>
            </a:br>
            <a:r>
              <a:rPr lang="en-GB" sz="2000" dirty="0"/>
              <a:t>Emily came from a family of artists and writers. Her and her two sisters, Charlotte and Anne, are all famous for their writing. </a:t>
            </a:r>
            <a:br>
              <a:rPr lang="en-GB" sz="2000" dirty="0"/>
            </a:br>
            <a:r>
              <a:rPr lang="en-GB" sz="2000" dirty="0"/>
              <a:t>Emily published </a:t>
            </a:r>
            <a:r>
              <a:rPr lang="en-GB" sz="2000" i="1" dirty="0"/>
              <a:t>WH</a:t>
            </a:r>
            <a:r>
              <a:rPr lang="en-GB" sz="2000" dirty="0"/>
              <a:t> under the name of ‘Ellis Bell’ (a man’s name) because, as a woman, she could not get her book published. </a:t>
            </a:r>
            <a:r>
              <a:rPr lang="en-GB" sz="2000" i="1" dirty="0"/>
              <a:t>WH</a:t>
            </a:r>
            <a:r>
              <a:rPr lang="en-GB" sz="2000" dirty="0"/>
              <a:t> is inspired by the moors where the Bronte’s lived. It is a desolate and dark landscape. </a:t>
            </a:r>
          </a:p>
        </p:txBody>
      </p:sp>
      <p:sp>
        <p:nvSpPr>
          <p:cNvPr id="7" name="Rectangle 6">
            <a:extLst>
              <a:ext uri="{FF2B5EF4-FFF2-40B4-BE49-F238E27FC236}">
                <a16:creationId xmlns:a16="http://schemas.microsoft.com/office/drawing/2014/main" id="{EF3B725F-BCA0-4CB6-994C-BC5A93861EA8}"/>
              </a:ext>
            </a:extLst>
          </p:cNvPr>
          <p:cNvSpPr/>
          <p:nvPr/>
        </p:nvSpPr>
        <p:spPr>
          <a:xfrm>
            <a:off x="873054" y="2426824"/>
            <a:ext cx="2047874" cy="78468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dirty="0">
                <a:effectLst/>
                <a:ea typeface="Calibri" panose="020F0502020204030204" pitchFamily="34" charset="0"/>
                <a:cs typeface="Times New Roman" panose="02020603050405020304" pitchFamily="18" charset="0"/>
              </a:rPr>
              <a:t>Ancient </a:t>
            </a:r>
            <a:br>
              <a:rPr lang="en-GB" sz="1400" dirty="0">
                <a:effectLst/>
                <a:ea typeface="Calibri" panose="020F0502020204030204" pitchFamily="34" charset="0"/>
                <a:cs typeface="Times New Roman" panose="02020603050405020304" pitchFamily="18" charset="0"/>
              </a:rPr>
            </a:br>
            <a:r>
              <a:rPr lang="en-GB" sz="1400" dirty="0">
                <a:effectLst/>
                <a:ea typeface="Calibri" panose="020F0502020204030204" pitchFamily="34" charset="0"/>
                <a:cs typeface="Times New Roman" panose="02020603050405020304" pitchFamily="18" charset="0"/>
              </a:rPr>
              <a:t>Literature</a:t>
            </a:r>
            <a:endParaRPr lang="en-GB" sz="1100" dirty="0">
              <a:effectLst/>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530231B5-14F3-46D3-AE79-67FA54B0F488}"/>
              </a:ext>
            </a:extLst>
          </p:cNvPr>
          <p:cNvSpPr/>
          <p:nvPr/>
        </p:nvSpPr>
        <p:spPr>
          <a:xfrm>
            <a:off x="2920927" y="2430107"/>
            <a:ext cx="1933014" cy="781401"/>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a:effectLst/>
                <a:ea typeface="Calibri" panose="020F0502020204030204" pitchFamily="34" charset="0"/>
                <a:cs typeface="Times New Roman" panose="02020603050405020304" pitchFamily="18" charset="0"/>
              </a:rPr>
              <a:t>Middle Ages/</a:t>
            </a:r>
            <a:br>
              <a:rPr lang="en-GB" sz="1400">
                <a:effectLst/>
                <a:ea typeface="Calibri" panose="020F0502020204030204" pitchFamily="34" charset="0"/>
                <a:cs typeface="Times New Roman" panose="02020603050405020304" pitchFamily="18" charset="0"/>
              </a:rPr>
            </a:br>
            <a:r>
              <a:rPr lang="en-GB" sz="1400">
                <a:effectLst/>
                <a:ea typeface="Calibri" panose="020F0502020204030204" pitchFamily="34" charset="0"/>
                <a:cs typeface="Times New Roman" panose="02020603050405020304" pitchFamily="18" charset="0"/>
              </a:rPr>
              <a:t>Renaissance</a:t>
            </a:r>
            <a:endParaRPr lang="en-GB" sz="1100">
              <a:effectLst/>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id="{9AB7949B-239B-45D2-B7C7-9EC5AD8565E3}"/>
              </a:ext>
            </a:extLst>
          </p:cNvPr>
          <p:cNvSpPr/>
          <p:nvPr/>
        </p:nvSpPr>
        <p:spPr>
          <a:xfrm>
            <a:off x="4853941" y="2426824"/>
            <a:ext cx="1852124" cy="784684"/>
          </a:xfrm>
          <a:prstGeom prst="rect">
            <a:avLst/>
          </a:prstGeom>
          <a:solidFill>
            <a:srgbClr val="33CC33"/>
          </a:solidFill>
          <a:ln>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a:effectLst/>
                <a:ea typeface="Calibri" panose="020F0502020204030204" pitchFamily="34" charset="0"/>
                <a:cs typeface="Times New Roman" panose="02020603050405020304" pitchFamily="18" charset="0"/>
              </a:rPr>
              <a:t>The Georgians &amp;</a:t>
            </a:r>
            <a:r>
              <a:rPr lang="en-GB" sz="1400" dirty="0">
                <a:effectLst/>
                <a:ea typeface="Calibri" panose="020F0502020204030204" pitchFamily="34" charset="0"/>
                <a:cs typeface="Times New Roman" panose="02020603050405020304" pitchFamily="18" charset="0"/>
              </a:rPr>
              <a:t/>
            </a:r>
            <a:br>
              <a:rPr lang="en-GB" sz="1400" dirty="0">
                <a:effectLst/>
                <a:ea typeface="Calibri" panose="020F0502020204030204" pitchFamily="34" charset="0"/>
                <a:cs typeface="Times New Roman" panose="02020603050405020304" pitchFamily="18" charset="0"/>
              </a:rPr>
            </a:br>
            <a:r>
              <a:rPr lang="en-GB" sz="1400" dirty="0">
                <a:effectLst/>
                <a:ea typeface="Calibri" panose="020F0502020204030204" pitchFamily="34" charset="0"/>
                <a:cs typeface="Times New Roman" panose="02020603050405020304" pitchFamily="18" charset="0"/>
              </a:rPr>
              <a:t>Victorians</a:t>
            </a:r>
            <a:endParaRPr lang="en-GB" sz="1100" dirty="0">
              <a:effectLst/>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id="{B2574923-DE56-44F3-9669-11D600A09354}"/>
              </a:ext>
            </a:extLst>
          </p:cNvPr>
          <p:cNvSpPr/>
          <p:nvPr/>
        </p:nvSpPr>
        <p:spPr>
          <a:xfrm>
            <a:off x="6682741" y="2426824"/>
            <a:ext cx="1956337" cy="784684"/>
          </a:xfrm>
          <a:prstGeom prst="rect">
            <a:avLst/>
          </a:prstGeom>
          <a:solidFill>
            <a:srgbClr val="009999"/>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a:effectLst/>
                <a:ea typeface="Calibri" panose="020F0502020204030204" pitchFamily="34" charset="0"/>
                <a:cs typeface="Times New Roman" panose="02020603050405020304" pitchFamily="18" charset="0"/>
              </a:rPr>
              <a:t>The Twentieth </a:t>
            </a:r>
            <a:br>
              <a:rPr lang="en-GB" sz="1400">
                <a:effectLst/>
                <a:ea typeface="Calibri" panose="020F0502020204030204" pitchFamily="34" charset="0"/>
                <a:cs typeface="Times New Roman" panose="02020603050405020304" pitchFamily="18" charset="0"/>
              </a:rPr>
            </a:br>
            <a:r>
              <a:rPr lang="en-GB" sz="1400">
                <a:effectLst/>
                <a:ea typeface="Calibri" panose="020F0502020204030204" pitchFamily="34" charset="0"/>
                <a:cs typeface="Times New Roman" panose="02020603050405020304" pitchFamily="18" charset="0"/>
              </a:rPr>
              <a:t>Century</a:t>
            </a:r>
            <a:endParaRPr lang="en-GB" sz="1100">
              <a:effectLst/>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8A7D2E0B-7244-4349-A019-55EAAF88D8C5}"/>
              </a:ext>
            </a:extLst>
          </p:cNvPr>
          <p:cNvSpPr/>
          <p:nvPr/>
        </p:nvSpPr>
        <p:spPr>
          <a:xfrm>
            <a:off x="8639078" y="2426824"/>
            <a:ext cx="1928141" cy="784684"/>
          </a:xfrm>
          <a:prstGeom prst="rect">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a:effectLst/>
                <a:ea typeface="Calibri" panose="020F0502020204030204" pitchFamily="34" charset="0"/>
                <a:cs typeface="Times New Roman" panose="02020603050405020304" pitchFamily="18" charset="0"/>
              </a:rPr>
              <a:t>Representing </a:t>
            </a:r>
            <a:br>
              <a:rPr lang="en-GB" sz="1400">
                <a:effectLst/>
                <a:ea typeface="Calibri" panose="020F0502020204030204" pitchFamily="34" charset="0"/>
                <a:cs typeface="Times New Roman" panose="02020603050405020304" pitchFamily="18" charset="0"/>
              </a:rPr>
            </a:br>
            <a:r>
              <a:rPr lang="en-GB" sz="1400">
                <a:effectLst/>
                <a:ea typeface="Calibri" panose="020F0502020204030204" pitchFamily="34" charset="0"/>
                <a:cs typeface="Times New Roman" panose="02020603050405020304" pitchFamily="18" charset="0"/>
              </a:rPr>
              <a:t>change</a:t>
            </a:r>
            <a:endParaRPr lang="en-GB" sz="1100">
              <a:effectLst/>
              <a:ea typeface="Calibri" panose="020F0502020204030204" pitchFamily="34" charset="0"/>
              <a:cs typeface="Times New Roman" panose="02020603050405020304" pitchFamily="18" charset="0"/>
            </a:endParaRPr>
          </a:p>
        </p:txBody>
      </p:sp>
      <p:cxnSp>
        <p:nvCxnSpPr>
          <p:cNvPr id="12" name="Straight Connector 11">
            <a:extLst>
              <a:ext uri="{FF2B5EF4-FFF2-40B4-BE49-F238E27FC236}">
                <a16:creationId xmlns:a16="http://schemas.microsoft.com/office/drawing/2014/main" id="{DECD3A33-7532-4125-B75B-10EB854EFACD}"/>
              </a:ext>
            </a:extLst>
          </p:cNvPr>
          <p:cNvCxnSpPr>
            <a:cxnSpLocks/>
          </p:cNvCxnSpPr>
          <p:nvPr/>
        </p:nvCxnSpPr>
        <p:spPr>
          <a:xfrm>
            <a:off x="6021706" y="2410314"/>
            <a:ext cx="0" cy="164634"/>
          </a:xfrm>
          <a:prstGeom prst="line">
            <a:avLst/>
          </a:prstGeom>
          <a:ln>
            <a:solidFill>
              <a:srgbClr val="33CC33"/>
            </a:solidFill>
          </a:ln>
        </p:spPr>
        <p:style>
          <a:lnRef idx="1">
            <a:schemeClr val="accent1"/>
          </a:lnRef>
          <a:fillRef idx="0">
            <a:schemeClr val="accent1"/>
          </a:fillRef>
          <a:effectRef idx="0">
            <a:schemeClr val="accent1"/>
          </a:effectRef>
          <a:fontRef idx="minor">
            <a:schemeClr val="tx1"/>
          </a:fontRef>
        </p:style>
      </p:cxnSp>
      <p:sp>
        <p:nvSpPr>
          <p:cNvPr id="13" name="Text Box 31">
            <a:extLst>
              <a:ext uri="{FF2B5EF4-FFF2-40B4-BE49-F238E27FC236}">
                <a16:creationId xmlns:a16="http://schemas.microsoft.com/office/drawing/2014/main" id="{499E55AC-6264-4EB8-BCB9-CEFFCE8ADA5E}"/>
              </a:ext>
            </a:extLst>
          </p:cNvPr>
          <p:cNvSpPr txBox="1"/>
          <p:nvPr/>
        </p:nvSpPr>
        <p:spPr>
          <a:xfrm>
            <a:off x="5489931" y="605055"/>
            <a:ext cx="1216134" cy="1483674"/>
          </a:xfrm>
          <a:prstGeom prst="rect">
            <a:avLst/>
          </a:prstGeom>
          <a:solidFill>
            <a:schemeClr val="lt1"/>
          </a:solidFill>
          <a:ln w="6350">
            <a:solidFill>
              <a:srgbClr val="33CC33"/>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16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rPr>
              <a:t>Emily Bronte ‘Wuthering Heights’ (1847)</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6" name="Straight Connector 15">
            <a:extLst>
              <a:ext uri="{FF2B5EF4-FFF2-40B4-BE49-F238E27FC236}">
                <a16:creationId xmlns:a16="http://schemas.microsoft.com/office/drawing/2014/main" id="{F2B602FD-9EEC-4765-B243-A272FF1F57D2}"/>
              </a:ext>
            </a:extLst>
          </p:cNvPr>
          <p:cNvCxnSpPr>
            <a:cxnSpLocks/>
          </p:cNvCxnSpPr>
          <p:nvPr/>
        </p:nvCxnSpPr>
        <p:spPr>
          <a:xfrm>
            <a:off x="6097998" y="2084832"/>
            <a:ext cx="0" cy="49011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3C9FC2CA-0B38-4CA0-9A59-9E74176E8A81}"/>
              </a:ext>
            </a:extLst>
          </p:cNvPr>
          <p:cNvSpPr txBox="1"/>
          <p:nvPr/>
        </p:nvSpPr>
        <p:spPr>
          <a:xfrm>
            <a:off x="847147" y="6488668"/>
            <a:ext cx="8187397" cy="369332"/>
          </a:xfrm>
          <a:prstGeom prst="rect">
            <a:avLst/>
          </a:prstGeom>
          <a:noFill/>
        </p:spPr>
        <p:txBody>
          <a:bodyPr wrap="square" rtlCol="0">
            <a:spAutoFit/>
          </a:bodyPr>
          <a:lstStyle/>
          <a:p>
            <a:r>
              <a:rPr lang="en-GB" dirty="0"/>
              <a:t>L/O: To understand the place of women and the Gothic novel in the Victorian era.</a:t>
            </a:r>
          </a:p>
        </p:txBody>
      </p:sp>
      <p:sp>
        <p:nvSpPr>
          <p:cNvPr id="14" name="TextBox 13">
            <a:extLst>
              <a:ext uri="{FF2B5EF4-FFF2-40B4-BE49-F238E27FC236}">
                <a16:creationId xmlns:a16="http://schemas.microsoft.com/office/drawing/2014/main" id="{48A0A550-3E01-41A2-9024-21EB6BD2E6CC}"/>
              </a:ext>
            </a:extLst>
          </p:cNvPr>
          <p:cNvSpPr txBox="1"/>
          <p:nvPr/>
        </p:nvSpPr>
        <p:spPr>
          <a:xfrm rot="16200000">
            <a:off x="-3075057" y="3075057"/>
            <a:ext cx="6858000"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Draw It</a:t>
            </a:r>
          </a:p>
        </p:txBody>
      </p:sp>
    </p:spTree>
    <p:extLst>
      <p:ext uri="{BB962C8B-B14F-4D97-AF65-F5344CB8AC3E}">
        <p14:creationId xmlns:p14="http://schemas.microsoft.com/office/powerpoint/2010/main" val="630685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Women in Victorian literature</a:t>
            </a:r>
          </a:p>
        </p:txBody>
      </p:sp>
      <p:sp>
        <p:nvSpPr>
          <p:cNvPr id="3" name="Content Placeholder 2"/>
          <p:cNvSpPr>
            <a:spLocks noGrp="1"/>
          </p:cNvSpPr>
          <p:nvPr>
            <p:ph idx="1"/>
          </p:nvPr>
        </p:nvSpPr>
        <p:spPr>
          <a:xfrm>
            <a:off x="751713" y="1847088"/>
            <a:ext cx="6039612" cy="4686300"/>
          </a:xfrm>
        </p:spPr>
        <p:txBody>
          <a:bodyPr>
            <a:normAutofit fontScale="92500" lnSpcReduction="20000"/>
          </a:bodyPr>
          <a:lstStyle/>
          <a:p>
            <a:r>
              <a:rPr lang="en-GB" sz="2800" dirty="0"/>
              <a:t>Female writers at the time were forced to publish a book under a man’s name for it to be respected. </a:t>
            </a:r>
          </a:p>
          <a:p>
            <a:r>
              <a:rPr lang="en-GB" sz="2800" dirty="0"/>
              <a:t>If they were brave and tried to publish it under their own name, it either wasn’t published, people said their father or husband wrote it OR they declared the book to be poor because it was written by a woman. </a:t>
            </a:r>
          </a:p>
          <a:p>
            <a:r>
              <a:rPr lang="en-GB" sz="2800" dirty="0"/>
              <a:t>Women were expected to behave in a ‘proper manner’ and texts such as </a:t>
            </a:r>
            <a:r>
              <a:rPr lang="en-GB" sz="2800" i="1" dirty="0"/>
              <a:t>Frankenstein </a:t>
            </a:r>
            <a:r>
              <a:rPr lang="en-GB" sz="2800" dirty="0"/>
              <a:t>and </a:t>
            </a:r>
            <a:r>
              <a:rPr lang="en-GB" sz="2800" i="1" dirty="0"/>
              <a:t>Wuthering Heights</a:t>
            </a:r>
            <a:r>
              <a:rPr lang="en-GB" sz="2800" dirty="0"/>
              <a:t> were really shocking as women should not have been discussing such gruesome ideas! </a:t>
            </a:r>
          </a:p>
        </p:txBody>
      </p:sp>
      <p:pic>
        <p:nvPicPr>
          <p:cNvPr id="5" name="Picture 4"/>
          <p:cNvPicPr>
            <a:picLocks noChangeAspect="1"/>
          </p:cNvPicPr>
          <p:nvPr/>
        </p:nvPicPr>
        <p:blipFill>
          <a:blip r:embed="rId2"/>
          <a:stretch>
            <a:fillRect/>
          </a:stretch>
        </p:blipFill>
        <p:spPr>
          <a:xfrm>
            <a:off x="7250458" y="1623274"/>
            <a:ext cx="4650045" cy="3394710"/>
          </a:xfrm>
          <a:prstGeom prst="rect">
            <a:avLst/>
          </a:prstGeom>
        </p:spPr>
      </p:pic>
      <p:sp>
        <p:nvSpPr>
          <p:cNvPr id="6" name="TextBox 5"/>
          <p:cNvSpPr txBox="1"/>
          <p:nvPr/>
        </p:nvSpPr>
        <p:spPr>
          <a:xfrm>
            <a:off x="7515224" y="5017984"/>
            <a:ext cx="4120515" cy="923330"/>
          </a:xfrm>
          <a:prstGeom prst="rect">
            <a:avLst/>
          </a:prstGeom>
          <a:noFill/>
        </p:spPr>
        <p:txBody>
          <a:bodyPr wrap="square" rtlCol="0">
            <a:spAutoFit/>
          </a:bodyPr>
          <a:lstStyle/>
          <a:p>
            <a:pPr algn="ctr"/>
            <a:r>
              <a:rPr lang="en-GB" dirty="0"/>
              <a:t>The Bronte sisters male signatures. They published under the male names of </a:t>
            </a:r>
            <a:r>
              <a:rPr lang="en-GB" dirty="0" err="1"/>
              <a:t>Currer</a:t>
            </a:r>
            <a:r>
              <a:rPr lang="en-GB" dirty="0"/>
              <a:t>, Ellis and Acton Bell. </a:t>
            </a:r>
          </a:p>
        </p:txBody>
      </p:sp>
      <p:sp>
        <p:nvSpPr>
          <p:cNvPr id="8" name="TextBox 7">
            <a:extLst>
              <a:ext uri="{FF2B5EF4-FFF2-40B4-BE49-F238E27FC236}">
                <a16:creationId xmlns:a16="http://schemas.microsoft.com/office/drawing/2014/main" id="{3A5D5303-A6A7-4D0F-9EE2-3EAB1706B782}"/>
              </a:ext>
            </a:extLst>
          </p:cNvPr>
          <p:cNvSpPr txBox="1"/>
          <p:nvPr/>
        </p:nvSpPr>
        <p:spPr>
          <a:xfrm>
            <a:off x="0" y="6488668"/>
            <a:ext cx="8187397" cy="369332"/>
          </a:xfrm>
          <a:prstGeom prst="rect">
            <a:avLst/>
          </a:prstGeom>
          <a:noFill/>
        </p:spPr>
        <p:txBody>
          <a:bodyPr wrap="square" rtlCol="0">
            <a:spAutoFit/>
          </a:bodyPr>
          <a:lstStyle/>
          <a:p>
            <a:r>
              <a:rPr lang="en-GB" dirty="0">
                <a:solidFill>
                  <a:schemeClr val="bg1">
                    <a:lumMod val="50000"/>
                  </a:schemeClr>
                </a:solidFill>
              </a:rPr>
              <a:t>L/O: To understand the place of women and the Gothic novel in the Victorian era</a:t>
            </a:r>
          </a:p>
        </p:txBody>
      </p:sp>
      <p:sp>
        <p:nvSpPr>
          <p:cNvPr id="7" name="TextBox 6">
            <a:extLst>
              <a:ext uri="{FF2B5EF4-FFF2-40B4-BE49-F238E27FC236}">
                <a16:creationId xmlns:a16="http://schemas.microsoft.com/office/drawing/2014/main" id="{A1D1B993-9035-42C0-B12E-52F0A61B6728}"/>
              </a:ext>
            </a:extLst>
          </p:cNvPr>
          <p:cNvSpPr txBox="1"/>
          <p:nvPr/>
        </p:nvSpPr>
        <p:spPr>
          <a:xfrm rot="16200000">
            <a:off x="-3075057" y="3075057"/>
            <a:ext cx="6858000" cy="707886"/>
          </a:xfrm>
          <a:prstGeom prst="rect">
            <a:avLst/>
          </a:prstGeom>
          <a:solidFill>
            <a:schemeClr val="accent1">
              <a:lumMod val="75000"/>
            </a:schemeClr>
          </a:solidFill>
        </p:spPr>
        <p:txBody>
          <a:bodyPr wrap="square" rtlCol="0">
            <a:spAutoFit/>
          </a:bodyPr>
          <a:lstStyle/>
          <a:p>
            <a:pPr algn="ctr"/>
            <a:r>
              <a:rPr lang="en-GB" sz="4000" b="1" dirty="0" smtClean="0">
                <a:solidFill>
                  <a:schemeClr val="bg1"/>
                </a:solidFill>
                <a:latin typeface="Century Gothic" panose="020B0502020202020204" pitchFamily="34" charset="0"/>
              </a:rPr>
              <a:t>Contextual </a:t>
            </a:r>
            <a:r>
              <a:rPr lang="en-GB" sz="4000" b="1" dirty="0" err="1" smtClean="0">
                <a:solidFill>
                  <a:schemeClr val="bg1"/>
                </a:solidFill>
                <a:latin typeface="Century Gothic" panose="020B0502020202020204" pitchFamily="34" charset="0"/>
              </a:rPr>
              <a:t>Informaiton</a:t>
            </a:r>
            <a:endParaRPr lang="en-GB" sz="4000"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961219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Long Term Memory Link: Year 8 Gothic</a:t>
            </a:r>
          </a:p>
        </p:txBody>
      </p:sp>
      <p:sp>
        <p:nvSpPr>
          <p:cNvPr id="5" name="TextBox 4">
            <a:extLst>
              <a:ext uri="{FF2B5EF4-FFF2-40B4-BE49-F238E27FC236}">
                <a16:creationId xmlns:a16="http://schemas.microsoft.com/office/drawing/2014/main" id="{C103DBB5-86DF-4E2C-994A-1977CB560A06}"/>
              </a:ext>
            </a:extLst>
          </p:cNvPr>
          <p:cNvSpPr txBox="1"/>
          <p:nvPr/>
        </p:nvSpPr>
        <p:spPr>
          <a:xfrm>
            <a:off x="707887" y="6488668"/>
            <a:ext cx="8187397" cy="369332"/>
          </a:xfrm>
          <a:prstGeom prst="rect">
            <a:avLst/>
          </a:prstGeom>
          <a:noFill/>
        </p:spPr>
        <p:txBody>
          <a:bodyPr wrap="square" rtlCol="0">
            <a:spAutoFit/>
          </a:bodyPr>
          <a:lstStyle/>
          <a:p>
            <a:r>
              <a:rPr lang="en-GB" dirty="0"/>
              <a:t>L/O: To understand the place of women and the Gothic novel in the Victorian era.</a:t>
            </a:r>
          </a:p>
        </p:txBody>
      </p:sp>
      <p:sp>
        <p:nvSpPr>
          <p:cNvPr id="4" name="TextBox 3">
            <a:extLst>
              <a:ext uri="{FF2B5EF4-FFF2-40B4-BE49-F238E27FC236}">
                <a16:creationId xmlns:a16="http://schemas.microsoft.com/office/drawing/2014/main" id="{698F1983-1280-44CB-9E78-946B0368423D}"/>
              </a:ext>
            </a:extLst>
          </p:cNvPr>
          <p:cNvSpPr txBox="1"/>
          <p:nvPr/>
        </p:nvSpPr>
        <p:spPr>
          <a:xfrm rot="16200000">
            <a:off x="-3075057" y="3075057"/>
            <a:ext cx="6858000"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Checking Understanding</a:t>
            </a:r>
          </a:p>
        </p:txBody>
      </p:sp>
      <p:sp>
        <p:nvSpPr>
          <p:cNvPr id="6" name="Rectangle: Rounded Corners 5">
            <a:extLst>
              <a:ext uri="{FF2B5EF4-FFF2-40B4-BE49-F238E27FC236}">
                <a16:creationId xmlns:a16="http://schemas.microsoft.com/office/drawing/2014/main" id="{9584603D-D51F-44FA-A201-84B85A4591A1}"/>
              </a:ext>
            </a:extLst>
          </p:cNvPr>
          <p:cNvSpPr/>
          <p:nvPr/>
        </p:nvSpPr>
        <p:spPr>
          <a:xfrm>
            <a:off x="4403188" y="2958436"/>
            <a:ext cx="3699803" cy="17865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t>Gothic</a:t>
            </a:r>
            <a:r>
              <a:rPr lang="en-GB" sz="2800" dirty="0"/>
              <a:t/>
            </a:r>
            <a:br>
              <a:rPr lang="en-GB" sz="2800" dirty="0"/>
            </a:br>
            <a:r>
              <a:rPr lang="en-GB" sz="2800" dirty="0"/>
              <a:t>What ideas come to mind?</a:t>
            </a:r>
          </a:p>
          <a:p>
            <a:pPr algn="ctr"/>
            <a:endParaRPr lang="en-GB" dirty="0"/>
          </a:p>
        </p:txBody>
      </p:sp>
    </p:spTree>
    <p:extLst>
      <p:ext uri="{BB962C8B-B14F-4D97-AF65-F5344CB8AC3E}">
        <p14:creationId xmlns:p14="http://schemas.microsoft.com/office/powerpoint/2010/main" val="1073845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AB6FE29A-F26F-460D-B924-2150EB8121ED}"/>
              </a:ext>
            </a:extLst>
          </p:cNvPr>
          <p:cNvGraphicFramePr/>
          <p:nvPr>
            <p:extLst>
              <p:ext uri="{D42A27DB-BD31-4B8C-83A1-F6EECF244321}">
                <p14:modId xmlns:p14="http://schemas.microsoft.com/office/powerpoint/2010/main" val="4067903416"/>
              </p:ext>
            </p:extLst>
          </p:nvPr>
        </p:nvGraphicFramePr>
        <p:xfrm>
          <a:off x="1004341" y="224853"/>
          <a:ext cx="9938479" cy="63558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1E5FD615-F9B4-41BB-AA5C-28AD029CAFE8}"/>
              </a:ext>
            </a:extLst>
          </p:cNvPr>
          <p:cNvSpPr txBox="1"/>
          <p:nvPr/>
        </p:nvSpPr>
        <p:spPr>
          <a:xfrm rot="16200000">
            <a:off x="-3075057" y="3075057"/>
            <a:ext cx="6858000" cy="707886"/>
          </a:xfrm>
          <a:prstGeom prst="rect">
            <a:avLst/>
          </a:prstGeom>
          <a:solidFill>
            <a:schemeClr val="accent1">
              <a:lumMod val="75000"/>
            </a:schemeClr>
          </a:solidFill>
        </p:spPr>
        <p:txBody>
          <a:bodyPr wrap="square" rtlCol="0">
            <a:spAutoFit/>
          </a:bodyPr>
          <a:lstStyle/>
          <a:p>
            <a:pPr algn="ctr"/>
            <a:r>
              <a:rPr lang="en-GB" sz="4000" b="1" dirty="0" smtClean="0">
                <a:solidFill>
                  <a:schemeClr val="bg1"/>
                </a:solidFill>
                <a:latin typeface="Century Gothic" panose="020B0502020202020204" pitchFamily="34" charset="0"/>
              </a:rPr>
              <a:t>Discussion Activity</a:t>
            </a:r>
            <a:endParaRPr lang="en-GB" sz="4000" b="1" dirty="0">
              <a:solidFill>
                <a:schemeClr val="bg1"/>
              </a:solidFill>
              <a:latin typeface="Century Gothic" panose="020B0502020202020204" pitchFamily="34" charset="0"/>
            </a:endParaRPr>
          </a:p>
        </p:txBody>
      </p:sp>
      <p:sp>
        <p:nvSpPr>
          <p:cNvPr id="4" name="TextBox 3">
            <a:extLst>
              <a:ext uri="{FF2B5EF4-FFF2-40B4-BE49-F238E27FC236}">
                <a16:creationId xmlns:a16="http://schemas.microsoft.com/office/drawing/2014/main" id="{C760268D-917B-4377-B40A-F642C3E6E16E}"/>
              </a:ext>
            </a:extLst>
          </p:cNvPr>
          <p:cNvSpPr txBox="1"/>
          <p:nvPr/>
        </p:nvSpPr>
        <p:spPr>
          <a:xfrm>
            <a:off x="707887" y="6488668"/>
            <a:ext cx="8187397" cy="369332"/>
          </a:xfrm>
          <a:prstGeom prst="rect">
            <a:avLst/>
          </a:prstGeom>
          <a:noFill/>
        </p:spPr>
        <p:txBody>
          <a:bodyPr wrap="square" rtlCol="0">
            <a:spAutoFit/>
          </a:bodyPr>
          <a:lstStyle/>
          <a:p>
            <a:r>
              <a:rPr lang="en-GB" dirty="0"/>
              <a:t>L/O: To understand the place of women and the Gothic novel in the Victorian era.</a:t>
            </a:r>
          </a:p>
        </p:txBody>
      </p:sp>
    </p:spTree>
    <p:extLst>
      <p:ext uri="{BB962C8B-B14F-4D97-AF65-F5344CB8AC3E}">
        <p14:creationId xmlns:p14="http://schemas.microsoft.com/office/powerpoint/2010/main" val="1216523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3B0F763A-8011-4EEB-97CE-554840584833}"/>
              </a:ext>
            </a:extLst>
          </p:cNvPr>
          <p:cNvPicPr>
            <a:picLocks noChangeAspect="1"/>
          </p:cNvPicPr>
          <p:nvPr/>
        </p:nvPicPr>
        <p:blipFill rotWithShape="1">
          <a:blip r:embed="rId3"/>
          <a:srcRect l="29744" t="11684" r="31614" b="5827"/>
          <a:stretch/>
        </p:blipFill>
        <p:spPr>
          <a:xfrm>
            <a:off x="5839969" y="248727"/>
            <a:ext cx="5504252" cy="6609273"/>
          </a:xfrm>
          <a:prstGeom prst="rect">
            <a:avLst/>
          </a:prstGeom>
        </p:spPr>
      </p:pic>
      <p:cxnSp>
        <p:nvCxnSpPr>
          <p:cNvPr id="13" name="Straight Connector 12"/>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24129" y="585216"/>
            <a:ext cx="3779085" cy="1499616"/>
          </a:xfrm>
        </p:spPr>
        <p:txBody>
          <a:bodyPr>
            <a:normAutofit/>
          </a:bodyPr>
          <a:lstStyle/>
          <a:p>
            <a:r>
              <a:rPr lang="en-GB">
                <a:solidFill>
                  <a:srgbClr val="FFFFFF"/>
                </a:solidFill>
              </a:rPr>
              <a:t>Read the extract</a:t>
            </a:r>
          </a:p>
        </p:txBody>
      </p:sp>
      <p:sp>
        <p:nvSpPr>
          <p:cNvPr id="5" name="Content Placeholder 4">
            <a:extLst>
              <a:ext uri="{FF2B5EF4-FFF2-40B4-BE49-F238E27FC236}">
                <a16:creationId xmlns:a16="http://schemas.microsoft.com/office/drawing/2014/main" id="{9FFF0475-3DE3-4ED4-B3B1-CB31E656B9DE}"/>
              </a:ext>
            </a:extLst>
          </p:cNvPr>
          <p:cNvSpPr>
            <a:spLocks noGrp="1"/>
          </p:cNvSpPr>
          <p:nvPr>
            <p:ph idx="1"/>
          </p:nvPr>
        </p:nvSpPr>
        <p:spPr>
          <a:xfrm>
            <a:off x="847779" y="2320790"/>
            <a:ext cx="4309403" cy="3931920"/>
          </a:xfrm>
        </p:spPr>
        <p:txBody>
          <a:bodyPr>
            <a:normAutofit/>
          </a:bodyPr>
          <a:lstStyle/>
          <a:p>
            <a:pPr algn="ctr"/>
            <a:r>
              <a:rPr lang="en-GB" sz="2400" dirty="0">
                <a:solidFill>
                  <a:schemeClr val="bg1"/>
                </a:solidFill>
              </a:rPr>
              <a:t>Annotate and highlight the extract</a:t>
            </a:r>
            <a:br>
              <a:rPr lang="en-GB" sz="2400" dirty="0">
                <a:solidFill>
                  <a:schemeClr val="bg1"/>
                </a:solidFill>
              </a:rPr>
            </a:br>
            <a:r>
              <a:rPr lang="en-GB" sz="2400" dirty="0">
                <a:solidFill>
                  <a:schemeClr val="bg1"/>
                </a:solidFill>
              </a:rPr>
              <a:t>Look for:</a:t>
            </a:r>
          </a:p>
          <a:p>
            <a:r>
              <a:rPr lang="en-GB" sz="2400" dirty="0">
                <a:solidFill>
                  <a:schemeClr val="bg1"/>
                </a:solidFill>
              </a:rPr>
              <a:t>Language devices (metaphors, similes, adjectives, verbs etc)</a:t>
            </a:r>
            <a:br>
              <a:rPr lang="en-GB" sz="2400" dirty="0">
                <a:solidFill>
                  <a:schemeClr val="bg1"/>
                </a:solidFill>
              </a:rPr>
            </a:br>
            <a:r>
              <a:rPr lang="en-GB" sz="2400" dirty="0">
                <a:solidFill>
                  <a:schemeClr val="bg1"/>
                </a:solidFill>
              </a:rPr>
              <a:t/>
            </a:r>
            <a:br>
              <a:rPr lang="en-GB" sz="2400" dirty="0">
                <a:solidFill>
                  <a:schemeClr val="bg1"/>
                </a:solidFill>
              </a:rPr>
            </a:br>
            <a:r>
              <a:rPr lang="en-GB" sz="2400" dirty="0">
                <a:solidFill>
                  <a:schemeClr val="bg1"/>
                </a:solidFill>
              </a:rPr>
              <a:t>Punctuation – what effect does it have? </a:t>
            </a:r>
            <a:br>
              <a:rPr lang="en-GB" sz="2400" dirty="0">
                <a:solidFill>
                  <a:schemeClr val="bg1"/>
                </a:solidFill>
              </a:rPr>
            </a:br>
            <a:r>
              <a:rPr lang="en-GB" sz="2400" dirty="0">
                <a:solidFill>
                  <a:schemeClr val="bg1"/>
                </a:solidFill>
              </a:rPr>
              <a:t/>
            </a:r>
            <a:br>
              <a:rPr lang="en-GB" sz="2400" dirty="0">
                <a:solidFill>
                  <a:schemeClr val="bg1"/>
                </a:solidFill>
              </a:rPr>
            </a:br>
            <a:r>
              <a:rPr lang="en-GB" sz="2400" dirty="0">
                <a:solidFill>
                  <a:schemeClr val="bg1"/>
                </a:solidFill>
              </a:rPr>
              <a:t>Words that show gothic ideas</a:t>
            </a:r>
          </a:p>
        </p:txBody>
      </p:sp>
      <p:sp>
        <p:nvSpPr>
          <p:cNvPr id="9" name="TextBox 8">
            <a:extLst>
              <a:ext uri="{FF2B5EF4-FFF2-40B4-BE49-F238E27FC236}">
                <a16:creationId xmlns:a16="http://schemas.microsoft.com/office/drawing/2014/main" id="{F608D4BF-DD4C-491D-926F-FE60E0AD5708}"/>
              </a:ext>
            </a:extLst>
          </p:cNvPr>
          <p:cNvSpPr txBox="1"/>
          <p:nvPr/>
        </p:nvSpPr>
        <p:spPr>
          <a:xfrm>
            <a:off x="847779" y="6272784"/>
            <a:ext cx="8187397" cy="523220"/>
          </a:xfrm>
          <a:prstGeom prst="rect">
            <a:avLst/>
          </a:prstGeom>
          <a:noFill/>
        </p:spPr>
        <p:txBody>
          <a:bodyPr wrap="square" rtlCol="0">
            <a:spAutoFit/>
          </a:bodyPr>
          <a:lstStyle/>
          <a:p>
            <a:r>
              <a:rPr lang="en-GB" sz="1400" dirty="0"/>
              <a:t>L/O: To understand the place of women and</a:t>
            </a:r>
          </a:p>
          <a:p>
            <a:r>
              <a:rPr lang="en-GB" sz="1400" dirty="0"/>
              <a:t> the Gothic novel in the Victorian era</a:t>
            </a:r>
            <a:r>
              <a:rPr lang="en-GB" sz="1400" dirty="0">
                <a:solidFill>
                  <a:schemeClr val="bg1">
                    <a:lumMod val="50000"/>
                  </a:schemeClr>
                </a:solidFill>
              </a:rPr>
              <a:t>.</a:t>
            </a:r>
          </a:p>
        </p:txBody>
      </p:sp>
      <p:sp>
        <p:nvSpPr>
          <p:cNvPr id="8" name="TextBox 7">
            <a:extLst>
              <a:ext uri="{FF2B5EF4-FFF2-40B4-BE49-F238E27FC236}">
                <a16:creationId xmlns:a16="http://schemas.microsoft.com/office/drawing/2014/main" id="{03498387-BA14-49E6-9284-2D48F3AD6A37}"/>
              </a:ext>
            </a:extLst>
          </p:cNvPr>
          <p:cNvSpPr txBox="1"/>
          <p:nvPr/>
        </p:nvSpPr>
        <p:spPr>
          <a:xfrm rot="16200000">
            <a:off x="-3075057" y="3075057"/>
            <a:ext cx="6858000"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Reading Activity</a:t>
            </a:r>
          </a:p>
        </p:txBody>
      </p:sp>
    </p:spTree>
    <p:extLst>
      <p:ext uri="{BB962C8B-B14F-4D97-AF65-F5344CB8AC3E}">
        <p14:creationId xmlns:p14="http://schemas.microsoft.com/office/powerpoint/2010/main" val="12507592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318</TotalTime>
  <Words>1262</Words>
  <Application>Microsoft Office PowerPoint</Application>
  <PresentationFormat>Widescreen</PresentationFormat>
  <Paragraphs>106</Paragraphs>
  <Slides>15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Calibri</vt:lpstr>
      <vt:lpstr>Century Gothic</vt:lpstr>
      <vt:lpstr>Times New Roman</vt:lpstr>
      <vt:lpstr>Tw Cen MT</vt:lpstr>
      <vt:lpstr>Tw Cen MT Condensed</vt:lpstr>
      <vt:lpstr>Wingdings 3</vt:lpstr>
      <vt:lpstr>Integral</vt:lpstr>
      <vt:lpstr>Lesson 10: ‘wuthering heights’</vt:lpstr>
      <vt:lpstr>Starter</vt:lpstr>
      <vt:lpstr>Match the vocabulary to the correct definitions.</vt:lpstr>
      <vt:lpstr>Check your answers:</vt:lpstr>
      <vt:lpstr>Time line </vt:lpstr>
      <vt:lpstr>Women in Victorian literature</vt:lpstr>
      <vt:lpstr>Long Term Memory Link: Year 8 Gothic</vt:lpstr>
      <vt:lpstr>PowerPoint Presentation</vt:lpstr>
      <vt:lpstr>Read the extract</vt:lpstr>
      <vt:lpstr>PowerPoint Presentation</vt:lpstr>
      <vt:lpstr>PowerPoint Presentation</vt:lpstr>
      <vt:lpstr>Feedback:</vt:lpstr>
      <vt:lpstr>Task options – pick 1</vt:lpstr>
      <vt:lpstr>The big question</vt:lpstr>
      <vt:lpstr>“There was no moon, and everything beneath lay in misty darkness: not a light gleamed from any house, far or near all had been extinguished long ago: and those at Wuthering Heights were never visible…” Wuthering Heights Ch. 12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introduction to unit</dc:title>
  <dc:creator>Lauran Hampshire - Dell</dc:creator>
  <cp:lastModifiedBy>A Allen</cp:lastModifiedBy>
  <cp:revision>32</cp:revision>
  <dcterms:created xsi:type="dcterms:W3CDTF">2017-05-17T08:48:39Z</dcterms:created>
  <dcterms:modified xsi:type="dcterms:W3CDTF">2020-06-19T12:33:35Z</dcterms:modified>
</cp:coreProperties>
</file>