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30" r:id="rId2"/>
    <p:sldId id="258" r:id="rId3"/>
    <p:sldId id="259" r:id="rId4"/>
    <p:sldId id="331" r:id="rId5"/>
    <p:sldId id="262" r:id="rId6"/>
    <p:sldId id="319" r:id="rId7"/>
    <p:sldId id="332" r:id="rId8"/>
    <p:sldId id="333" r:id="rId9"/>
    <p:sldId id="334" r:id="rId10"/>
    <p:sldId id="335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5D1"/>
    <a:srgbClr val="FFCCFF"/>
    <a:srgbClr val="FF6699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86323" autoAdjust="0"/>
  </p:normalViewPr>
  <p:slideViewPr>
    <p:cSldViewPr snapToGrid="0">
      <p:cViewPr varScale="1">
        <p:scale>
          <a:sx n="63" d="100"/>
          <a:sy n="63" d="100"/>
        </p:scale>
        <p:origin x="-93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9DAB0-81BC-4B70-AC09-532A9D9B113B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A5FF-2233-4C43-8F15-69930E2987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4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907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5A5FF-2233-4C43-8F15-69930E29870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041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This – as with all aspects of the lesson – can be edited to suit your group.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3130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Homework is optional - Print</a:t>
            </a:r>
            <a:r>
              <a:rPr lang="en-GB" baseline="0" dirty="0" smtClean="0"/>
              <a:t> off this slide to give out as homework.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DDEA47-6A0F-48FA-929F-7425DD0BB50B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20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22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136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202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64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11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17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95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80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6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42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614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0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15C0E-B7C1-448F-BE32-CE3B2BF9124F}" type="datetimeFigureOut">
              <a:rPr lang="en-GB" smtClean="0"/>
              <a:t>26/03/2020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CB075-1F7B-492A-884E-CA139B25FF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932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23999" y="5782614"/>
            <a:ext cx="9144000" cy="1077540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b="1" u="sng" dirty="0" smtClean="0"/>
              <a:t>Learning Objective: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000" dirty="0"/>
              <a:t>AO2: Analyse the </a:t>
            </a:r>
            <a:r>
              <a:rPr lang="en-GB" sz="2000" dirty="0" smtClean="0"/>
              <a:t>language and </a:t>
            </a:r>
            <a:r>
              <a:rPr lang="en-GB" sz="2000" dirty="0"/>
              <a:t>structure used by a writer to create meanings and effects, using relevant subject terminology where appropriate</a:t>
            </a:r>
            <a:r>
              <a:rPr lang="en-GB" sz="2000" dirty="0" smtClean="0"/>
              <a:t>.</a:t>
            </a:r>
            <a:endParaRPr lang="en-GB" sz="2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0" y="0"/>
            <a:ext cx="2395470" cy="1539240"/>
          </a:xfrm>
          <a:prstGeom prst="wedgeRoundRectCallout">
            <a:avLst>
              <a:gd name="adj1" fmla="val 38844"/>
              <a:gd name="adj2" fmla="val 74662"/>
              <a:gd name="adj3" fmla="val 16667"/>
            </a:avLst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u="sng" dirty="0" smtClean="0">
                <a:latin typeface="Comic Sans MS" panose="030F0702030302020204" pitchFamily="66" charset="0"/>
              </a:rPr>
              <a:t>Key Words</a:t>
            </a:r>
            <a:r>
              <a:rPr lang="en-GB" sz="1600" b="1" u="sng" dirty="0" smtClean="0">
                <a:latin typeface="Comic Sans MS" panose="030F0702030302020204" pitchFamily="66" charset="0"/>
              </a:rPr>
              <a:t>: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Revenge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Feud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Dramatic irony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Ambiguity</a:t>
            </a:r>
          </a:p>
          <a:p>
            <a:pPr algn="ctr"/>
            <a:r>
              <a:rPr lang="en-GB" sz="1600" b="1" dirty="0" smtClean="0">
                <a:latin typeface="Comic Sans MS" panose="030F0702030302020204" pitchFamily="66" charset="0"/>
              </a:rPr>
              <a:t>Plague</a:t>
            </a:r>
            <a:endParaRPr lang="en-GB" sz="1600" b="1" dirty="0" smtClean="0">
              <a:latin typeface="Comic Sans MS" panose="030F0702030302020204" pitchFamily="66" charset="0"/>
            </a:endParaRPr>
          </a:p>
          <a:p>
            <a:pPr algn="ctr"/>
            <a:endParaRPr lang="en-GB" sz="1600" b="1" dirty="0" smtClean="0">
              <a:latin typeface="Comic Sans MS" panose="030F0702030302020204" pitchFamily="66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29000" y="4282440"/>
            <a:ext cx="4652279" cy="74676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atin typeface="AR BERKLEY" panose="02000000000000000000" pitchFamily="2" charset="0"/>
              </a:rPr>
              <a:t>‘Romeo + Juliet’</a:t>
            </a:r>
            <a:endParaRPr lang="en-GB" sz="7200" b="1" dirty="0">
              <a:latin typeface="AR BERKLEY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775065" y="0"/>
            <a:ext cx="2416935" cy="12878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Lesson 10: Act </a:t>
            </a:r>
            <a:r>
              <a:rPr lang="en-GB" b="1" u="sng" dirty="0" smtClean="0"/>
              <a:t>3, Scene 1</a:t>
            </a:r>
          </a:p>
          <a:p>
            <a:pPr algn="ctr"/>
            <a:r>
              <a:rPr lang="en-GB" b="1" u="sng" dirty="0" smtClean="0"/>
              <a:t>Tybalt and Mercutio are killed</a:t>
            </a:r>
            <a:endParaRPr lang="en-GB" b="1" u="sng" dirty="0"/>
          </a:p>
        </p:txBody>
      </p:sp>
      <p:sp>
        <p:nvSpPr>
          <p:cNvPr id="9" name="Rounded Rectangle 8"/>
          <p:cNvSpPr/>
          <p:nvPr/>
        </p:nvSpPr>
        <p:spPr>
          <a:xfrm>
            <a:off x="8822028" y="1648496"/>
            <a:ext cx="3052293" cy="37477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u="sng" dirty="0" smtClean="0"/>
              <a:t>Success Criteria:</a:t>
            </a:r>
          </a:p>
          <a:p>
            <a:pPr algn="ctr"/>
            <a:endParaRPr lang="en-GB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To explore the use of violence and atmosphere.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2"/>
                </a:solidFill>
              </a:rPr>
              <a:t>To explain how Shakespeare uses techniques to create tension.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B050"/>
                </a:solidFill>
              </a:rPr>
              <a:t>To re-cap and revise the events so far.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0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5715" y="1"/>
            <a:ext cx="11422818" cy="1142999"/>
          </a:xfrm>
          <a:prstGeom prst="rect">
            <a:avLst/>
          </a:prstGeom>
          <a:solidFill>
            <a:srgbClr val="FB35D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were they thinking? What is going through the minds of these characters in the fight scene?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5714" y="6104586"/>
            <a:ext cx="11456285" cy="755568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Learning Objectives: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AO1: Use textual references, including quotations, to support and illustrate interpretations.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AO2: Analyse the language, form and structure used by a writer to create meanings and effects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en-GB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http://emertainmentmonthly.com/wp-content/uploads/2014/06/rome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2"/>
          <a:stretch/>
        </p:blipFill>
        <p:spPr bwMode="auto">
          <a:xfrm>
            <a:off x="9350062" y="3672988"/>
            <a:ext cx="2841937" cy="243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8629453" y="1358607"/>
            <a:ext cx="3529080" cy="2171700"/>
          </a:xfrm>
          <a:prstGeom prst="cloudCallout">
            <a:avLst>
              <a:gd name="adj1" fmla="val 12011"/>
              <a:gd name="adj2" fmla="val 71988"/>
            </a:avLst>
          </a:prstGeom>
          <a:solidFill>
            <a:srgbClr val="FFCCFF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Mercutio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4" descr="https://blythebirdie.files.wordpress.com/2013/03/leonardo-dicaprio-as-romeo-montegue-in-baz-luhrmanns-romeo-juliet.png?w=590&amp;h=28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8" r="11476"/>
          <a:stretch/>
        </p:blipFill>
        <p:spPr bwMode="auto">
          <a:xfrm>
            <a:off x="5909793" y="3633838"/>
            <a:ext cx="2841938" cy="24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hotflick.net/flicks/1996_Romeo_+_Juliet/996RNJ_Dash_Mihok_00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" t="14710" r="49719" b="13177"/>
          <a:stretch/>
        </p:blipFill>
        <p:spPr bwMode="auto">
          <a:xfrm>
            <a:off x="499590" y="3695880"/>
            <a:ext cx="2336446" cy="203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Callout 9"/>
          <p:cNvSpPr/>
          <p:nvPr/>
        </p:nvSpPr>
        <p:spPr>
          <a:xfrm>
            <a:off x="2546663" y="3730849"/>
            <a:ext cx="3529080" cy="2171700"/>
          </a:xfrm>
          <a:prstGeom prst="cloudCallout">
            <a:avLst>
              <a:gd name="adj1" fmla="val -56585"/>
              <a:gd name="adj2" fmla="val -22086"/>
            </a:avLst>
          </a:prstGeom>
          <a:solidFill>
            <a:srgbClr val="FFCCFF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Benvolio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80" name="Picture 8" descr="http://www.hotflick.net/flicks/1996_Romeo_+_Juliet/996RNJ_John_Leguizamo_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49" t="12798" r="18283" b="13263"/>
          <a:stretch/>
        </p:blipFill>
        <p:spPr bwMode="auto">
          <a:xfrm>
            <a:off x="3563888" y="1278962"/>
            <a:ext cx="1536485" cy="246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655320" y="1233224"/>
            <a:ext cx="2908568" cy="2171700"/>
          </a:xfrm>
          <a:prstGeom prst="cloudCallout">
            <a:avLst>
              <a:gd name="adj1" fmla="val 57628"/>
              <a:gd name="adj2" fmla="val -27641"/>
            </a:avLst>
          </a:prstGeom>
          <a:solidFill>
            <a:srgbClr val="FFCCFF"/>
          </a:solidFill>
          <a:ln>
            <a:solidFill>
              <a:srgbClr val="FB35D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Tybalt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4853189" y="1427955"/>
            <a:ext cx="3529080" cy="2171700"/>
          </a:xfrm>
          <a:prstGeom prst="cloudCallout">
            <a:avLst>
              <a:gd name="adj1" fmla="val 16025"/>
              <a:gd name="adj2" fmla="val 78512"/>
            </a:avLst>
          </a:prstGeom>
          <a:solidFill>
            <a:srgbClr val="FFCCFF"/>
          </a:solidFill>
          <a:ln>
            <a:solidFill>
              <a:srgbClr val="FB3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Romeo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Consolidating learning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8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6200000">
            <a:off x="-3075058" y="3075058"/>
            <a:ext cx="6858002" cy="707886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Homework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7887" y="0"/>
            <a:ext cx="11484113" cy="1182321"/>
          </a:xfrm>
          <a:prstGeom prst="rect">
            <a:avLst/>
          </a:prstGeom>
          <a:solidFill>
            <a:srgbClr val="FF99FF"/>
          </a:solid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dirty="0" smtClean="0">
                <a:latin typeface="+mn-lt"/>
              </a:rPr>
              <a:t>Homework</a:t>
            </a:r>
            <a:endParaRPr lang="en-GB" sz="6000" b="1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887" y="1182321"/>
            <a:ext cx="11484113" cy="56756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7200" dirty="0"/>
          </a:p>
        </p:txBody>
      </p:sp>
      <p:sp>
        <p:nvSpPr>
          <p:cNvPr id="2" name="Rectangle 1"/>
          <p:cNvSpPr/>
          <p:nvPr/>
        </p:nvSpPr>
        <p:spPr>
          <a:xfrm>
            <a:off x="990600" y="1343890"/>
            <a:ext cx="6964680" cy="4980709"/>
          </a:xfrm>
          <a:prstGeom prst="rect">
            <a:avLst/>
          </a:prstGeom>
          <a:solidFill>
            <a:srgbClr val="FB35D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GB" sz="5400" b="1" i="1" dirty="0" smtClean="0">
                <a:solidFill>
                  <a:schemeClr val="tx1"/>
                </a:solidFill>
              </a:rPr>
              <a:t>Write a letter to Juliet as if you were Romeo. Write about your thoughts and feelings and the events of the day.</a:t>
            </a:r>
            <a:endParaRPr lang="en-GB" sz="5400" b="1" i="1" dirty="0" smtClean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37" y="1343889"/>
            <a:ext cx="4173563" cy="498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7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rot="16200000">
            <a:off x="-3107448" y="3075059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Do Now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5128" y="122742"/>
            <a:ext cx="11314458" cy="830997"/>
          </a:xfrm>
          <a:prstGeom prst="rect">
            <a:avLst/>
          </a:prstGeom>
          <a:solidFill>
            <a:srgbClr val="D987C7"/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Write today’s date - </a:t>
            </a:r>
            <a:fld id="{4B86CBAB-F592-48CA-9DBC-3822CA5BD95A}" type="datetime2">
              <a:rPr lang="en-GB" sz="2400" b="1">
                <a:latin typeface="Century Gothic" panose="020B0502020202020204" pitchFamily="34" charset="0"/>
              </a:rPr>
              <a:pPr/>
              <a:t>Thursday, 26 March 2020</a:t>
            </a:fld>
            <a:r>
              <a:rPr lang="en-GB" sz="2400" dirty="0">
                <a:latin typeface="Century Gothic" panose="020B0502020202020204" pitchFamily="34" charset="0"/>
              </a:rPr>
              <a:t> and today’s title – </a:t>
            </a:r>
            <a:r>
              <a:rPr lang="en-GB" sz="2400" dirty="0" smtClean="0">
                <a:latin typeface="Century Gothic" panose="020B0502020202020204" pitchFamily="34" charset="0"/>
              </a:rPr>
              <a:t>Romeo and Juliet Revision</a:t>
            </a:r>
            <a:r>
              <a:rPr lang="en-GB" sz="2400" b="1" dirty="0" smtClean="0">
                <a:latin typeface="Century Gothic" panose="020B0502020202020204" pitchFamily="34" charset="0"/>
              </a:rPr>
              <a:t> </a:t>
            </a:r>
            <a:r>
              <a:rPr lang="en-GB" sz="2400" dirty="0">
                <a:latin typeface="Century Gothic" panose="020B0502020202020204" pitchFamily="34" charset="0"/>
              </a:rPr>
              <a:t>in your book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71117" y="1175626"/>
            <a:ext cx="8242479" cy="566671"/>
          </a:xfrm>
          <a:prstGeom prst="rect">
            <a:avLst/>
          </a:prstGeom>
          <a:solidFill>
            <a:srgbClr val="FF6699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smtClean="0">
                <a:solidFill>
                  <a:schemeClr val="tx1"/>
                </a:solidFill>
              </a:rPr>
              <a:t>Act 3, Scene 1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26157" y="1935573"/>
            <a:ext cx="6096000" cy="1477328"/>
          </a:xfrm>
          <a:prstGeom prst="rect">
            <a:avLst/>
          </a:prstGeom>
          <a:ln>
            <a:solidFill>
              <a:srgbClr val="FB35D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GB" b="1" dirty="0" smtClean="0">
                <a:solidFill>
                  <a:srgbClr val="424242"/>
                </a:solidFill>
                <a:latin typeface="LFT-Etica-Web-Semibold"/>
              </a:rPr>
              <a:t>BENVOLIO</a:t>
            </a:r>
          </a:p>
          <a:p>
            <a:r>
              <a:rPr lang="en-GB" dirty="0" smtClean="0">
                <a:solidFill>
                  <a:srgbClr val="424242"/>
                </a:solidFill>
                <a:latin typeface="LFT-Etica-Web"/>
              </a:rPr>
              <a:t>I </a:t>
            </a:r>
            <a:r>
              <a:rPr lang="en-GB" dirty="0">
                <a:solidFill>
                  <a:srgbClr val="424242"/>
                </a:solidFill>
                <a:latin typeface="LFT-Etica-Web"/>
              </a:rPr>
              <a:t>pray thee, good Mercutio, let’s retire.</a:t>
            </a:r>
          </a:p>
          <a:p>
            <a:r>
              <a:rPr lang="en-GB" dirty="0">
                <a:solidFill>
                  <a:srgbClr val="424242"/>
                </a:solidFill>
                <a:latin typeface="LFT-Etica-Web"/>
              </a:rPr>
              <a:t>The day is hot; the Capulets, abroad;</a:t>
            </a:r>
          </a:p>
          <a:p>
            <a:r>
              <a:rPr lang="en-GB" dirty="0">
                <a:solidFill>
                  <a:srgbClr val="424242"/>
                </a:solidFill>
                <a:latin typeface="LFT-Etica-Web"/>
              </a:rPr>
              <a:t>And if we meet we shall not ’scape a brawl,</a:t>
            </a:r>
          </a:p>
          <a:p>
            <a:r>
              <a:rPr lang="en-GB" dirty="0">
                <a:solidFill>
                  <a:srgbClr val="424242"/>
                </a:solidFill>
                <a:latin typeface="LFT-Etica-Web"/>
              </a:rPr>
              <a:t>For now, these hot days, is the mad blood stirring.</a:t>
            </a:r>
            <a:endParaRPr lang="en-GB" b="0" i="0" dirty="0">
              <a:solidFill>
                <a:srgbClr val="424242"/>
              </a:solidFill>
              <a:effectLst/>
              <a:latin typeface="LFT-Etica-Web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35128" y="3672840"/>
            <a:ext cx="3644721" cy="2225040"/>
          </a:xfrm>
          <a:prstGeom prst="roundRect">
            <a:avLst/>
          </a:prstGeom>
          <a:solidFill>
            <a:srgbClr val="FB35D1"/>
          </a:solidFill>
          <a:ln>
            <a:solidFill>
              <a:srgbClr val="FB35D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What technique is being used here by Shakespeare? What atmosphere/ mood does this create for the audience and why?</a:t>
            </a:r>
            <a:endParaRPr lang="en-GB" sz="24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4479849" y="3672840"/>
            <a:ext cx="3644721" cy="2225040"/>
          </a:xfrm>
          <a:prstGeom prst="roundRect">
            <a:avLst/>
          </a:prstGeom>
          <a:solidFill>
            <a:srgbClr val="FF99FF"/>
          </a:solidFill>
          <a:ln>
            <a:solidFill>
              <a:srgbClr val="FB35D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What is it suggested that the weather does to the characters? How does this foreshadow what is about to happen?</a:t>
            </a:r>
            <a:endParaRPr lang="en-GB" sz="24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8124570" y="3672841"/>
            <a:ext cx="3644721" cy="2225040"/>
          </a:xfrm>
          <a:prstGeom prst="roundRect">
            <a:avLst/>
          </a:prstGeom>
          <a:solidFill>
            <a:srgbClr val="FF6699"/>
          </a:solidFill>
          <a:ln>
            <a:solidFill>
              <a:srgbClr val="FB35D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How is this scene and the conversation like a previous scene? Why do you think Shakespeare chose to structure his play like this?</a:t>
            </a:r>
            <a:endParaRPr lang="en-GB" sz="2400" b="1" dirty="0"/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0" y="6046961"/>
            <a:ext cx="12192000" cy="813193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b="1" u="sng" dirty="0" smtClean="0"/>
              <a:t>Learning Objective: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700" dirty="0"/>
              <a:t>AO2: Analyse the language and structure used by a writer to create meanings and effects, using relevant subject terminology where appropriate</a:t>
            </a:r>
            <a:r>
              <a:rPr lang="en-GB" sz="1700" dirty="0" smtClean="0"/>
              <a:t>.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64446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13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06" y="1371299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revenge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Dramatic irony</a:t>
            </a:r>
            <a:endParaRPr lang="en-GB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/>
              <a:t>plague</a:t>
            </a:r>
            <a:endParaRPr lang="en-GB" sz="8800" dirty="0"/>
          </a:p>
        </p:txBody>
      </p:sp>
      <p:sp>
        <p:nvSpPr>
          <p:cNvPr id="10" name="TextBox 9"/>
          <p:cNvSpPr txBox="1"/>
          <p:nvPr/>
        </p:nvSpPr>
        <p:spPr>
          <a:xfrm>
            <a:off x="4060903" y="3839163"/>
            <a:ext cx="413900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any contagious disease that spreads rapidly and kills many </a:t>
            </a:r>
            <a:r>
              <a:rPr lang="en-GB" sz="2400" dirty="0" smtClean="0">
                <a:latin typeface="Arial Narrow" panose="020B0606020202030204" pitchFamily="34" charset="0"/>
              </a:rPr>
              <a:t>people.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5675" y="1287060"/>
            <a:ext cx="6716325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latin typeface="Baskerville Old Face" panose="02020602080505020303" pitchFamily="18" charset="0"/>
              </a:rPr>
              <a:t>the action of hurting or harming someone in return for an injury or wrong suffered at their </a:t>
            </a:r>
            <a:r>
              <a:rPr lang="en-GB" sz="2400" b="1" i="1" dirty="0" smtClean="0">
                <a:latin typeface="Baskerville Old Face" panose="02020602080505020303" pitchFamily="18" charset="0"/>
              </a:rPr>
              <a:t>hands.</a:t>
            </a:r>
            <a:endParaRPr lang="en-GB" sz="24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667954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prolonged and bitter quarrel or dispute</a:t>
            </a:r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GB" sz="32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374" y="5180458"/>
            <a:ext cx="8173277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full significance of a character's words or actions is clear to the audience or reader although unknown to the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character.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56920" y="2556781"/>
            <a:ext cx="37369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ambiguity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the quality of being open to more than one </a:t>
            </a:r>
            <a:r>
              <a:rPr lang="en-GB" sz="2800" b="1" i="1" dirty="0" smtClean="0">
                <a:solidFill>
                  <a:schemeClr val="tx1"/>
                </a:solidFill>
              </a:rPr>
              <a:t>interpretation</a:t>
            </a:r>
            <a:endParaRPr lang="en-GB" sz="28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21395" y="2325158"/>
            <a:ext cx="345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feud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31272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213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606" y="29884"/>
            <a:ext cx="11543394" cy="1188720"/>
          </a:xfrm>
          <a:solidFill>
            <a:srgbClr val="D987C7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Read the keywords and match their definition: Write them in your books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134339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Unlocking vocabulary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606" y="1371299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 smtClean="0">
                <a:latin typeface="Berlin Sans FB Demi" panose="020E0802020502020306" pitchFamily="34" charset="0"/>
              </a:rPr>
              <a:t>revenge</a:t>
            </a:r>
            <a:endParaRPr lang="en-GB" sz="7200" dirty="0">
              <a:latin typeface="Berlin Sans FB Demi" panose="020E08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91377" y="5808006"/>
            <a:ext cx="3980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/>
              <a:t>Dramatic irony</a:t>
            </a:r>
            <a:endParaRPr lang="en-GB" sz="4800" dirty="0"/>
          </a:p>
        </p:txBody>
      </p:sp>
      <p:sp>
        <p:nvSpPr>
          <p:cNvPr id="9" name="TextBox 8"/>
          <p:cNvSpPr txBox="1"/>
          <p:nvPr/>
        </p:nvSpPr>
        <p:spPr>
          <a:xfrm>
            <a:off x="648606" y="3716053"/>
            <a:ext cx="39803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800" dirty="0" smtClean="0"/>
              <a:t>plague</a:t>
            </a:r>
            <a:endParaRPr lang="en-GB" sz="8800" dirty="0"/>
          </a:p>
        </p:txBody>
      </p:sp>
      <p:sp>
        <p:nvSpPr>
          <p:cNvPr id="10" name="TextBox 9"/>
          <p:cNvSpPr txBox="1"/>
          <p:nvPr/>
        </p:nvSpPr>
        <p:spPr>
          <a:xfrm>
            <a:off x="4060903" y="3839163"/>
            <a:ext cx="413900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Arial Narrow" panose="020B0606020202030204" pitchFamily="34" charset="0"/>
              </a:rPr>
              <a:t>any contagious disease that spreads rapidly and kills many </a:t>
            </a:r>
            <a:r>
              <a:rPr lang="en-GB" sz="2400" dirty="0" smtClean="0">
                <a:latin typeface="Arial Narrow" panose="020B0606020202030204" pitchFamily="34" charset="0"/>
              </a:rPr>
              <a:t>people.</a:t>
            </a:r>
            <a:endParaRPr lang="en-GB" sz="2400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75675" y="1287060"/>
            <a:ext cx="6716325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>
                <a:latin typeface="Baskerville Old Face" panose="02020602080505020303" pitchFamily="18" charset="0"/>
              </a:rPr>
              <a:t>the action of hurting or harming someone in return for an injury or wrong suffered at their </a:t>
            </a:r>
            <a:r>
              <a:rPr lang="en-GB" sz="2400" b="1" i="1" dirty="0" smtClean="0">
                <a:latin typeface="Baskerville Old Face" panose="02020602080505020303" pitchFamily="18" charset="0"/>
              </a:rPr>
              <a:t>hands.</a:t>
            </a:r>
            <a:endParaRPr lang="en-GB" sz="2400" b="1" i="1" dirty="0">
              <a:latin typeface="Baskerville Old Face" panose="02020602080505020303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721" y="2551005"/>
            <a:ext cx="4667954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n-GB" sz="3200" i="1" dirty="0">
                <a:latin typeface="Aharoni" panose="02010803020104030203" pitchFamily="2" charset="-79"/>
                <a:cs typeface="Aharoni" panose="02010803020104030203" pitchFamily="2" charset="-79"/>
              </a:rPr>
              <a:t>prolonged and bitter quarrel or dispute</a:t>
            </a:r>
            <a:r>
              <a:rPr lang="en-GB" sz="3200" i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GB" sz="32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6374" y="5180458"/>
            <a:ext cx="8173277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The </a:t>
            </a:r>
            <a:r>
              <a:rPr lang="en-GB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full significance of a character's words or actions is clear to the audience or reader although unknown to the </a:t>
            </a:r>
            <a:r>
              <a:rPr lang="en-GB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character.</a:t>
            </a:r>
            <a:endParaRPr lang="en-GB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156920" y="2556781"/>
            <a:ext cx="373692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6600" dirty="0" smtClean="0">
                <a:solidFill>
                  <a:prstClr val="black"/>
                </a:solidFill>
                <a:latin typeface="Candara" panose="020E0502030303020204" pitchFamily="34" charset="0"/>
              </a:rPr>
              <a:t>ambiguity</a:t>
            </a:r>
            <a:endParaRPr lang="en-GB" sz="6600" dirty="0"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14158" y="5471257"/>
            <a:ext cx="2458070" cy="13867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29651" y="3664777"/>
            <a:ext cx="3262349" cy="157890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>
                <a:solidFill>
                  <a:schemeClr val="tx1"/>
                </a:solidFill>
              </a:rPr>
              <a:t>the quality of being open to more than one </a:t>
            </a:r>
            <a:r>
              <a:rPr lang="en-GB" sz="2800" b="1" i="1" dirty="0" smtClean="0">
                <a:solidFill>
                  <a:schemeClr val="tx1"/>
                </a:solidFill>
              </a:rPr>
              <a:t>interpretation</a:t>
            </a:r>
            <a:endParaRPr lang="en-GB" sz="2800" b="1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1915" y="2196127"/>
            <a:ext cx="3453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feud</a:t>
            </a:r>
            <a:endParaRPr lang="en-GB" sz="5400" dirty="0"/>
          </a:p>
        </p:txBody>
      </p:sp>
      <p:sp>
        <p:nvSpPr>
          <p:cNvPr id="19" name="Right Arrow 18"/>
          <p:cNvSpPr/>
          <p:nvPr/>
        </p:nvSpPr>
        <p:spPr>
          <a:xfrm rot="20192611">
            <a:off x="4070169" y="1622054"/>
            <a:ext cx="1615450" cy="40615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Arrow 19"/>
          <p:cNvSpPr/>
          <p:nvPr/>
        </p:nvSpPr>
        <p:spPr>
          <a:xfrm rot="9530633">
            <a:off x="5166794" y="2981454"/>
            <a:ext cx="816008" cy="276006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ight Arrow 20"/>
          <p:cNvSpPr/>
          <p:nvPr/>
        </p:nvSpPr>
        <p:spPr>
          <a:xfrm rot="3810739" flipV="1">
            <a:off x="8841834" y="3494085"/>
            <a:ext cx="594087" cy="385588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Arrow 21"/>
          <p:cNvSpPr/>
          <p:nvPr/>
        </p:nvSpPr>
        <p:spPr>
          <a:xfrm>
            <a:off x="3707400" y="4562049"/>
            <a:ext cx="852398" cy="216337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ight Arrow 22"/>
          <p:cNvSpPr/>
          <p:nvPr/>
        </p:nvSpPr>
        <p:spPr>
          <a:xfrm rot="12593563">
            <a:off x="4068208" y="5993173"/>
            <a:ext cx="722428" cy="338823"/>
          </a:xfrm>
          <a:prstGeom prst="rightArrow">
            <a:avLst/>
          </a:prstGeom>
          <a:solidFill>
            <a:srgbClr val="FD33B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-2957077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Century Gothic" panose="020B0502020202020204" pitchFamily="34" charset="0"/>
              </a:rPr>
              <a:t>Learning Content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1425" y="116633"/>
            <a:ext cx="1069940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How does Shakespeare present the </a:t>
            </a:r>
            <a:r>
              <a:rPr lang="en-GB" sz="3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deaths of Mercutio and Tybalt?</a:t>
            </a:r>
            <a:endParaRPr lang="en-GB" sz="3600" b="1" dirty="0" smtClean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GB" sz="28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I</a:t>
            </a:r>
            <a:r>
              <a:rPr lang="en-GB" sz="2600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n this lesson you will be mastering the following:</a:t>
            </a:r>
          </a:p>
          <a:p>
            <a:endParaRPr lang="en-GB" sz="2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 smtClean="0">
                <a:solidFill>
                  <a:srgbClr val="FF6600"/>
                </a:solidFill>
                <a:latin typeface="Century Gothic" panose="020B0502020202020204" pitchFamily="34" charset="0"/>
              </a:rPr>
              <a:t>explore </a:t>
            </a:r>
            <a:r>
              <a:rPr lang="en-GB" sz="40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the use of violence and atmosphere.</a:t>
            </a:r>
          </a:p>
          <a:p>
            <a:r>
              <a:rPr lang="en-GB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explain how Shakespeare uses techniques to create tension.</a:t>
            </a:r>
          </a:p>
          <a:p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To </a:t>
            </a:r>
            <a:r>
              <a:rPr lang="en-GB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re-cap and revise the events so far</a:t>
            </a:r>
            <a:r>
              <a:rPr lang="en-GB" sz="4000" b="1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.</a:t>
            </a:r>
            <a:endParaRPr lang="en-GB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08960" y="953037"/>
            <a:ext cx="7269480" cy="452431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Discussion </a:t>
            </a:r>
          </a:p>
          <a:p>
            <a:pPr algn="ctr"/>
            <a:endParaRPr lang="en-GB" sz="2800" b="1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How seriously should we take Romeo’s new found love for Juliet?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>
                <a:solidFill>
                  <a:schemeClr val="tx1"/>
                </a:solidFill>
              </a:rPr>
              <a:t>Does his language suggest that he is now genuinely in love, or is this just another infatuation</a:t>
            </a:r>
            <a:r>
              <a:rPr lang="en-GB" sz="2800" dirty="0" smtClean="0">
                <a:solidFill>
                  <a:schemeClr val="tx1"/>
                </a:solidFill>
              </a:rPr>
              <a:t>?</a:t>
            </a:r>
          </a:p>
          <a:p>
            <a:pPr algn="ctr"/>
            <a:endParaRPr lang="en-GB" sz="2800" dirty="0">
              <a:solidFill>
                <a:schemeClr val="tx1"/>
              </a:solidFill>
            </a:endParaRPr>
          </a:p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What evidence do we have to link this to?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35714" y="6065950"/>
            <a:ext cx="11456285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Reading task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59118" y="66795"/>
            <a:ext cx="7861738" cy="6296797"/>
          </a:xfrm>
          <a:prstGeom prst="roundRect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 smtClean="0">
              <a:solidFill>
                <a:sysClr val="windowText" lastClr="000000"/>
              </a:solidFill>
            </a:endParaRPr>
          </a:p>
          <a:p>
            <a:r>
              <a:rPr lang="en-GB" sz="4000" b="1" dirty="0" smtClean="0">
                <a:solidFill>
                  <a:sysClr val="windowText" lastClr="000000"/>
                </a:solidFill>
              </a:rPr>
              <a:t>Let’s read! </a:t>
            </a:r>
          </a:p>
          <a:p>
            <a:pPr algn="ctr"/>
            <a:r>
              <a:rPr lang="en-GB" sz="3200" b="1" u="sng" dirty="0" smtClean="0">
                <a:solidFill>
                  <a:sysClr val="windowText" lastClr="000000"/>
                </a:solidFill>
              </a:rPr>
              <a:t>Act 3 scene 1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Benvolio: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Mercutio: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Tybalt: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Romeo: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Officer: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Prince: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Lady Capulet:</a:t>
            </a:r>
          </a:p>
          <a:p>
            <a:pPr algn="ctr"/>
            <a:r>
              <a:rPr lang="en-GB" sz="4000" dirty="0" smtClean="0">
                <a:solidFill>
                  <a:sysClr val="windowText" lastClr="000000"/>
                </a:solidFill>
              </a:rPr>
              <a:t>Montague:</a:t>
            </a:r>
          </a:p>
          <a:p>
            <a:pPr algn="ctr"/>
            <a:endParaRPr lang="en-GB" sz="40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8681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5" y="2"/>
            <a:ext cx="11331594" cy="6065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065950"/>
            <a:ext cx="12192000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705600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5" y="19484"/>
            <a:ext cx="11456285" cy="604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065950"/>
            <a:ext cx="12192000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402026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" y="-9766"/>
            <a:ext cx="11456285" cy="607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-3047230" y="3075056"/>
            <a:ext cx="6858002" cy="707886"/>
          </a:xfrm>
          <a:prstGeom prst="rect">
            <a:avLst/>
          </a:prstGeom>
          <a:solidFill>
            <a:srgbClr val="FD33B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Century Gothic" panose="020B0502020202020204" pitchFamily="34" charset="0"/>
              </a:rPr>
              <a:t>Mastery</a:t>
            </a:r>
            <a:endParaRPr lang="en-GB" sz="4000" b="1" dirty="0">
              <a:latin typeface="Century Gothic" panose="020B0502020202020204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0" y="6065950"/>
            <a:ext cx="12192000" cy="794204"/>
          </a:xfrm>
          <a:prstGeom prst="rect">
            <a:avLst/>
          </a:prstGeom>
          <a:solidFill>
            <a:srgbClr val="FF6699">
              <a:alpha val="54902"/>
            </a:srgbClr>
          </a:solidFill>
          <a:ln>
            <a:solidFill>
              <a:srgbClr val="FF0066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u="sng" dirty="0" smtClean="0"/>
              <a:t>Learning Objectives: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AO1: use textual references, including quotations, to support and illustrate interpretations.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/>
              <a:t>AO2: Analyse the language used by a writer to create meanings and effects</a:t>
            </a:r>
            <a:r>
              <a:rPr lang="en-GB" sz="1600" dirty="0" smtClean="0"/>
              <a:t>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2296457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811</Words>
  <Application>Microsoft Office PowerPoint</Application>
  <PresentationFormat>Custom</PresentationFormat>
  <Paragraphs>113</Paragraphs>
  <Slides>11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Read the keywords and match their definition: Write them in your books</vt:lpstr>
      <vt:lpstr>Read the keywords and match their definition: Write them in your books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Bede's Voluntary Catholic Academy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Weatherhead</dc:creator>
  <cp:lastModifiedBy>Deb</cp:lastModifiedBy>
  <cp:revision>109</cp:revision>
  <dcterms:created xsi:type="dcterms:W3CDTF">2020-03-23T09:40:11Z</dcterms:created>
  <dcterms:modified xsi:type="dcterms:W3CDTF">2020-03-26T11:13:38Z</dcterms:modified>
</cp:coreProperties>
</file>