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67" r:id="rId10"/>
    <p:sldId id="268" r:id="rId11"/>
    <p:sldId id="269" r:id="rId12"/>
    <p:sldId id="270" r:id="rId13"/>
    <p:sldId id="271" r:id="rId14"/>
    <p:sldId id="272" r:id="rId15"/>
    <p:sldId id="273" r:id="rId16"/>
    <p:sldId id="274"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C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9" d="100"/>
          <a:sy n="79" d="100"/>
        </p:scale>
        <p:origin x="138" y="7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C6B4FB-6446-4858-A0A1-26A32022B7A0}"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22817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C6B4FB-6446-4858-A0A1-26A32022B7A0}"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91832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C6B4FB-6446-4858-A0A1-26A32022B7A0}"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144040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C6B4FB-6446-4858-A0A1-26A32022B7A0}"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58254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C6B4FB-6446-4858-A0A1-26A32022B7A0}"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24896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EC6B4FB-6446-4858-A0A1-26A32022B7A0}"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275661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EC6B4FB-6446-4858-A0A1-26A32022B7A0}" type="datetimeFigureOut">
              <a:rPr lang="en-GB" smtClean="0"/>
              <a:t>02/12/2020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620448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EC6B4FB-6446-4858-A0A1-26A32022B7A0}" type="datetimeFigureOut">
              <a:rPr lang="en-GB" smtClean="0"/>
              <a:t>02/12/2020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403240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6B4FB-6446-4858-A0A1-26A32022B7A0}" type="datetimeFigureOut">
              <a:rPr lang="en-GB" smtClean="0"/>
              <a:t>02/12/2020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173207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C6B4FB-6446-4858-A0A1-26A32022B7A0}"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2545597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C6B4FB-6446-4858-A0A1-26A32022B7A0}"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739C5D-27DA-4D5B-8EA3-0C6C7995C94E}" type="slidenum">
              <a:rPr lang="en-GB" smtClean="0"/>
              <a:t>‹#›</a:t>
            </a:fld>
            <a:endParaRPr lang="en-GB"/>
          </a:p>
        </p:txBody>
      </p:sp>
    </p:spTree>
    <p:extLst>
      <p:ext uri="{BB962C8B-B14F-4D97-AF65-F5344CB8AC3E}">
        <p14:creationId xmlns:p14="http://schemas.microsoft.com/office/powerpoint/2010/main" val="179817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6B4FB-6446-4858-A0A1-26A32022B7A0}" type="datetimeFigureOut">
              <a:rPr lang="en-GB" smtClean="0"/>
              <a:t>02/12/2020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39C5D-27DA-4D5B-8EA3-0C6C7995C94E}" type="slidenum">
              <a:rPr lang="en-GB" smtClean="0"/>
              <a:t>‹#›</a:t>
            </a:fld>
            <a:endParaRPr lang="en-GB"/>
          </a:p>
        </p:txBody>
      </p:sp>
    </p:spTree>
    <p:extLst>
      <p:ext uri="{BB962C8B-B14F-4D97-AF65-F5344CB8AC3E}">
        <p14:creationId xmlns:p14="http://schemas.microsoft.com/office/powerpoint/2010/main" val="2392452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Language: Paper 2 </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5058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675"/>
            <a:ext cx="10515600" cy="1325563"/>
          </a:xfrm>
        </p:spPr>
        <p:txBody>
          <a:bodyPr/>
          <a:lstStyle/>
          <a:p>
            <a:r>
              <a:rPr lang="en-GB" u="sng" dirty="0"/>
              <a:t>Question 4 – What do you think and feel…</a:t>
            </a:r>
          </a:p>
        </p:txBody>
      </p:sp>
      <p:sp>
        <p:nvSpPr>
          <p:cNvPr id="3" name="Content Placeholder 2"/>
          <p:cNvSpPr>
            <a:spLocks noGrp="1"/>
          </p:cNvSpPr>
          <p:nvPr>
            <p:ph idx="1"/>
          </p:nvPr>
        </p:nvSpPr>
        <p:spPr>
          <a:xfrm>
            <a:off x="168442" y="926432"/>
            <a:ext cx="11670632" cy="5582652"/>
          </a:xfrm>
        </p:spPr>
        <p:txBody>
          <a:bodyPr/>
          <a:lstStyle/>
          <a:p>
            <a:pPr marL="285750" indent="-285750"/>
            <a:r>
              <a:rPr lang="en-GB" dirty="0"/>
              <a:t>Focus on </a:t>
            </a:r>
            <a:r>
              <a:rPr lang="en-GB" dirty="0">
                <a:solidFill>
                  <a:srgbClr val="FF0000"/>
                </a:solidFill>
              </a:rPr>
              <a:t>your own opinions and feelings</a:t>
            </a:r>
            <a:endParaRPr lang="en-GB" dirty="0"/>
          </a:p>
          <a:p>
            <a:pPr marL="285750" indent="-285750"/>
            <a:r>
              <a:rPr lang="en-GB" b="1" dirty="0"/>
              <a:t>MUST</a:t>
            </a:r>
            <a:r>
              <a:rPr lang="en-GB" dirty="0"/>
              <a:t> use quotations</a:t>
            </a:r>
          </a:p>
          <a:p>
            <a:pPr marL="285750" indent="-285750"/>
            <a:r>
              <a:rPr lang="en-GB" dirty="0"/>
              <a:t>Use 6-8 quotations, depending on the length of your explanations and time available</a:t>
            </a:r>
          </a:p>
          <a:p>
            <a:pPr marL="285750" indent="-285750"/>
            <a:r>
              <a:rPr lang="en-GB" dirty="0"/>
              <a:t>Link together any similar ones</a:t>
            </a:r>
          </a:p>
          <a:p>
            <a:endParaRPr lang="en-GB" dirty="0"/>
          </a:p>
        </p:txBody>
      </p:sp>
    </p:spTree>
    <p:extLst>
      <p:ext uri="{BB962C8B-B14F-4D97-AF65-F5344CB8AC3E}">
        <p14:creationId xmlns:p14="http://schemas.microsoft.com/office/powerpoint/2010/main" val="359451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6452"/>
          </a:xfrm>
        </p:spPr>
        <p:txBody>
          <a:bodyPr>
            <a:noAutofit/>
          </a:bodyPr>
          <a:lstStyle/>
          <a:p>
            <a:r>
              <a:rPr lang="en-GB" sz="3200" b="1" dirty="0">
                <a:solidFill>
                  <a:srgbClr val="FF0000"/>
                </a:solidFill>
              </a:rPr>
              <a:t>Q4. </a:t>
            </a:r>
            <a:r>
              <a:rPr lang="en-GB" sz="3200" dirty="0">
                <a:solidFill>
                  <a:srgbClr val="FF0000"/>
                </a:solidFill>
              </a:rPr>
              <a:t>What do you think and feel about Adam Edward’s views on foxes? </a:t>
            </a:r>
            <a:r>
              <a:rPr lang="en-GB" sz="2000" dirty="0"/>
              <a:t>[10]</a:t>
            </a:r>
            <a:br>
              <a:rPr lang="en-GB" sz="2000" dirty="0"/>
            </a:br>
            <a:r>
              <a:rPr lang="en-GB" sz="2000" dirty="0"/>
              <a:t>You should comment on:</a:t>
            </a:r>
            <a:br>
              <a:rPr lang="en-GB" sz="2000" dirty="0"/>
            </a:br>
            <a:r>
              <a:rPr lang="en-GB" sz="2000" dirty="0"/>
              <a:t>- what is said;</a:t>
            </a:r>
            <a:br>
              <a:rPr lang="en-GB" sz="2000" dirty="0"/>
            </a:br>
            <a:r>
              <a:rPr lang="en-GB" sz="2000" dirty="0"/>
              <a:t>- how it is said.</a:t>
            </a:r>
            <a:br>
              <a:rPr lang="en-GB" sz="2000" dirty="0"/>
            </a:br>
            <a:r>
              <a:rPr lang="en-GB" sz="2000" i="1" dirty="0"/>
              <a:t>You must refer to the text to support your comments</a:t>
            </a:r>
            <a:endParaRPr lang="en-GB" sz="2000" dirty="0"/>
          </a:p>
        </p:txBody>
      </p:sp>
      <p:sp>
        <p:nvSpPr>
          <p:cNvPr id="3" name="Content Placeholder 2"/>
          <p:cNvSpPr>
            <a:spLocks noGrp="1"/>
          </p:cNvSpPr>
          <p:nvPr>
            <p:ph idx="1"/>
          </p:nvPr>
        </p:nvSpPr>
        <p:spPr>
          <a:xfrm>
            <a:off x="-1" y="1804737"/>
            <a:ext cx="12043611" cy="4860758"/>
          </a:xfrm>
        </p:spPr>
        <p:txBody>
          <a:bodyPr>
            <a:normAutofit/>
          </a:bodyPr>
          <a:lstStyle/>
          <a:p>
            <a:pPr marL="0" indent="0">
              <a:buNone/>
            </a:pPr>
            <a:r>
              <a:rPr lang="en-GB" sz="2400" dirty="0"/>
              <a:t>In England, Mr Fox was hunted as vermin for centuries and he was always despised for his killing for pleasure, particularly of chickens. But in the twentieth century, his image changed. He became as lovable as Basil Brush, as cute as a Disney character.</a:t>
            </a:r>
          </a:p>
          <a:p>
            <a:pPr marL="0" indent="0">
              <a:buNone/>
            </a:pPr>
            <a:r>
              <a:rPr lang="en-GB" sz="2400" dirty="0"/>
              <a:t>So who then was to blame for giving the fox an image makeover, turning him into a victim of oppression? It was the poet John Masefield. In 1919, he wrote his hugely popular poem ‘Reynard the Fox’ which described the magic of country life and demonstrated a touching compassion for the animal. Over the following years, slowly but surely, the fox started to benefit from a public relations campaign that any </a:t>
            </a:r>
            <a:r>
              <a:rPr lang="en-GB" sz="2400" i="1" dirty="0"/>
              <a:t>X Factor </a:t>
            </a:r>
            <a:r>
              <a:rPr lang="en-GB" sz="2400" dirty="0"/>
              <a:t>contestant would die for. Advertisers cast him as an amusing fellow and Disney put the seal on his heroic status by turning him into a cartoon Robin Hood in 1981’s </a:t>
            </a:r>
            <a:r>
              <a:rPr lang="en-GB" sz="2400" i="1" dirty="0"/>
              <a:t>The Fox and the Hound</a:t>
            </a:r>
            <a:r>
              <a:rPr lang="en-GB" sz="2400" dirty="0"/>
              <a:t>.</a:t>
            </a:r>
          </a:p>
        </p:txBody>
      </p:sp>
    </p:spTree>
    <p:extLst>
      <p:ext uri="{BB962C8B-B14F-4D97-AF65-F5344CB8AC3E}">
        <p14:creationId xmlns:p14="http://schemas.microsoft.com/office/powerpoint/2010/main" val="2004343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r>
              <a:rPr lang="en-GB" sz="3200" b="1" dirty="0">
                <a:solidFill>
                  <a:srgbClr val="FF0000"/>
                </a:solidFill>
              </a:rPr>
              <a:t>Q4. </a:t>
            </a:r>
            <a:r>
              <a:rPr lang="en-GB" sz="3200" dirty="0">
                <a:solidFill>
                  <a:srgbClr val="FF0000"/>
                </a:solidFill>
              </a:rPr>
              <a:t>What do you think and feel about Adam Edward’s views on foxes? </a:t>
            </a:r>
            <a:r>
              <a:rPr lang="en-GB" sz="2000" dirty="0"/>
              <a:t>[10]</a:t>
            </a:r>
            <a:br>
              <a:rPr lang="en-GB" sz="2000" dirty="0"/>
            </a:br>
            <a:r>
              <a:rPr lang="en-GB" sz="2000" dirty="0"/>
              <a:t>You should comment on:</a:t>
            </a:r>
            <a:br>
              <a:rPr lang="en-GB" sz="2000" dirty="0"/>
            </a:br>
            <a:r>
              <a:rPr lang="en-GB" sz="2000" dirty="0"/>
              <a:t>- what is said;</a:t>
            </a:r>
            <a:br>
              <a:rPr lang="en-GB" sz="2000" dirty="0"/>
            </a:br>
            <a:r>
              <a:rPr lang="en-GB" sz="2000" dirty="0"/>
              <a:t>- how it is said.</a:t>
            </a:r>
            <a:br>
              <a:rPr lang="en-GB" sz="2000" dirty="0"/>
            </a:br>
            <a:r>
              <a:rPr lang="en-GB" sz="2000" i="1" dirty="0"/>
              <a:t>You must refer to the text to support your comments</a:t>
            </a:r>
            <a:endParaRPr lang="en-GB" sz="2000" dirty="0"/>
          </a:p>
        </p:txBody>
      </p:sp>
      <p:sp>
        <p:nvSpPr>
          <p:cNvPr id="3" name="Content Placeholder 2"/>
          <p:cNvSpPr>
            <a:spLocks noGrp="1"/>
          </p:cNvSpPr>
          <p:nvPr>
            <p:ph idx="1"/>
          </p:nvPr>
        </p:nvSpPr>
        <p:spPr>
          <a:xfrm>
            <a:off x="204538" y="1756610"/>
            <a:ext cx="5414210" cy="4812631"/>
          </a:xfrm>
        </p:spPr>
        <p:txBody>
          <a:bodyPr>
            <a:normAutofit lnSpcReduction="10000"/>
          </a:bodyPr>
          <a:lstStyle/>
          <a:p>
            <a:pPr marL="0" indent="0">
              <a:buNone/>
            </a:pPr>
            <a:r>
              <a:rPr lang="en-GB" dirty="0"/>
              <a:t>I think Edward’s views are_______</a:t>
            </a:r>
          </a:p>
          <a:p>
            <a:pPr marL="0" indent="0">
              <a:buNone/>
            </a:pPr>
            <a:r>
              <a:rPr lang="en-GB" dirty="0"/>
              <a:t>“___________________” implies that____________.</a:t>
            </a:r>
          </a:p>
          <a:p>
            <a:pPr marL="0" indent="0">
              <a:buNone/>
            </a:pPr>
            <a:endParaRPr lang="en-GB" dirty="0"/>
          </a:p>
          <a:p>
            <a:pPr marL="0" indent="0">
              <a:buNone/>
            </a:pPr>
            <a:r>
              <a:rPr lang="en-GB" dirty="0"/>
              <a:t>In my opinion Edward’s is_______</a:t>
            </a:r>
          </a:p>
          <a:p>
            <a:pPr marL="0" indent="0">
              <a:buNone/>
            </a:pPr>
            <a:r>
              <a:rPr lang="en-GB" dirty="0"/>
              <a:t>when he says “______________” as this suggests_________________.</a:t>
            </a:r>
          </a:p>
          <a:p>
            <a:pPr marL="0" indent="0">
              <a:buNone/>
            </a:pPr>
            <a:endParaRPr lang="en-GB" dirty="0"/>
          </a:p>
          <a:p>
            <a:pPr marL="0" indent="0">
              <a:buNone/>
            </a:pPr>
            <a:r>
              <a:rPr lang="en-GB" dirty="0"/>
              <a:t>I also feel _______________. By using “_____________” it shows _______________________.</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1253" y="986589"/>
            <a:ext cx="6380747" cy="5693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585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u="sng" dirty="0"/>
              <a:t>Question 5 – Comparing the Texts</a:t>
            </a:r>
          </a:p>
        </p:txBody>
      </p:sp>
      <p:sp>
        <p:nvSpPr>
          <p:cNvPr id="3" name="Content Placeholder 2"/>
          <p:cNvSpPr>
            <a:spLocks noGrp="1"/>
          </p:cNvSpPr>
          <p:nvPr>
            <p:ph idx="1"/>
          </p:nvPr>
        </p:nvSpPr>
        <p:spPr>
          <a:xfrm>
            <a:off x="240632" y="1046747"/>
            <a:ext cx="11113168" cy="5130216"/>
          </a:xfrm>
        </p:spPr>
        <p:txBody>
          <a:bodyPr/>
          <a:lstStyle/>
          <a:p>
            <a:r>
              <a:rPr lang="en-GB" dirty="0">
                <a:solidFill>
                  <a:srgbClr val="FF0000"/>
                </a:solidFill>
              </a:rPr>
              <a:t>This question is worth 4 marks.</a:t>
            </a:r>
          </a:p>
          <a:p>
            <a:r>
              <a:rPr lang="en-GB" dirty="0">
                <a:solidFill>
                  <a:srgbClr val="FF0000"/>
                </a:solidFill>
              </a:rPr>
              <a:t>You are being asked to create an overview/summary of the two texts.</a:t>
            </a:r>
          </a:p>
          <a:p>
            <a:r>
              <a:rPr lang="en-GB" dirty="0">
                <a:solidFill>
                  <a:srgbClr val="FF0000"/>
                </a:solidFill>
              </a:rPr>
              <a:t>You need to use quotes.</a:t>
            </a:r>
          </a:p>
          <a:p>
            <a:r>
              <a:rPr lang="en-GB" dirty="0">
                <a:solidFill>
                  <a:srgbClr val="FF0000"/>
                </a:solidFill>
              </a:rPr>
              <a:t>Link ideas between the texts and state why they have similar viewpoints/connections.</a:t>
            </a:r>
          </a:p>
        </p:txBody>
      </p:sp>
      <p:sp>
        <p:nvSpPr>
          <p:cNvPr id="4" name="Rectangle 3"/>
          <p:cNvSpPr/>
          <p:nvPr/>
        </p:nvSpPr>
        <p:spPr>
          <a:xfrm>
            <a:off x="108284" y="3441680"/>
            <a:ext cx="11887200" cy="3416320"/>
          </a:xfrm>
          <a:prstGeom prst="rect">
            <a:avLst/>
          </a:prstGeom>
        </p:spPr>
        <p:txBody>
          <a:bodyPr wrap="square">
            <a:spAutoFit/>
          </a:bodyPr>
          <a:lstStyle/>
          <a:p>
            <a:r>
              <a:rPr lang="en-GB" dirty="0"/>
              <a:t>Give 0 marks for responses where there is nothing worthy of credit.</a:t>
            </a:r>
          </a:p>
          <a:p>
            <a:r>
              <a:rPr lang="en-GB" dirty="0"/>
              <a:t>Give 1 mark to those who make some selection of relevant detail from both texts, e.g.</a:t>
            </a:r>
          </a:p>
          <a:p>
            <a:r>
              <a:rPr lang="en-GB" dirty="0"/>
              <a:t>because Americans waste a lot that is thrown away.</a:t>
            </a:r>
          </a:p>
          <a:p>
            <a:r>
              <a:rPr lang="en-GB" dirty="0"/>
              <a:t>Give 2 marks to those who select a range of relevant detail from both texts, e.g. </a:t>
            </a:r>
            <a:r>
              <a:rPr lang="en-GB" dirty="0" err="1"/>
              <a:t>Humphrys</a:t>
            </a:r>
            <a:endParaRPr lang="en-GB" dirty="0"/>
          </a:p>
          <a:p>
            <a:r>
              <a:rPr lang="en-GB" dirty="0"/>
              <a:t>says that some food that is thrown away is enough for “another family meal” and Childs says</a:t>
            </a:r>
          </a:p>
          <a:p>
            <a:r>
              <a:rPr lang="en-GB" dirty="0"/>
              <a:t>to use leftovers for “supper or breakfast”.</a:t>
            </a:r>
          </a:p>
          <a:p>
            <a:r>
              <a:rPr lang="en-GB" dirty="0"/>
              <a:t>Give 3 marks to those who synthesise with some understanding a range of relevant detail</a:t>
            </a:r>
          </a:p>
          <a:p>
            <a:r>
              <a:rPr lang="en-GB" dirty="0"/>
              <a:t>from both texts, e.g. it is in their own interest to stop wasting food as it will save money.</a:t>
            </a:r>
          </a:p>
          <a:p>
            <a:r>
              <a:rPr lang="en-GB" dirty="0"/>
              <a:t>Give 4 marks to those who synthesise with clear understanding and provide an overview</a:t>
            </a:r>
          </a:p>
          <a:p>
            <a:r>
              <a:rPr lang="en-GB" dirty="0"/>
              <a:t>drawn from a range of relevant detail from both texts, e.g. both writers take a moral stance on</a:t>
            </a:r>
          </a:p>
          <a:p>
            <a:r>
              <a:rPr lang="en-GB" dirty="0"/>
              <a:t>why Americans should change their attitudes to leftover food. It is simply the right thing to do</a:t>
            </a:r>
          </a:p>
          <a:p>
            <a:r>
              <a:rPr lang="en-GB" dirty="0"/>
              <a:t>to reduce food waste.</a:t>
            </a:r>
          </a:p>
        </p:txBody>
      </p:sp>
    </p:spTree>
    <p:extLst>
      <p:ext uri="{BB962C8B-B14F-4D97-AF65-F5344CB8AC3E}">
        <p14:creationId xmlns:p14="http://schemas.microsoft.com/office/powerpoint/2010/main" val="3045882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537"/>
            <a:ext cx="12192000" cy="1311441"/>
          </a:xfrm>
        </p:spPr>
        <p:txBody>
          <a:bodyPr>
            <a:normAutofit/>
          </a:bodyPr>
          <a:lstStyle/>
          <a:p>
            <a:r>
              <a:rPr lang="en-GB" b="1" dirty="0"/>
              <a:t>Question 5. </a:t>
            </a:r>
            <a:r>
              <a:rPr lang="en-GB" dirty="0"/>
              <a:t>According to these two writers, what impact do foxes have on Urban environments? [4]</a:t>
            </a:r>
          </a:p>
        </p:txBody>
      </p:sp>
      <p:sp>
        <p:nvSpPr>
          <p:cNvPr id="4" name="Content Placeholder 3"/>
          <p:cNvSpPr>
            <a:spLocks noGrp="1"/>
          </p:cNvSpPr>
          <p:nvPr>
            <p:ph idx="1"/>
          </p:nvPr>
        </p:nvSpPr>
        <p:spPr>
          <a:xfrm>
            <a:off x="6990347" y="1624263"/>
            <a:ext cx="4860757" cy="4932948"/>
          </a:xfrm>
        </p:spPr>
        <p:txBody>
          <a:bodyPr>
            <a:normAutofit lnSpcReduction="10000"/>
          </a:bodyPr>
          <a:lstStyle/>
          <a:p>
            <a:pPr marL="0" indent="0">
              <a:buNone/>
            </a:pPr>
            <a:r>
              <a:rPr lang="en-GB" dirty="0">
                <a:solidFill>
                  <a:srgbClr val="FF0000"/>
                </a:solidFill>
              </a:rPr>
              <a:t>Americans should change their attitudes to left over food because it costs them money; </a:t>
            </a:r>
            <a:r>
              <a:rPr lang="en-GB" dirty="0">
                <a:solidFill>
                  <a:srgbClr val="0070C0"/>
                </a:solidFill>
              </a:rPr>
              <a:t>“buy merely enough to get along with at first” </a:t>
            </a:r>
            <a:r>
              <a:rPr lang="en-GB" dirty="0">
                <a:solidFill>
                  <a:srgbClr val="7030A0"/>
                </a:solidFill>
              </a:rPr>
              <a:t>and also because other people need food that is being wasted, </a:t>
            </a:r>
            <a:r>
              <a:rPr lang="en-GB" dirty="0">
                <a:solidFill>
                  <a:srgbClr val="00B050"/>
                </a:solidFill>
              </a:rPr>
              <a:t>“Charities, who are constantly begging for more”. </a:t>
            </a:r>
            <a:r>
              <a:rPr lang="en-GB" dirty="0"/>
              <a:t>Americans should change because they do not need to waste food and most of the left over food can be used. </a:t>
            </a:r>
            <a:r>
              <a:rPr lang="en-GB" b="1" dirty="0">
                <a:solidFill>
                  <a:srgbClr val="A40C9D"/>
                </a:solidFill>
              </a:rPr>
              <a:t>(4/4)</a:t>
            </a:r>
          </a:p>
        </p:txBody>
      </p:sp>
      <p:sp>
        <p:nvSpPr>
          <p:cNvPr id="5" name="TextBox 4"/>
          <p:cNvSpPr txBox="1"/>
          <p:nvPr/>
        </p:nvSpPr>
        <p:spPr>
          <a:xfrm>
            <a:off x="96253" y="6268453"/>
            <a:ext cx="11959389" cy="369332"/>
          </a:xfrm>
          <a:prstGeom prst="rect">
            <a:avLst/>
          </a:prstGeom>
          <a:noFill/>
        </p:spPr>
        <p:txBody>
          <a:bodyPr wrap="square" rtlCol="0">
            <a:spAutoFit/>
          </a:bodyPr>
          <a:lstStyle/>
          <a:p>
            <a:r>
              <a:rPr lang="en-GB" dirty="0">
                <a:solidFill>
                  <a:srgbClr val="FF0000"/>
                </a:solidFill>
              </a:rPr>
              <a:t>First point/reason, </a:t>
            </a:r>
            <a:r>
              <a:rPr lang="en-GB" dirty="0">
                <a:solidFill>
                  <a:srgbClr val="0070C0"/>
                </a:solidFill>
              </a:rPr>
              <a:t>quote from one source, </a:t>
            </a:r>
            <a:r>
              <a:rPr lang="en-GB" dirty="0">
                <a:solidFill>
                  <a:srgbClr val="7030A0"/>
                </a:solidFill>
              </a:rPr>
              <a:t>second point/reason, </a:t>
            </a:r>
            <a:r>
              <a:rPr lang="en-GB" dirty="0">
                <a:solidFill>
                  <a:srgbClr val="00B050"/>
                </a:solidFill>
              </a:rPr>
              <a:t>quote from the other source, </a:t>
            </a:r>
            <a:r>
              <a:rPr lang="en-GB" dirty="0"/>
              <a:t>summary/overview.</a:t>
            </a:r>
          </a:p>
        </p:txBody>
      </p:sp>
      <p:sp>
        <p:nvSpPr>
          <p:cNvPr id="6" name="TextBox 5"/>
          <p:cNvSpPr txBox="1"/>
          <p:nvPr/>
        </p:nvSpPr>
        <p:spPr>
          <a:xfrm>
            <a:off x="228600" y="1985209"/>
            <a:ext cx="6629400" cy="3385542"/>
          </a:xfrm>
          <a:prstGeom prst="rect">
            <a:avLst/>
          </a:prstGeom>
          <a:noFill/>
        </p:spPr>
        <p:txBody>
          <a:bodyPr wrap="square" rtlCol="0">
            <a:spAutoFit/>
          </a:bodyPr>
          <a:lstStyle/>
          <a:p>
            <a:r>
              <a:rPr lang="en-GB" sz="2800" dirty="0">
                <a:solidFill>
                  <a:srgbClr val="FF0000"/>
                </a:solidFill>
              </a:rPr>
              <a:t>Foxes effect urban environments because_____________________________. </a:t>
            </a:r>
            <a:r>
              <a:rPr lang="en-GB" sz="2800" dirty="0">
                <a:solidFill>
                  <a:srgbClr val="0070C0"/>
                </a:solidFill>
              </a:rPr>
              <a:t>“__________________________________”</a:t>
            </a:r>
          </a:p>
          <a:p>
            <a:r>
              <a:rPr lang="en-GB" sz="2800" dirty="0">
                <a:solidFill>
                  <a:srgbClr val="7030A0"/>
                </a:solidFill>
              </a:rPr>
              <a:t>They also ____________________________</a:t>
            </a:r>
          </a:p>
          <a:p>
            <a:r>
              <a:rPr lang="en-GB" sz="2800" dirty="0">
                <a:solidFill>
                  <a:srgbClr val="00B050"/>
                </a:solidFill>
              </a:rPr>
              <a:t>“__________________________________”</a:t>
            </a:r>
          </a:p>
          <a:p>
            <a:r>
              <a:rPr lang="en-GB" sz="2800" dirty="0"/>
              <a:t>They impact on urban environments by_________________________________.</a:t>
            </a:r>
          </a:p>
          <a:p>
            <a:endParaRPr lang="en-GB" dirty="0"/>
          </a:p>
        </p:txBody>
      </p:sp>
    </p:spTree>
    <p:extLst>
      <p:ext uri="{BB962C8B-B14F-4D97-AF65-F5344CB8AC3E}">
        <p14:creationId xmlns:p14="http://schemas.microsoft.com/office/powerpoint/2010/main" val="3947635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dirty="0"/>
              <a:t>Question 6 – Comparing the Texts</a:t>
            </a:r>
          </a:p>
        </p:txBody>
      </p:sp>
      <p:sp>
        <p:nvSpPr>
          <p:cNvPr id="3" name="Content Placeholder 2"/>
          <p:cNvSpPr>
            <a:spLocks noGrp="1"/>
          </p:cNvSpPr>
          <p:nvPr>
            <p:ph idx="1"/>
          </p:nvPr>
        </p:nvSpPr>
        <p:spPr>
          <a:xfrm>
            <a:off x="409073" y="1275346"/>
            <a:ext cx="11333747" cy="5005137"/>
          </a:xfrm>
        </p:spPr>
        <p:txBody>
          <a:bodyPr/>
          <a:lstStyle/>
          <a:p>
            <a:r>
              <a:rPr lang="en-GB" dirty="0"/>
              <a:t>Focus on </a:t>
            </a:r>
            <a:r>
              <a:rPr lang="en-GB" dirty="0">
                <a:solidFill>
                  <a:srgbClr val="FF0000"/>
                </a:solidFill>
              </a:rPr>
              <a:t>comparing and contrasting </a:t>
            </a:r>
            <a:r>
              <a:rPr lang="en-GB" b="1" dirty="0">
                <a:solidFill>
                  <a:srgbClr val="FF0000"/>
                </a:solidFill>
              </a:rPr>
              <a:t>both</a:t>
            </a:r>
            <a:r>
              <a:rPr lang="en-GB" dirty="0">
                <a:solidFill>
                  <a:srgbClr val="FF0000"/>
                </a:solidFill>
              </a:rPr>
              <a:t> texts </a:t>
            </a:r>
            <a:r>
              <a:rPr lang="en-GB" dirty="0"/>
              <a:t>(similarities and differences).</a:t>
            </a:r>
          </a:p>
          <a:p>
            <a:r>
              <a:rPr lang="en-GB" dirty="0"/>
              <a:t>You need to use 6-8 quotes (3 or 4 from each text).</a:t>
            </a:r>
          </a:p>
          <a:p>
            <a:r>
              <a:rPr lang="en-GB" dirty="0"/>
              <a:t>Make clear links between the texts and comment on the writers’ intentions/purpose.</a:t>
            </a:r>
          </a:p>
          <a:p>
            <a:r>
              <a:rPr lang="en-GB" dirty="0"/>
              <a:t>You need to be clear which text you are referring to including which text your quotes have come from. </a:t>
            </a:r>
          </a:p>
        </p:txBody>
      </p:sp>
    </p:spTree>
    <p:extLst>
      <p:ext uri="{BB962C8B-B14F-4D97-AF65-F5344CB8AC3E}">
        <p14:creationId xmlns:p14="http://schemas.microsoft.com/office/powerpoint/2010/main" val="1408118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15979"/>
          </a:xfrm>
        </p:spPr>
        <p:txBody>
          <a:bodyPr>
            <a:normAutofit fontScale="90000"/>
          </a:bodyPr>
          <a:lstStyle/>
          <a:p>
            <a:r>
              <a:rPr lang="en-GB" sz="3600" b="1" dirty="0"/>
              <a:t>A6. </a:t>
            </a:r>
            <a:r>
              <a:rPr lang="en-GB" sz="3600" dirty="0"/>
              <a:t>Both of these texts are about Urban Foxes. Compare the following:</a:t>
            </a:r>
            <a:br>
              <a:rPr lang="en-GB" sz="3600" dirty="0"/>
            </a:br>
            <a:r>
              <a:rPr lang="en-GB" sz="3100" dirty="0"/>
              <a:t>- the writers’ attitudes to Urban Foxes;</a:t>
            </a:r>
            <a:br>
              <a:rPr lang="en-GB" sz="3100" dirty="0"/>
            </a:br>
            <a:r>
              <a:rPr lang="en-GB" sz="3100" dirty="0"/>
              <a:t>- how they get across their arguments.                                                		 [10]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9903162"/>
              </p:ext>
            </p:extLst>
          </p:nvPr>
        </p:nvGraphicFramePr>
        <p:xfrm>
          <a:off x="922421" y="1524836"/>
          <a:ext cx="10515600" cy="4683459"/>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en-GB" sz="2400" dirty="0"/>
                        <a:t>Similarities</a:t>
                      </a:r>
                    </a:p>
                  </a:txBody>
                  <a:tcPr/>
                </a:tc>
                <a:tc>
                  <a:txBody>
                    <a:bodyPr/>
                    <a:lstStyle/>
                    <a:p>
                      <a:r>
                        <a:rPr lang="en-GB" sz="2400" dirty="0"/>
                        <a:t>Differences</a:t>
                      </a:r>
                    </a:p>
                  </a:txBody>
                  <a:tcPr/>
                </a:tc>
                <a:extLst>
                  <a:ext uri="{0D108BD9-81ED-4DB2-BD59-A6C34878D82A}">
                    <a16:rowId xmlns:a16="http://schemas.microsoft.com/office/drawing/2014/main" val="10000"/>
                  </a:ext>
                </a:extLst>
              </a:tr>
              <a:tr h="4226259">
                <a:tc>
                  <a:txBody>
                    <a:bodyPr/>
                    <a:lstStyle/>
                    <a:p>
                      <a:endParaRPr lang="en-GB"/>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31714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15979"/>
          </a:xfrm>
        </p:spPr>
        <p:txBody>
          <a:bodyPr>
            <a:normAutofit fontScale="90000"/>
          </a:bodyPr>
          <a:lstStyle/>
          <a:p>
            <a:r>
              <a:rPr lang="en-GB" sz="3600" b="1" dirty="0"/>
              <a:t>A6. </a:t>
            </a:r>
            <a:r>
              <a:rPr lang="en-GB" sz="3600" dirty="0"/>
              <a:t>Both of these texts are about Urban Foxes. Compare the following:</a:t>
            </a:r>
            <a:br>
              <a:rPr lang="en-GB" sz="3600" dirty="0"/>
            </a:br>
            <a:r>
              <a:rPr lang="en-GB" sz="3100" dirty="0">
                <a:solidFill>
                  <a:srgbClr val="FF0000"/>
                </a:solidFill>
              </a:rPr>
              <a:t>- the writers’ attitudes to Urban Foxes;</a:t>
            </a:r>
            <a:br>
              <a:rPr lang="en-GB" sz="3100" dirty="0"/>
            </a:br>
            <a:r>
              <a:rPr lang="en-GB" sz="3100" dirty="0">
                <a:solidFill>
                  <a:srgbClr val="7030A0"/>
                </a:solidFill>
              </a:rPr>
              <a:t>- how they get across their arguments.                                                </a:t>
            </a:r>
            <a:r>
              <a:rPr lang="en-GB" sz="3100" dirty="0"/>
              <a:t>		 [10]</a:t>
            </a:r>
          </a:p>
        </p:txBody>
      </p:sp>
      <p:sp>
        <p:nvSpPr>
          <p:cNvPr id="3" name="Content Placeholder 2"/>
          <p:cNvSpPr>
            <a:spLocks noGrp="1"/>
          </p:cNvSpPr>
          <p:nvPr>
            <p:ph idx="1"/>
          </p:nvPr>
        </p:nvSpPr>
        <p:spPr>
          <a:xfrm>
            <a:off x="84221" y="1443789"/>
            <a:ext cx="11911263" cy="5414211"/>
          </a:xfrm>
        </p:spPr>
        <p:txBody>
          <a:bodyPr>
            <a:normAutofit fontScale="85000" lnSpcReduction="20000"/>
          </a:bodyPr>
          <a:lstStyle/>
          <a:p>
            <a:pPr marL="0" indent="0">
              <a:buNone/>
            </a:pPr>
            <a:r>
              <a:rPr lang="en-GB" dirty="0">
                <a:solidFill>
                  <a:srgbClr val="FF0000"/>
                </a:solidFill>
              </a:rPr>
              <a:t>Edwards views towards foxes _________________________</a:t>
            </a:r>
          </a:p>
          <a:p>
            <a:pPr marL="0" indent="0">
              <a:buNone/>
            </a:pPr>
            <a:r>
              <a:rPr lang="en-GB" dirty="0">
                <a:solidFill>
                  <a:srgbClr val="FF0000"/>
                </a:solidFill>
              </a:rPr>
              <a:t>“______________________________” He suggests __________________.</a:t>
            </a:r>
          </a:p>
          <a:p>
            <a:pPr marL="0" indent="0">
              <a:buNone/>
            </a:pPr>
            <a:r>
              <a:rPr lang="en-GB" dirty="0">
                <a:solidFill>
                  <a:srgbClr val="FF0000"/>
                </a:solidFill>
              </a:rPr>
              <a:t>He also says “__________________________” which implies______________.</a:t>
            </a:r>
          </a:p>
          <a:p>
            <a:pPr marL="0" indent="0">
              <a:buNone/>
            </a:pPr>
            <a:r>
              <a:rPr lang="en-GB" b="1" dirty="0">
                <a:solidFill>
                  <a:srgbClr val="FF0000"/>
                </a:solidFill>
              </a:rPr>
              <a:t>However, </a:t>
            </a:r>
            <a:r>
              <a:rPr lang="en-GB" dirty="0">
                <a:solidFill>
                  <a:srgbClr val="FF0000"/>
                </a:solidFill>
              </a:rPr>
              <a:t>Harris’ attitude toward urban foxes is ________________</a:t>
            </a:r>
          </a:p>
          <a:p>
            <a:pPr marL="0" indent="0">
              <a:buNone/>
            </a:pPr>
            <a:r>
              <a:rPr lang="en-GB" dirty="0">
                <a:solidFill>
                  <a:srgbClr val="FF0000"/>
                </a:solidFill>
              </a:rPr>
              <a:t>“____________________________________” He suggests ______________.</a:t>
            </a:r>
          </a:p>
          <a:p>
            <a:pPr marL="0" indent="0">
              <a:buNone/>
            </a:pPr>
            <a:r>
              <a:rPr lang="en-GB" dirty="0">
                <a:solidFill>
                  <a:srgbClr val="FF0000"/>
                </a:solidFill>
              </a:rPr>
              <a:t>He also thinks _____________________ </a:t>
            </a:r>
          </a:p>
          <a:p>
            <a:pPr marL="0" indent="0">
              <a:buNone/>
            </a:pPr>
            <a:r>
              <a:rPr lang="en-GB" dirty="0">
                <a:solidFill>
                  <a:srgbClr val="FF0000"/>
                </a:solidFill>
              </a:rPr>
              <a:t>“________________” meaning that _________________.</a:t>
            </a:r>
          </a:p>
          <a:p>
            <a:pPr marL="0" indent="0">
              <a:buNone/>
            </a:pPr>
            <a:endParaRPr lang="en-GB" dirty="0">
              <a:solidFill>
                <a:srgbClr val="FF0000"/>
              </a:solidFill>
            </a:endParaRPr>
          </a:p>
          <a:p>
            <a:pPr marL="0" indent="0">
              <a:buNone/>
            </a:pPr>
            <a:r>
              <a:rPr lang="en-GB" dirty="0">
                <a:solidFill>
                  <a:srgbClr val="7030A0"/>
                </a:solidFill>
              </a:rPr>
              <a:t>Edwards uses ______________________ “________________________”  </a:t>
            </a:r>
          </a:p>
          <a:p>
            <a:pPr marL="0" indent="0">
              <a:buNone/>
            </a:pPr>
            <a:r>
              <a:rPr lang="en-GB" dirty="0">
                <a:solidFill>
                  <a:srgbClr val="7030A0"/>
                </a:solidFill>
              </a:rPr>
              <a:t>He shows us that ________________________________.</a:t>
            </a:r>
          </a:p>
          <a:p>
            <a:pPr marL="0" indent="0">
              <a:buNone/>
            </a:pPr>
            <a:r>
              <a:rPr lang="en-GB" dirty="0">
                <a:solidFill>
                  <a:srgbClr val="7030A0"/>
                </a:solidFill>
              </a:rPr>
              <a:t>By using the </a:t>
            </a:r>
            <a:r>
              <a:rPr lang="en-GB" u="sng" dirty="0">
                <a:solidFill>
                  <a:srgbClr val="7030A0"/>
                </a:solidFill>
              </a:rPr>
              <a:t>word class</a:t>
            </a:r>
            <a:r>
              <a:rPr lang="en-GB" dirty="0">
                <a:solidFill>
                  <a:srgbClr val="7030A0"/>
                </a:solidFill>
              </a:rPr>
              <a:t> “________________” it creates___________________.</a:t>
            </a:r>
          </a:p>
          <a:p>
            <a:pPr marL="0" indent="0">
              <a:buNone/>
            </a:pPr>
            <a:r>
              <a:rPr lang="en-GB" b="1" dirty="0">
                <a:solidFill>
                  <a:srgbClr val="7030A0"/>
                </a:solidFill>
              </a:rPr>
              <a:t>However</a:t>
            </a:r>
            <a:r>
              <a:rPr lang="en-GB" dirty="0">
                <a:solidFill>
                  <a:srgbClr val="7030A0"/>
                </a:solidFill>
              </a:rPr>
              <a:t>, Harris uses ___________________________ </a:t>
            </a:r>
          </a:p>
          <a:p>
            <a:pPr marL="0" indent="0">
              <a:buNone/>
            </a:pPr>
            <a:r>
              <a:rPr lang="en-GB" dirty="0">
                <a:solidFill>
                  <a:srgbClr val="7030A0"/>
                </a:solidFill>
              </a:rPr>
              <a:t>“________________________________” suggests ___________________________.</a:t>
            </a:r>
          </a:p>
          <a:p>
            <a:pPr marL="0" indent="0">
              <a:buNone/>
            </a:pPr>
            <a:r>
              <a:rPr lang="en-GB" dirty="0">
                <a:solidFill>
                  <a:srgbClr val="7030A0"/>
                </a:solidFill>
              </a:rPr>
              <a:t>By using the </a:t>
            </a:r>
            <a:r>
              <a:rPr lang="en-GB" u="sng" dirty="0">
                <a:solidFill>
                  <a:srgbClr val="7030A0"/>
                </a:solidFill>
              </a:rPr>
              <a:t>word class</a:t>
            </a:r>
            <a:r>
              <a:rPr lang="en-GB" dirty="0">
                <a:solidFill>
                  <a:srgbClr val="7030A0"/>
                </a:solidFill>
              </a:rPr>
              <a:t> “________________” it makes us think ___________________.</a:t>
            </a:r>
          </a:p>
          <a:p>
            <a:pPr marL="0" indent="0">
              <a:buNone/>
            </a:pPr>
            <a:endParaRPr lang="en-GB" dirty="0">
              <a:solidFill>
                <a:srgbClr val="7030A0"/>
              </a:solidFill>
            </a:endParaRPr>
          </a:p>
          <a:p>
            <a:pPr marL="0" indent="0">
              <a:buNone/>
            </a:pPr>
            <a:endParaRPr lang="en-GB" dirty="0">
              <a:solidFill>
                <a:srgbClr val="7030A0"/>
              </a:solidFill>
            </a:endParaRPr>
          </a:p>
          <a:p>
            <a:pPr marL="0" indent="0">
              <a:buNone/>
            </a:pPr>
            <a:endParaRPr lang="en-GB" dirty="0">
              <a:solidFill>
                <a:srgbClr val="FF0000"/>
              </a:solidFill>
            </a:endParaRPr>
          </a:p>
          <a:p>
            <a:pPr marL="0" indent="0">
              <a:buNone/>
            </a:pPr>
            <a:endParaRPr lang="en-GB" dirty="0">
              <a:solidFill>
                <a:srgbClr val="FF0000"/>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9232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1849"/>
            <a:ext cx="10515600" cy="1325563"/>
          </a:xfrm>
        </p:spPr>
        <p:txBody>
          <a:bodyPr/>
          <a:lstStyle/>
          <a:p>
            <a:r>
              <a:rPr lang="en-GB" u="sng" dirty="0"/>
              <a:t>Question 1 – Information Retrieval </a:t>
            </a:r>
          </a:p>
        </p:txBody>
      </p:sp>
      <p:sp>
        <p:nvSpPr>
          <p:cNvPr id="3" name="Content Placeholder 2"/>
          <p:cNvSpPr>
            <a:spLocks noGrp="1"/>
          </p:cNvSpPr>
          <p:nvPr>
            <p:ph idx="1"/>
          </p:nvPr>
        </p:nvSpPr>
        <p:spPr>
          <a:xfrm>
            <a:off x="139849" y="871369"/>
            <a:ext cx="11876443" cy="1516829"/>
          </a:xfrm>
        </p:spPr>
        <p:txBody>
          <a:bodyPr>
            <a:normAutofit fontScale="85000" lnSpcReduction="20000"/>
          </a:bodyPr>
          <a:lstStyle/>
          <a:p>
            <a:pPr marL="0" indent="0">
              <a:buNone/>
            </a:pPr>
            <a:r>
              <a:rPr lang="en-GB" b="1" dirty="0"/>
              <a:t>You will be given three questions focusing on retrieving specific information from the text. </a:t>
            </a:r>
          </a:p>
          <a:p>
            <a:pPr marL="0" indent="0">
              <a:buNone/>
            </a:pPr>
            <a:r>
              <a:rPr lang="en-GB" dirty="0"/>
              <a:t>They are worth 1 mark each. There is no need to explain.</a:t>
            </a:r>
          </a:p>
          <a:p>
            <a:pPr marL="0" indent="0">
              <a:buNone/>
            </a:pPr>
            <a:endParaRPr lang="en-GB" dirty="0"/>
          </a:p>
          <a:p>
            <a:pPr marL="0" indent="0">
              <a:buNone/>
            </a:pPr>
            <a:r>
              <a:rPr lang="en-GB" dirty="0"/>
              <a:t> </a:t>
            </a:r>
          </a:p>
        </p:txBody>
      </p:sp>
      <p:sp>
        <p:nvSpPr>
          <p:cNvPr id="4" name="TextBox 3"/>
          <p:cNvSpPr txBox="1"/>
          <p:nvPr/>
        </p:nvSpPr>
        <p:spPr>
          <a:xfrm>
            <a:off x="279699" y="1850315"/>
            <a:ext cx="5776856" cy="2862322"/>
          </a:xfrm>
          <a:prstGeom prst="rect">
            <a:avLst/>
          </a:prstGeom>
          <a:noFill/>
        </p:spPr>
        <p:txBody>
          <a:bodyPr wrap="square" rtlCol="0">
            <a:spAutoFit/>
          </a:bodyPr>
          <a:lstStyle/>
          <a:p>
            <a:r>
              <a:rPr lang="en-GB" b="1" dirty="0"/>
              <a:t>Terminal cancer patient Ian </a:t>
            </a:r>
            <a:r>
              <a:rPr lang="en-GB" b="1" dirty="0" err="1"/>
              <a:t>Toothill</a:t>
            </a:r>
            <a:r>
              <a:rPr lang="en-GB" b="1" dirty="0"/>
              <a:t> conquers Everest</a:t>
            </a:r>
          </a:p>
          <a:p>
            <a:endParaRPr lang="en-GB" b="1" dirty="0"/>
          </a:p>
          <a:p>
            <a:r>
              <a:rPr lang="en-GB" dirty="0">
                <a:solidFill>
                  <a:srgbClr val="FF0000"/>
                </a:solidFill>
              </a:rPr>
              <a:t>1a) What did </a:t>
            </a:r>
            <a:r>
              <a:rPr lang="en-GB" dirty="0" err="1">
                <a:solidFill>
                  <a:srgbClr val="FF0000"/>
                </a:solidFill>
              </a:rPr>
              <a:t>Toothill</a:t>
            </a:r>
            <a:r>
              <a:rPr lang="en-GB" dirty="0">
                <a:solidFill>
                  <a:srgbClr val="FF0000"/>
                </a:solidFill>
              </a:rPr>
              <a:t> plant at the top of Everest?</a:t>
            </a:r>
          </a:p>
          <a:p>
            <a:endParaRPr lang="en-GB" dirty="0">
              <a:solidFill>
                <a:srgbClr val="FF0000"/>
              </a:solidFill>
            </a:endParaRPr>
          </a:p>
          <a:p>
            <a:endParaRPr lang="en-GB" dirty="0">
              <a:solidFill>
                <a:srgbClr val="FF0000"/>
              </a:solidFill>
            </a:endParaRPr>
          </a:p>
          <a:p>
            <a:r>
              <a:rPr lang="en-GB" dirty="0">
                <a:solidFill>
                  <a:srgbClr val="FF0000"/>
                </a:solidFill>
              </a:rPr>
              <a:t>1b) What type of cancer does </a:t>
            </a:r>
            <a:r>
              <a:rPr lang="en-GB" dirty="0" err="1">
                <a:solidFill>
                  <a:srgbClr val="FF0000"/>
                </a:solidFill>
              </a:rPr>
              <a:t>Toothill</a:t>
            </a:r>
            <a:r>
              <a:rPr lang="en-GB" dirty="0">
                <a:solidFill>
                  <a:srgbClr val="FF0000"/>
                </a:solidFill>
              </a:rPr>
              <a:t> have?</a:t>
            </a:r>
          </a:p>
          <a:p>
            <a:endParaRPr lang="en-GB" dirty="0">
              <a:solidFill>
                <a:srgbClr val="FF0000"/>
              </a:solidFill>
            </a:endParaRPr>
          </a:p>
          <a:p>
            <a:endParaRPr lang="en-GB" dirty="0">
              <a:solidFill>
                <a:srgbClr val="FF0000"/>
              </a:solidFill>
            </a:endParaRPr>
          </a:p>
          <a:p>
            <a:r>
              <a:rPr lang="en-GB" dirty="0">
                <a:solidFill>
                  <a:srgbClr val="FF0000"/>
                </a:solidFill>
              </a:rPr>
              <a:t>1c) How much money has he raised?</a:t>
            </a:r>
          </a:p>
          <a:p>
            <a:endParaRPr lang="en-GB" dirty="0"/>
          </a:p>
        </p:txBody>
      </p:sp>
      <p:sp>
        <p:nvSpPr>
          <p:cNvPr id="5" name="TextBox 4"/>
          <p:cNvSpPr txBox="1"/>
          <p:nvPr/>
        </p:nvSpPr>
        <p:spPr>
          <a:xfrm>
            <a:off x="6282467" y="1850315"/>
            <a:ext cx="5604734" cy="3139321"/>
          </a:xfrm>
          <a:prstGeom prst="rect">
            <a:avLst/>
          </a:prstGeom>
          <a:noFill/>
        </p:spPr>
        <p:txBody>
          <a:bodyPr wrap="square" rtlCol="0">
            <a:spAutoFit/>
          </a:bodyPr>
          <a:lstStyle/>
          <a:p>
            <a:pPr fontAlgn="base"/>
            <a:r>
              <a:rPr lang="en-GB" b="1" dirty="0"/>
              <a:t>Planet is 'hotter than most stars‘</a:t>
            </a:r>
          </a:p>
          <a:p>
            <a:pPr fontAlgn="base"/>
            <a:endParaRPr lang="en-GB" b="1" dirty="0"/>
          </a:p>
          <a:p>
            <a:r>
              <a:rPr lang="en-GB" dirty="0">
                <a:solidFill>
                  <a:srgbClr val="FF0000"/>
                </a:solidFill>
              </a:rPr>
              <a:t>1a) How long does KELT-9b take to orbit its star?</a:t>
            </a:r>
          </a:p>
          <a:p>
            <a:endParaRPr lang="en-GB" dirty="0">
              <a:solidFill>
                <a:srgbClr val="FF0000"/>
              </a:solidFill>
            </a:endParaRPr>
          </a:p>
          <a:p>
            <a:endParaRPr lang="en-GB" dirty="0">
              <a:solidFill>
                <a:srgbClr val="FF0000"/>
              </a:solidFill>
            </a:endParaRPr>
          </a:p>
          <a:p>
            <a:r>
              <a:rPr lang="en-GB" dirty="0">
                <a:solidFill>
                  <a:srgbClr val="FF0000"/>
                </a:solidFill>
              </a:rPr>
              <a:t>1b) What temperature is reached on the ‘day-side’ of the planet?</a:t>
            </a:r>
          </a:p>
          <a:p>
            <a:endParaRPr lang="en-GB" dirty="0">
              <a:solidFill>
                <a:srgbClr val="FF0000"/>
              </a:solidFill>
            </a:endParaRPr>
          </a:p>
          <a:p>
            <a:r>
              <a:rPr lang="en-GB" dirty="0">
                <a:solidFill>
                  <a:srgbClr val="FF0000"/>
                </a:solidFill>
              </a:rPr>
              <a:t>1c) At what rate does </a:t>
            </a:r>
            <a:r>
              <a:rPr lang="en-GB" dirty="0" err="1">
                <a:solidFill>
                  <a:srgbClr val="FF0000"/>
                </a:solidFill>
              </a:rPr>
              <a:t>Prof.</a:t>
            </a:r>
            <a:r>
              <a:rPr lang="en-GB" dirty="0">
                <a:solidFill>
                  <a:srgbClr val="FF0000"/>
                </a:solidFill>
              </a:rPr>
              <a:t> Gaudi estimate material is being lost from the planet?</a:t>
            </a:r>
          </a:p>
          <a:p>
            <a:pPr fontAlgn="base"/>
            <a:endParaRPr lang="en-GB" dirty="0"/>
          </a:p>
        </p:txBody>
      </p:sp>
    </p:spTree>
    <p:extLst>
      <p:ext uri="{BB962C8B-B14F-4D97-AF65-F5344CB8AC3E}">
        <p14:creationId xmlns:p14="http://schemas.microsoft.com/office/powerpoint/2010/main" val="429400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9215"/>
            <a:ext cx="10515600" cy="1325563"/>
          </a:xfrm>
        </p:spPr>
        <p:txBody>
          <a:bodyPr/>
          <a:lstStyle/>
          <a:p>
            <a:r>
              <a:rPr lang="en-GB" u="sng" dirty="0"/>
              <a:t>Question 2 – </a:t>
            </a:r>
            <a:r>
              <a:rPr lang="en-GB" sz="4000" u="sng" dirty="0"/>
              <a:t>Analysing how the writer persuades</a:t>
            </a:r>
          </a:p>
        </p:txBody>
      </p:sp>
      <p:sp>
        <p:nvSpPr>
          <p:cNvPr id="3" name="Content Placeholder 2"/>
          <p:cNvSpPr>
            <a:spLocks noGrp="1"/>
          </p:cNvSpPr>
          <p:nvPr>
            <p:ph idx="1"/>
          </p:nvPr>
        </p:nvSpPr>
        <p:spPr/>
        <p:txBody>
          <a:bodyPr/>
          <a:lstStyle/>
          <a:p>
            <a:pPr marL="285750" indent="-285750"/>
            <a:r>
              <a:rPr lang="en-GB" dirty="0"/>
              <a:t>Focus on </a:t>
            </a:r>
            <a:r>
              <a:rPr lang="en-GB" dirty="0">
                <a:solidFill>
                  <a:srgbClr val="FF0000"/>
                </a:solidFill>
              </a:rPr>
              <a:t>how the writer persuades  their audience</a:t>
            </a:r>
            <a:endParaRPr lang="en-GB" dirty="0"/>
          </a:p>
          <a:p>
            <a:pPr marL="285750" indent="-285750"/>
            <a:r>
              <a:rPr lang="en-GB" b="1" dirty="0"/>
              <a:t>MUST</a:t>
            </a:r>
            <a:r>
              <a:rPr lang="en-GB" dirty="0"/>
              <a:t> use quotations</a:t>
            </a:r>
          </a:p>
          <a:p>
            <a:pPr marL="285750" indent="-285750"/>
            <a:r>
              <a:rPr lang="en-GB" dirty="0"/>
              <a:t>Use 6-8 quotations, depending on the length of your explanations and time available</a:t>
            </a:r>
          </a:p>
          <a:p>
            <a:pPr marL="285750" indent="-285750"/>
            <a:r>
              <a:rPr lang="en-GB" dirty="0"/>
              <a:t>Link together any similar ones</a:t>
            </a:r>
          </a:p>
          <a:p>
            <a:pPr marL="285750" indent="-285750"/>
            <a:r>
              <a:rPr lang="en-GB" dirty="0"/>
              <a:t>You MUST be able to label techniques and word types.</a:t>
            </a:r>
          </a:p>
          <a:p>
            <a:endParaRPr lang="en-GB" dirty="0"/>
          </a:p>
        </p:txBody>
      </p:sp>
    </p:spTree>
    <p:extLst>
      <p:ext uri="{BB962C8B-B14F-4D97-AF65-F5344CB8AC3E}">
        <p14:creationId xmlns:p14="http://schemas.microsoft.com/office/powerpoint/2010/main" val="1618507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GB" dirty="0"/>
              <a:t>Question 2 – </a:t>
            </a:r>
            <a:r>
              <a:rPr lang="en-GB" sz="4000" dirty="0"/>
              <a:t>Identify the persuasive techniques</a:t>
            </a:r>
            <a:endParaRPr lang="en-GB" sz="3200" dirty="0"/>
          </a:p>
        </p:txBody>
      </p:sp>
      <p:sp>
        <p:nvSpPr>
          <p:cNvPr id="3" name="Content Placeholder 2"/>
          <p:cNvSpPr>
            <a:spLocks noGrp="1"/>
          </p:cNvSpPr>
          <p:nvPr>
            <p:ph idx="1"/>
          </p:nvPr>
        </p:nvSpPr>
        <p:spPr>
          <a:xfrm>
            <a:off x="7050504" y="1311442"/>
            <a:ext cx="4303295" cy="4865521"/>
          </a:xfrm>
        </p:spPr>
        <p:txBody>
          <a:bodyPr>
            <a:normAutofit/>
          </a:bodyPr>
          <a:lstStyle/>
          <a:p>
            <a:pPr marL="0" indent="0">
              <a:lnSpc>
                <a:spcPct val="200000"/>
              </a:lnSpc>
              <a:buNone/>
            </a:pPr>
            <a:r>
              <a:rPr lang="en-GB" b="1" dirty="0">
                <a:solidFill>
                  <a:srgbClr val="FF0000"/>
                </a:solidFill>
              </a:rPr>
              <a:t>What other persuasive techniques can you name?</a:t>
            </a:r>
          </a:p>
          <a:p>
            <a:pPr marL="0" indent="0">
              <a:lnSpc>
                <a:spcPct val="200000"/>
              </a:lnSpc>
              <a:buNone/>
            </a:pPr>
            <a:r>
              <a:rPr lang="en-GB" b="1" dirty="0">
                <a:solidFill>
                  <a:srgbClr val="FF0000"/>
                </a:solidFill>
              </a:rPr>
              <a:t>Can you create your own examples?</a:t>
            </a:r>
            <a:endParaRPr lang="en-GB" dirty="0">
              <a:solidFill>
                <a:srgbClr val="FF0000"/>
              </a:solidFill>
            </a:endParaRPr>
          </a:p>
          <a:p>
            <a:pPr marL="0" indent="0">
              <a:buNone/>
            </a:pPr>
            <a:endParaRPr lang="en-GB" dirty="0"/>
          </a:p>
        </p:txBody>
      </p:sp>
      <p:sp>
        <p:nvSpPr>
          <p:cNvPr id="4" name="TextBox 3"/>
          <p:cNvSpPr txBox="1"/>
          <p:nvPr/>
        </p:nvSpPr>
        <p:spPr>
          <a:xfrm>
            <a:off x="264695" y="1143000"/>
            <a:ext cx="6424863" cy="4893647"/>
          </a:xfrm>
          <a:prstGeom prst="rect">
            <a:avLst/>
          </a:prstGeom>
          <a:noFill/>
        </p:spPr>
        <p:txBody>
          <a:bodyPr wrap="square" rtlCol="0">
            <a:spAutoFit/>
          </a:bodyPr>
          <a:lstStyle/>
          <a:p>
            <a:pPr marL="342900" indent="-342900">
              <a:buFont typeface="+mj-lt"/>
              <a:buAutoNum type="arabicPeriod"/>
            </a:pPr>
            <a:r>
              <a:rPr lang="en-GB" sz="2400" dirty="0"/>
              <a:t>We need to be aware of this dangerous and deadly disease.</a:t>
            </a:r>
          </a:p>
          <a:p>
            <a:pPr marL="342900" indent="-342900">
              <a:buFont typeface="+mj-lt"/>
              <a:buAutoNum type="arabicPeriod"/>
            </a:pPr>
            <a:endParaRPr lang="en-GB" sz="2400" dirty="0"/>
          </a:p>
          <a:p>
            <a:pPr marL="342900" indent="-342900">
              <a:buFont typeface="+mj-lt"/>
              <a:buAutoNum type="arabicPeriod"/>
            </a:pPr>
            <a:r>
              <a:rPr lang="en-GB" sz="2400" dirty="0"/>
              <a:t>It is horrifying, despicable and upsetting to imagine.</a:t>
            </a:r>
          </a:p>
          <a:p>
            <a:pPr marL="342900" indent="-342900">
              <a:buFont typeface="+mj-lt"/>
              <a:buAutoNum type="arabicPeriod"/>
            </a:pPr>
            <a:endParaRPr lang="en-GB" sz="2400" dirty="0"/>
          </a:p>
          <a:p>
            <a:pPr marL="342900" indent="-342900">
              <a:buFont typeface="+mj-lt"/>
              <a:buAutoNum type="arabicPeriod"/>
            </a:pPr>
            <a:r>
              <a:rPr lang="en-GB" sz="2400" dirty="0"/>
              <a:t>In a survey by Cambridge University, 81%  of students said…</a:t>
            </a:r>
          </a:p>
          <a:p>
            <a:pPr marL="342900" indent="-342900">
              <a:buFont typeface="+mj-lt"/>
              <a:buAutoNum type="arabicPeriod"/>
            </a:pPr>
            <a:endParaRPr lang="en-GB" sz="2400" dirty="0"/>
          </a:p>
          <a:p>
            <a:pPr marL="342900" indent="-342900">
              <a:buFont typeface="+mj-lt"/>
              <a:buAutoNum type="arabicPeriod"/>
            </a:pPr>
            <a:r>
              <a:rPr lang="en-GB" sz="2400" dirty="0"/>
              <a:t>If we don’t act now, many species will become extinct.</a:t>
            </a:r>
          </a:p>
          <a:p>
            <a:pPr marL="342900" indent="-342900">
              <a:buFont typeface="+mj-lt"/>
              <a:buAutoNum type="arabicPeriod"/>
            </a:pPr>
            <a:endParaRPr lang="en-GB" sz="2400" dirty="0"/>
          </a:p>
          <a:p>
            <a:pPr marL="342900" indent="-342900">
              <a:buFont typeface="+mj-lt"/>
              <a:buAutoNum type="arabicPeriod"/>
            </a:pPr>
            <a:r>
              <a:rPr lang="en-GB" sz="2400" dirty="0"/>
              <a:t>You can do something about this!</a:t>
            </a:r>
          </a:p>
        </p:txBody>
      </p:sp>
    </p:spTree>
    <p:extLst>
      <p:ext uri="{BB962C8B-B14F-4D97-AF65-F5344CB8AC3E}">
        <p14:creationId xmlns:p14="http://schemas.microsoft.com/office/powerpoint/2010/main" val="1631600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937"/>
            <a:ext cx="12192000" cy="1690688"/>
          </a:xfrm>
        </p:spPr>
        <p:txBody>
          <a:bodyPr>
            <a:noAutofit/>
          </a:bodyPr>
          <a:lstStyle/>
          <a:p>
            <a:r>
              <a:rPr lang="en-GB" sz="2400" dirty="0">
                <a:solidFill>
                  <a:srgbClr val="FF0000"/>
                </a:solidFill>
              </a:rPr>
              <a:t>Q2 – The writer tries to persuade us that more money should be allocated to the Arts in schools. How does he do this?</a:t>
            </a:r>
            <a:br>
              <a:rPr lang="en-GB" sz="2400" dirty="0">
                <a:solidFill>
                  <a:srgbClr val="FF0000"/>
                </a:solidFill>
              </a:rPr>
            </a:br>
            <a:r>
              <a:rPr lang="en-GB" sz="2400" dirty="0">
                <a:solidFill>
                  <a:srgbClr val="FF0000"/>
                </a:solidFill>
              </a:rPr>
              <a:t>You should comment on:</a:t>
            </a:r>
            <a:br>
              <a:rPr lang="en-GB" sz="2400" dirty="0">
                <a:solidFill>
                  <a:srgbClr val="FF0000"/>
                </a:solidFill>
              </a:rPr>
            </a:br>
            <a:r>
              <a:rPr lang="en-GB" sz="2400" dirty="0">
                <a:solidFill>
                  <a:srgbClr val="FF0000"/>
                </a:solidFill>
              </a:rPr>
              <a:t>- what he says to influence the reader</a:t>
            </a:r>
            <a:br>
              <a:rPr lang="en-GB" sz="2400" dirty="0">
                <a:solidFill>
                  <a:srgbClr val="FF0000"/>
                </a:solidFill>
              </a:rPr>
            </a:br>
            <a:r>
              <a:rPr lang="en-GB" sz="2400" dirty="0">
                <a:solidFill>
                  <a:srgbClr val="FF0000"/>
                </a:solidFill>
              </a:rPr>
              <a:t>- his use of language and tone</a:t>
            </a:r>
            <a:br>
              <a:rPr lang="en-GB" sz="2400" dirty="0">
                <a:solidFill>
                  <a:srgbClr val="FF0000"/>
                </a:solidFill>
              </a:rPr>
            </a:br>
            <a:r>
              <a:rPr lang="en-GB" sz="2400" dirty="0">
                <a:solidFill>
                  <a:srgbClr val="FF0000"/>
                </a:solidFill>
              </a:rPr>
              <a:t>- the way presents his arguments </a:t>
            </a:r>
          </a:p>
        </p:txBody>
      </p:sp>
      <p:sp>
        <p:nvSpPr>
          <p:cNvPr id="3" name="Content Placeholder 2"/>
          <p:cNvSpPr>
            <a:spLocks noGrp="1"/>
          </p:cNvSpPr>
          <p:nvPr>
            <p:ph idx="1"/>
          </p:nvPr>
        </p:nvSpPr>
        <p:spPr>
          <a:xfrm>
            <a:off x="204396" y="2173044"/>
            <a:ext cx="11801138" cy="4684956"/>
          </a:xfrm>
        </p:spPr>
        <p:txBody>
          <a:bodyPr>
            <a:normAutofit fontScale="77500" lnSpcReduction="20000"/>
          </a:bodyPr>
          <a:lstStyle/>
          <a:p>
            <a:pPr marL="0" indent="0">
              <a:buNone/>
            </a:pPr>
            <a:r>
              <a:rPr lang="en-GB" cap="all" dirty="0"/>
              <a:t>T</a:t>
            </a:r>
            <a:r>
              <a:rPr lang="en-GB" dirty="0"/>
              <a:t>he creative industries haven’t had much of a look-in during this </a:t>
            </a:r>
            <a:r>
              <a:rPr lang="en-GB" dirty="0" err="1"/>
              <a:t>Brexit</a:t>
            </a:r>
            <a:r>
              <a:rPr lang="en-GB" dirty="0"/>
              <a:t> election. As far as I’m aware, culture secretary Karen Bradley hasn’t been allowed out during the campaign to talk about them. “Britain’s arts and culture are world-beating and are at the heart of the regeneration of modern Britain,” says the Conservative manifesto, politely; but the proposal to double the immigration skills charge will do nothing but damage a sector that thrives on international talent.</a:t>
            </a:r>
          </a:p>
          <a:p>
            <a:pPr marL="0" indent="0">
              <a:buNone/>
            </a:pPr>
            <a:r>
              <a:rPr lang="en-GB" dirty="0"/>
              <a:t>The Labour manifesto, which is altogether more concrete about what can be achieved, refers to the creative industries as “a source of national pride”, and promises to “put creativity back at the heart of the curriculum”. This stops short of a pledge to add an arts element to the Ebacc – as the subset of GCSEs given special status by the government is now known – but is still welcome.</a:t>
            </a:r>
          </a:p>
          <a:p>
            <a:pPr marL="0" indent="0">
              <a:buNone/>
            </a:pPr>
            <a:r>
              <a:rPr lang="en-GB" dirty="0"/>
              <a:t>It would also reverse one of the biggest disasters of the past seven years. In 2015, the then education secretary, Nicky Morgan, advised teenagers against studying the arts and humanities which she said would “hold them back for the rest of their lives”. She was putting her mouth where the money already wasn’t. Between 2010 and 2015, the number of drama teachers in English state schools fell by 14%. The number of design and technology teachers fell by 15%. Entries for GSCEs in arts and creative subjects fell by 8% in 2016 alone.</a:t>
            </a:r>
          </a:p>
          <a:p>
            <a:endParaRPr lang="en-GB" dirty="0"/>
          </a:p>
        </p:txBody>
      </p:sp>
    </p:spTree>
    <p:extLst>
      <p:ext uri="{BB962C8B-B14F-4D97-AF65-F5344CB8AC3E}">
        <p14:creationId xmlns:p14="http://schemas.microsoft.com/office/powerpoint/2010/main" val="432638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937"/>
            <a:ext cx="12192000" cy="1690688"/>
          </a:xfrm>
        </p:spPr>
        <p:txBody>
          <a:bodyPr>
            <a:noAutofit/>
          </a:bodyPr>
          <a:lstStyle/>
          <a:p>
            <a:r>
              <a:rPr lang="en-GB" sz="2400" dirty="0">
                <a:solidFill>
                  <a:srgbClr val="FF0000"/>
                </a:solidFill>
              </a:rPr>
              <a:t>Q2 – The writer tries to persuade us that more money should be allocated to the Arts in schools. How does he do this?</a:t>
            </a:r>
            <a:br>
              <a:rPr lang="en-GB" sz="2400" dirty="0">
                <a:solidFill>
                  <a:srgbClr val="FF0000"/>
                </a:solidFill>
              </a:rPr>
            </a:br>
            <a:r>
              <a:rPr lang="en-GB" sz="2400" dirty="0">
                <a:solidFill>
                  <a:srgbClr val="FF0000"/>
                </a:solidFill>
              </a:rPr>
              <a:t>You should comment on:</a:t>
            </a:r>
            <a:br>
              <a:rPr lang="en-GB" sz="2400" dirty="0">
                <a:solidFill>
                  <a:srgbClr val="FF0000"/>
                </a:solidFill>
              </a:rPr>
            </a:br>
            <a:r>
              <a:rPr lang="en-GB" sz="2400" dirty="0">
                <a:solidFill>
                  <a:srgbClr val="FF0000"/>
                </a:solidFill>
              </a:rPr>
              <a:t>- what he says to influence the reader</a:t>
            </a:r>
            <a:br>
              <a:rPr lang="en-GB" sz="2400" dirty="0">
                <a:solidFill>
                  <a:srgbClr val="FF0000"/>
                </a:solidFill>
              </a:rPr>
            </a:br>
            <a:r>
              <a:rPr lang="en-GB" sz="2400" dirty="0">
                <a:solidFill>
                  <a:srgbClr val="FF0000"/>
                </a:solidFill>
              </a:rPr>
              <a:t>- his use of language and tone</a:t>
            </a:r>
            <a:br>
              <a:rPr lang="en-GB" sz="2400" dirty="0">
                <a:solidFill>
                  <a:srgbClr val="FF0000"/>
                </a:solidFill>
              </a:rPr>
            </a:br>
            <a:r>
              <a:rPr lang="en-GB" sz="2400" dirty="0">
                <a:solidFill>
                  <a:srgbClr val="FF0000"/>
                </a:solidFill>
              </a:rPr>
              <a:t>- the way presents his arguments </a:t>
            </a:r>
          </a:p>
        </p:txBody>
      </p:sp>
      <p:sp>
        <p:nvSpPr>
          <p:cNvPr id="3" name="Content Placeholder 2"/>
          <p:cNvSpPr>
            <a:spLocks noGrp="1"/>
          </p:cNvSpPr>
          <p:nvPr>
            <p:ph idx="1"/>
          </p:nvPr>
        </p:nvSpPr>
        <p:spPr>
          <a:xfrm>
            <a:off x="180332" y="2750560"/>
            <a:ext cx="11801138" cy="4684956"/>
          </a:xfrm>
        </p:spPr>
        <p:txBody>
          <a:bodyPr>
            <a:normAutofit/>
          </a:bodyPr>
          <a:lstStyle/>
          <a:p>
            <a:pPr marL="0" indent="0">
              <a:buNone/>
            </a:pPr>
            <a:r>
              <a:rPr lang="en-GB" dirty="0">
                <a:solidFill>
                  <a:srgbClr val="7030A0"/>
                </a:solidFill>
              </a:rPr>
              <a:t>The writer supports his viewpoint by using a variety of statistics.</a:t>
            </a:r>
          </a:p>
          <a:p>
            <a:pPr marL="0" indent="0">
              <a:buNone/>
            </a:pPr>
            <a:r>
              <a:rPr lang="en-GB" dirty="0">
                <a:solidFill>
                  <a:srgbClr val="00B050"/>
                </a:solidFill>
              </a:rPr>
              <a:t>“Entries for GSCEs in arts and creative subjects fell by 8% in 2016 alone.”</a:t>
            </a:r>
          </a:p>
          <a:p>
            <a:pPr marL="0" indent="0">
              <a:buNone/>
            </a:pPr>
            <a:r>
              <a:rPr lang="en-GB" dirty="0">
                <a:solidFill>
                  <a:srgbClr val="0070C0"/>
                </a:solidFill>
              </a:rPr>
              <a:t>This shows us…</a:t>
            </a:r>
          </a:p>
          <a:p>
            <a:pPr marL="0" indent="0">
              <a:buNone/>
            </a:pPr>
            <a:r>
              <a:rPr lang="en-GB" dirty="0">
                <a:solidFill>
                  <a:srgbClr val="A40C9D"/>
                </a:solidFill>
              </a:rPr>
              <a:t>By using “alone” it emphasises…</a:t>
            </a:r>
          </a:p>
        </p:txBody>
      </p:sp>
    </p:spTree>
    <p:extLst>
      <p:ext uri="{BB962C8B-B14F-4D97-AF65-F5344CB8AC3E}">
        <p14:creationId xmlns:p14="http://schemas.microsoft.com/office/powerpoint/2010/main" val="73151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u="sng" dirty="0"/>
              <a:t>Question 3 – Information Retrieval </a:t>
            </a:r>
            <a:r>
              <a:rPr lang="en-GB" sz="3200" u="sng" dirty="0"/>
              <a:t>(2</a:t>
            </a:r>
            <a:r>
              <a:rPr lang="en-GB" sz="3200" u="sng" baseline="30000" dirty="0"/>
              <a:t>nd</a:t>
            </a:r>
            <a:r>
              <a:rPr lang="en-GB" sz="3200" u="sng" dirty="0"/>
              <a:t> Source)</a:t>
            </a:r>
          </a:p>
        </p:txBody>
      </p:sp>
      <p:sp>
        <p:nvSpPr>
          <p:cNvPr id="3" name="Content Placeholder 2"/>
          <p:cNvSpPr>
            <a:spLocks noGrp="1"/>
          </p:cNvSpPr>
          <p:nvPr>
            <p:ph idx="1"/>
          </p:nvPr>
        </p:nvSpPr>
        <p:spPr>
          <a:xfrm>
            <a:off x="276726" y="1227221"/>
            <a:ext cx="11077074" cy="4949742"/>
          </a:xfrm>
        </p:spPr>
        <p:txBody>
          <a:bodyPr>
            <a:normAutofit lnSpcReduction="10000"/>
          </a:bodyPr>
          <a:lstStyle/>
          <a:p>
            <a:pPr marL="0" indent="0">
              <a:buNone/>
            </a:pPr>
            <a:r>
              <a:rPr lang="en-GB" sz="3600" b="1" dirty="0">
                <a:solidFill>
                  <a:srgbClr val="FF0000"/>
                </a:solidFill>
              </a:rPr>
              <a:t>3a – Explaining the writer’s choice of wording. </a:t>
            </a:r>
          </a:p>
          <a:p>
            <a:pPr marL="0" indent="0">
              <a:buNone/>
            </a:pPr>
            <a:endParaRPr lang="en-GB" dirty="0">
              <a:solidFill>
                <a:srgbClr val="FF0000"/>
              </a:solidFill>
            </a:endParaRPr>
          </a:p>
          <a:p>
            <a:pPr marL="0" indent="0">
              <a:buNone/>
            </a:pPr>
            <a:r>
              <a:rPr lang="en-GB" sz="4400" b="1" u="sng" dirty="0"/>
              <a:t>Idioms</a:t>
            </a:r>
          </a:p>
          <a:p>
            <a:pPr marL="0" indent="0">
              <a:buNone/>
            </a:pPr>
            <a:r>
              <a:rPr lang="en-GB" sz="4400" dirty="0"/>
              <a:t>These are a phrase or a group of words which have become common sayings. However, the meaning is not always obvious from the individual words.</a:t>
            </a:r>
          </a:p>
          <a:p>
            <a:pPr marL="0" indent="0">
              <a:buNone/>
            </a:pPr>
            <a:r>
              <a:rPr lang="en-GB" sz="4400" dirty="0"/>
              <a:t>(e.g. </a:t>
            </a:r>
            <a:r>
              <a:rPr lang="en-GB" sz="4400" i="1" dirty="0"/>
              <a:t>over the moon</a:t>
            </a:r>
            <a:r>
              <a:rPr lang="en-GB" sz="4400" dirty="0"/>
              <a:t>, </a:t>
            </a:r>
            <a:r>
              <a:rPr lang="en-GB" sz="4400" i="1" dirty="0"/>
              <a:t>see the light</a:t>
            </a:r>
            <a:r>
              <a:rPr lang="en-GB" sz="4400" dirty="0"/>
              <a:t> ).</a:t>
            </a:r>
          </a:p>
          <a:p>
            <a:pPr marL="0" indent="0">
              <a:buNone/>
            </a:pPr>
            <a:endParaRPr lang="en-GB" b="1" dirty="0">
              <a:solidFill>
                <a:srgbClr val="FF0000"/>
              </a:solidFill>
            </a:endParaRPr>
          </a:p>
        </p:txBody>
      </p:sp>
    </p:spTree>
    <p:extLst>
      <p:ext uri="{BB962C8B-B14F-4D97-AF65-F5344CB8AC3E}">
        <p14:creationId xmlns:p14="http://schemas.microsoft.com/office/powerpoint/2010/main" val="1849398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u="sng" dirty="0"/>
              <a:t>Question 3 – Information Retrieval </a:t>
            </a:r>
            <a:r>
              <a:rPr lang="en-GB" sz="3200" u="sng" dirty="0"/>
              <a:t>(2</a:t>
            </a:r>
            <a:r>
              <a:rPr lang="en-GB" sz="3200" u="sng" baseline="30000" dirty="0"/>
              <a:t>nd</a:t>
            </a:r>
            <a:r>
              <a:rPr lang="en-GB" sz="3200" u="sng" dirty="0"/>
              <a:t> Source)</a:t>
            </a:r>
          </a:p>
        </p:txBody>
      </p:sp>
      <p:sp>
        <p:nvSpPr>
          <p:cNvPr id="3" name="Content Placeholder 2"/>
          <p:cNvSpPr>
            <a:spLocks noGrp="1"/>
          </p:cNvSpPr>
          <p:nvPr>
            <p:ph idx="1"/>
          </p:nvPr>
        </p:nvSpPr>
        <p:spPr>
          <a:xfrm>
            <a:off x="276726" y="1227221"/>
            <a:ext cx="11077074" cy="4949742"/>
          </a:xfrm>
        </p:spPr>
        <p:txBody>
          <a:bodyPr>
            <a:normAutofit fontScale="92500" lnSpcReduction="20000"/>
          </a:bodyPr>
          <a:lstStyle/>
          <a:p>
            <a:pPr marL="0" indent="0">
              <a:buNone/>
            </a:pPr>
            <a:r>
              <a:rPr lang="en-GB" sz="3600" b="1" dirty="0">
                <a:solidFill>
                  <a:srgbClr val="FF0000"/>
                </a:solidFill>
              </a:rPr>
              <a:t>3a – Explaining the writer’s choice of wording. </a:t>
            </a:r>
          </a:p>
          <a:p>
            <a:pPr marL="0" indent="0">
              <a:buNone/>
            </a:pPr>
            <a:endParaRPr lang="en-GB" dirty="0">
              <a:solidFill>
                <a:srgbClr val="FF0000"/>
              </a:solidFill>
            </a:endParaRPr>
          </a:p>
          <a:p>
            <a:pPr marL="0" indent="0">
              <a:buNone/>
            </a:pPr>
            <a:r>
              <a:rPr lang="en-GB" sz="3200" b="1" u="sng" dirty="0"/>
              <a:t>Explain what the following idioms mean:</a:t>
            </a:r>
          </a:p>
          <a:p>
            <a:r>
              <a:rPr lang="en-GB" sz="3200" dirty="0"/>
              <a:t>Back to the drawing board</a:t>
            </a:r>
          </a:p>
          <a:p>
            <a:r>
              <a:rPr lang="en-GB" sz="3200" dirty="0"/>
              <a:t>Don't put all your eggs in one basket</a:t>
            </a:r>
          </a:p>
          <a:p>
            <a:r>
              <a:rPr lang="en-GB" sz="3200" dirty="0"/>
              <a:t>Hit the nail on the head</a:t>
            </a:r>
          </a:p>
          <a:p>
            <a:r>
              <a:rPr lang="en-GB" sz="3200" dirty="0"/>
              <a:t>Once in a blue moon</a:t>
            </a:r>
          </a:p>
          <a:p>
            <a:r>
              <a:rPr lang="en-GB" sz="3200" dirty="0"/>
              <a:t>Piece of cake</a:t>
            </a:r>
          </a:p>
          <a:p>
            <a:r>
              <a:rPr lang="en-GB" sz="3200" dirty="0"/>
              <a:t>Put wool over other people's eyes</a:t>
            </a:r>
          </a:p>
          <a:p>
            <a:r>
              <a:rPr lang="en-GB" sz="3200" dirty="0"/>
              <a:t>Sit on the fence</a:t>
            </a:r>
          </a:p>
          <a:p>
            <a:r>
              <a:rPr lang="en-GB" sz="3200" dirty="0"/>
              <a:t>Taste of your own medicine</a:t>
            </a:r>
          </a:p>
          <a:p>
            <a:pPr marL="0" indent="0">
              <a:buNone/>
            </a:pPr>
            <a:endParaRPr lang="en-GB" b="1" dirty="0">
              <a:solidFill>
                <a:srgbClr val="FF0000"/>
              </a:solidFill>
            </a:endParaRPr>
          </a:p>
        </p:txBody>
      </p:sp>
    </p:spTree>
    <p:extLst>
      <p:ext uri="{BB962C8B-B14F-4D97-AF65-F5344CB8AC3E}">
        <p14:creationId xmlns:p14="http://schemas.microsoft.com/office/powerpoint/2010/main" val="343735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4852"/>
            <a:ext cx="10515600" cy="1325563"/>
          </a:xfrm>
        </p:spPr>
        <p:txBody>
          <a:bodyPr/>
          <a:lstStyle/>
          <a:p>
            <a:r>
              <a:rPr lang="en-GB" u="sng" dirty="0"/>
              <a:t>Question 3 – Information Retrieval </a:t>
            </a:r>
            <a:r>
              <a:rPr lang="en-GB" sz="3200" u="sng" dirty="0"/>
              <a:t>(2</a:t>
            </a:r>
            <a:r>
              <a:rPr lang="en-GB" sz="3200" u="sng" baseline="30000" dirty="0"/>
              <a:t>nd</a:t>
            </a:r>
            <a:r>
              <a:rPr lang="en-GB" sz="3200" u="sng" dirty="0"/>
              <a:t> Source)</a:t>
            </a:r>
          </a:p>
        </p:txBody>
      </p:sp>
      <p:sp>
        <p:nvSpPr>
          <p:cNvPr id="3" name="Content Placeholder 2"/>
          <p:cNvSpPr>
            <a:spLocks noGrp="1"/>
          </p:cNvSpPr>
          <p:nvPr>
            <p:ph idx="1"/>
          </p:nvPr>
        </p:nvSpPr>
        <p:spPr>
          <a:xfrm>
            <a:off x="84221" y="721894"/>
            <a:ext cx="12007516" cy="6015789"/>
          </a:xfrm>
        </p:spPr>
        <p:txBody>
          <a:bodyPr>
            <a:normAutofit/>
          </a:bodyPr>
          <a:lstStyle/>
          <a:p>
            <a:pPr marL="0" indent="0">
              <a:buNone/>
            </a:pPr>
            <a:r>
              <a:rPr lang="en-GB" b="1" dirty="0">
                <a:solidFill>
                  <a:srgbClr val="FF0000"/>
                </a:solidFill>
              </a:rPr>
              <a:t>3b – This is another question that asks you to select specific information out of the text. This time it is a single question worth 2 marks. You need to find two answers.</a:t>
            </a:r>
          </a:p>
          <a:p>
            <a:pPr marL="0" indent="0">
              <a:buNone/>
            </a:pPr>
            <a:r>
              <a:rPr lang="en-GB" b="1" dirty="0"/>
              <a:t>General election: </a:t>
            </a:r>
            <a:r>
              <a:rPr lang="en-GB" b="1" dirty="0" err="1"/>
              <a:t>Sadiq</a:t>
            </a:r>
            <a:r>
              <a:rPr lang="en-GB" b="1" dirty="0"/>
              <a:t> Khan warns of 'unsustainable' police cuts</a:t>
            </a:r>
          </a:p>
          <a:p>
            <a:pPr marL="0" indent="0">
              <a:buNone/>
            </a:pPr>
            <a:endParaRPr lang="en-GB" b="1" dirty="0"/>
          </a:p>
          <a:p>
            <a:pPr marL="0" indent="0">
              <a:buNone/>
            </a:pPr>
            <a:r>
              <a:rPr lang="en-GB" u="sng" dirty="0"/>
              <a:t>Example Questions:</a:t>
            </a:r>
          </a:p>
          <a:p>
            <a:pPr marL="0" indent="0">
              <a:buNone/>
            </a:pPr>
            <a:r>
              <a:rPr lang="en-GB" sz="2400" dirty="0"/>
              <a:t>3b) What does </a:t>
            </a:r>
            <a:r>
              <a:rPr lang="en-GB" sz="2400" dirty="0" err="1"/>
              <a:t>Sadiq</a:t>
            </a:r>
            <a:r>
              <a:rPr lang="en-GB" sz="2400" dirty="0"/>
              <a:t> Khan say the Met will face if the Tories win the election? </a:t>
            </a:r>
            <a:r>
              <a:rPr lang="en-GB" sz="2000" dirty="0"/>
              <a:t>(2 marks)</a:t>
            </a:r>
          </a:p>
          <a:p>
            <a:pPr marL="0" indent="0">
              <a:buNone/>
            </a:pPr>
            <a:endParaRPr lang="en-GB" sz="2000" dirty="0"/>
          </a:p>
          <a:p>
            <a:pPr marL="0" indent="0">
              <a:buNone/>
            </a:pPr>
            <a:r>
              <a:rPr lang="en-GB" sz="2400" dirty="0"/>
              <a:t>3b) How was the Met </a:t>
            </a:r>
            <a:r>
              <a:rPr lang="en-GB" sz="2400" dirty="0" err="1"/>
              <a:t>reorginised</a:t>
            </a:r>
            <a:r>
              <a:rPr lang="en-GB" sz="2400" dirty="0"/>
              <a:t> during Boris Johnsons eight years as London Mayor? </a:t>
            </a:r>
            <a:r>
              <a:rPr lang="en-GB" sz="2000" dirty="0"/>
              <a:t>(2 marks)</a:t>
            </a:r>
          </a:p>
          <a:p>
            <a:pPr marL="0" indent="0">
              <a:buNone/>
            </a:pPr>
            <a:endParaRPr lang="en-GB" sz="2400" dirty="0"/>
          </a:p>
          <a:p>
            <a:pPr marL="0" indent="0">
              <a:buNone/>
            </a:pPr>
            <a:r>
              <a:rPr lang="en-GB" sz="2400" dirty="0"/>
              <a:t>3b) What have UKIP said they would do if they won the election? </a:t>
            </a:r>
            <a:r>
              <a:rPr lang="en-GB" sz="2000" dirty="0"/>
              <a:t>(2 marks)</a:t>
            </a:r>
          </a:p>
          <a:p>
            <a:pPr marL="0" indent="0">
              <a:buNone/>
            </a:pPr>
            <a:endParaRPr lang="en-GB" dirty="0">
              <a:solidFill>
                <a:srgbClr val="FF0000"/>
              </a:solidFill>
            </a:endParaRPr>
          </a:p>
          <a:p>
            <a:pPr marL="0" indent="0">
              <a:buNone/>
            </a:pPr>
            <a:r>
              <a:rPr lang="en-GB" sz="2400" dirty="0">
                <a:solidFill>
                  <a:srgbClr val="FF0000"/>
                </a:solidFill>
              </a:rPr>
              <a:t>Extra Challenge: Did you spot the idiom? What does it mean?</a:t>
            </a:r>
          </a:p>
        </p:txBody>
      </p:sp>
    </p:spTree>
    <p:extLst>
      <p:ext uri="{BB962C8B-B14F-4D97-AF65-F5344CB8AC3E}">
        <p14:creationId xmlns:p14="http://schemas.microsoft.com/office/powerpoint/2010/main" val="710702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1884</Words>
  <Application>Microsoft Office PowerPoint</Application>
  <PresentationFormat>Widescreen</PresentationFormat>
  <Paragraphs>147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Language: Paper 2 </vt:lpstr>
      <vt:lpstr>Question 1 – Information Retrieval </vt:lpstr>
      <vt:lpstr>Question 2 – Analysing how the writer persuades</vt:lpstr>
      <vt:lpstr>Question 2 – Identify the persuasive techniques</vt:lpstr>
      <vt:lpstr>Q2 – The writer tries to persuade us that more money should be allocated to the Arts in schools. How does he do this? You should comment on: - what he says to influence the reader - his use of language and tone - the way presents his arguments </vt:lpstr>
      <vt:lpstr>Q2 – The writer tries to persuade us that more money should be allocated to the Arts in schools. How does he do this? You should comment on: - what he says to influence the reader - his use of language and tone - the way presents his arguments </vt:lpstr>
      <vt:lpstr>Question 3 – Information Retrieval (2nd Source)</vt:lpstr>
      <vt:lpstr>Question 3 – Information Retrieval (2nd Source)</vt:lpstr>
      <vt:lpstr>Question 3 – Information Retrieval (2nd Source)</vt:lpstr>
      <vt:lpstr>Question 4 – What do you think and feel…</vt:lpstr>
      <vt:lpstr>Q4. What do you think and feel about Adam Edward’s views on foxes? [10] You should comment on: - what is said; - how it is said. You must refer to the text to support your comments</vt:lpstr>
      <vt:lpstr>Q4. What do you think and feel about Adam Edward’s views on foxes? [10] You should comment on: - what is said; - how it is said. You must refer to the text to support your comments</vt:lpstr>
      <vt:lpstr>Question 5 – Comparing the Texts</vt:lpstr>
      <vt:lpstr>Question 5. According to these two writers, what impact do foxes have on Urban environments? [4]</vt:lpstr>
      <vt:lpstr>Question 6 – Comparing the Texts</vt:lpstr>
      <vt:lpstr>A6. Both of these texts are about Urban Foxes. Compare the following: - the writers’ attitudes to Urban Foxes; - how they get across their arguments.                                                   [10]</vt:lpstr>
      <vt:lpstr>A6. Both of these texts are about Urban Foxes. Compare the following: - the writers’ attitudes to Urban Foxes; - how they get across their arguments.                                                   [10]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Paper 2</dc:title>
  <dc:creator>Amanda Allen</dc:creator>
  <cp:lastModifiedBy>T Burton</cp:lastModifiedBy>
  <cp:revision>32</cp:revision>
  <dcterms:created xsi:type="dcterms:W3CDTF">2017-06-07T09:36:11Z</dcterms:created>
  <dcterms:modified xsi:type="dcterms:W3CDTF">2020-12-02T12:31:50Z</dcterms:modified>
</cp:coreProperties>
</file>