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64" r:id="rId4"/>
    <p:sldId id="266" r:id="rId5"/>
    <p:sldId id="265" r:id="rId6"/>
    <p:sldId id="261" r:id="rId7"/>
    <p:sldId id="257" r:id="rId8"/>
    <p:sldId id="258" r:id="rId9"/>
    <p:sldId id="267"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672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540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4157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5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54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7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0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50805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1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8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0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5020-B2A6-4713-9503-F72F0E48DD0D}"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512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2E5020-B2A6-4713-9503-F72F0E48DD0D}"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85232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2E5020-B2A6-4713-9503-F72F0E48DD0D}" type="datetimeFigureOut">
              <a:rPr lang="en-GB" smtClean="0"/>
              <a:t>09/01/2021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90728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2E5020-B2A6-4713-9503-F72F0E48DD0D}"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0191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5020-B2A6-4713-9503-F72F0E48DD0D}" type="datetimeFigureOut">
              <a:rPr lang="en-GB" smtClean="0"/>
              <a:t>09/01/2021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46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1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16612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5020-B2A6-4713-9503-F72F0E48DD0D}" type="datetimeFigureOut">
              <a:rPr lang="en-GB" smtClean="0"/>
              <a:t>09/01/2021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AFAE-B8E9-400D-80AE-3221DD93A65B}" type="slidenum">
              <a:rPr lang="en-GB" smtClean="0"/>
              <a:t>‹#›</a:t>
            </a:fld>
            <a:endParaRPr lang="en-GB"/>
          </a:p>
        </p:txBody>
      </p:sp>
    </p:spTree>
    <p:extLst>
      <p:ext uri="{BB962C8B-B14F-4D97-AF65-F5344CB8AC3E}">
        <p14:creationId xmlns:p14="http://schemas.microsoft.com/office/powerpoint/2010/main" val="82409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9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Language Paper 2</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Revising skills: identifying writers’ techniques and how they influence a reader.</a:t>
            </a:r>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id="{3A6C1410-0CB4-4A80-A45D-8522FAEEFE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1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5" name="Rectangle 4"/>
          <p:cNvSpPr/>
          <p:nvPr/>
        </p:nvSpPr>
        <p:spPr>
          <a:xfrm>
            <a:off x="1047824" y="1009428"/>
            <a:ext cx="10241914" cy="276999"/>
          </a:xfrm>
          <a:prstGeom prst="rect">
            <a:avLst/>
          </a:prstGeom>
        </p:spPr>
        <p:txBody>
          <a:bodyPr wrap="square">
            <a:spAutoFit/>
          </a:bodyPr>
          <a:lstStyle/>
          <a:p>
            <a:endParaRPr lang="en-GB" sz="1200" dirty="0"/>
          </a:p>
        </p:txBody>
      </p:sp>
      <p:sp>
        <p:nvSpPr>
          <p:cNvPr id="8" name="Rectangle 7">
            <a:extLst>
              <a:ext uri="{FF2B5EF4-FFF2-40B4-BE49-F238E27FC236}">
                <a16:creationId xmlns:a16="http://schemas.microsoft.com/office/drawing/2014/main" id="{1DFC1E24-91DC-4373-B49F-5C2E22F423F6}"/>
              </a:ext>
            </a:extLst>
          </p:cNvPr>
          <p:cNvSpPr/>
          <p:nvPr/>
        </p:nvSpPr>
        <p:spPr>
          <a:xfrm>
            <a:off x="1075120" y="972266"/>
            <a:ext cx="10307106" cy="4801314"/>
          </a:xfrm>
          <a:prstGeom prst="rect">
            <a:avLst/>
          </a:prstGeom>
        </p:spPr>
        <p:txBody>
          <a:bodyPr wrap="square">
            <a:spAutoFit/>
          </a:bodyPr>
          <a:lstStyle/>
          <a:p>
            <a:r>
              <a:rPr lang="en-GB" sz="1400" b="1" dirty="0"/>
              <a:t>Leisure facilities face £90m a week loss under UK winter Covid-19 lockdown</a:t>
            </a:r>
          </a:p>
          <a:p>
            <a:r>
              <a:rPr lang="en-GB" sz="1000" dirty="0"/>
              <a:t>•	‘Government must protect this sector, before it’s too late’</a:t>
            </a:r>
          </a:p>
          <a:p>
            <a:r>
              <a:rPr lang="en-GB" sz="1000" dirty="0"/>
              <a:t>•	Support available nowhere near enough, says ukactive</a:t>
            </a:r>
          </a:p>
          <a:p>
            <a:r>
              <a:rPr lang="en-GB" sz="1000" dirty="0"/>
              <a:t>Sean </a:t>
            </a:r>
            <a:r>
              <a:rPr lang="en-GB" sz="1000" dirty="0" err="1"/>
              <a:t>Ingle@seaningle</a:t>
            </a:r>
            <a:endParaRPr lang="en-GB" sz="1000" dirty="0"/>
          </a:p>
          <a:p>
            <a:r>
              <a:rPr lang="en-GB" sz="1000" dirty="0"/>
              <a:t>Thu 7 Jan 2021 08.00 GM</a:t>
            </a:r>
          </a:p>
          <a:p>
            <a:r>
              <a:rPr lang="en-GB" sz="1100" dirty="0"/>
              <a:t>The closure of gyms and leisure facilities threatens the nation’s health and wellbeing, says Huw Edwards of ukactive. </a:t>
            </a:r>
          </a:p>
          <a:p>
            <a:r>
              <a:rPr lang="en-GB" sz="1100" dirty="0"/>
              <a:t>The winter lockdown will cost Britain’s gyms, swimming pools and leisure facilities a combined £90m a week in lost revenue, according to new analysis from ukactive, which is calling for urgent government help to protect jobs and keep the sector afloat.</a:t>
            </a:r>
          </a:p>
          <a:p>
            <a:r>
              <a:rPr lang="en-GB" sz="1100" dirty="0"/>
              <a:t>January is a vital month for the leisure industry, with many people renewing gym or pool memberships or committing to a new exercise programme. But with most sports banned for another six weeks – and possibly longer – ukactive, which represents more than 4,000 gyms and leisure facilities, said the industry was in deep trouble.</a:t>
            </a:r>
          </a:p>
          <a:p>
            <a:r>
              <a:rPr lang="en-GB" sz="1100" dirty="0"/>
              <a:t>“The government must protect this sector as a priority, before it becomes too late,” the ukactive chief executive, Huw Edwards, said. “January and February represent a vital period for gyms, pools, and leisure facilities to trade but they currently have zero income, unlike other sectors.”</a:t>
            </a:r>
          </a:p>
          <a:p>
            <a:r>
              <a:rPr lang="en-GB" sz="1100" dirty="0"/>
              <a:t>Britain heading for 'perfect storm' over fitness in winter lockdown, says expert </a:t>
            </a:r>
          </a:p>
          <a:p>
            <a:r>
              <a:rPr lang="en-GB" sz="1100" dirty="0"/>
              <a:t>Last autumn the government announced a £100m fund across the sector while on Monday the chancellor, Rishi Sunak, revealed one-off grants of £9,000 for small businesses would also be made available. But ukactive says that help is nowhere near enough.</a:t>
            </a:r>
          </a:p>
          <a:p>
            <a:r>
              <a:rPr lang="en-GB" sz="1100" dirty="0"/>
              <a:t>“The top-up grants and funding announced by the Chancellor, while welcome, will be no more than a sticking plaster for the financial challenges being faced,” Edwards said. “Both public and private fitness and leisure operators will require additional, tailored financial and regulatory support for their recovery.”</a:t>
            </a:r>
          </a:p>
          <a:p>
            <a:r>
              <a:rPr lang="en-GB" sz="1100" dirty="0"/>
              <a:t>Meanwhile new research from 4Global, which provides data analysis to governments and sporting bodies, has found the November lockdown restrictions on the sports industry cost Britain £29m in terms of social value – a figured based on the sector’s contribution to the reduction, through exercise, of health conditions such as depression, diabetes and breast and colon cancer.</a:t>
            </a:r>
          </a:p>
          <a:p>
            <a:r>
              <a:rPr lang="en-GB" sz="1100" dirty="0"/>
              <a:t>This, said Edwards, showed the closure of gyms, leisure centres and swimming pools during January and February did not only present a “major threat to thousands of facilities and jobs, but also our nation’s health, and resilience to conditions including Covid-19, obesity and some cancers”.</a:t>
            </a:r>
          </a:p>
          <a:p>
            <a:r>
              <a:rPr lang="en-GB" sz="1100" dirty="0"/>
              <a:t>Edwards also pointed to evidence from the first lockdown in England, which showed anxiety levels doubled compared with the 2019 average – with an extra 3.2 million people classed as inactive, undertaking less than 30 minutes of exercise a week, as further evidence for more government support.</a:t>
            </a:r>
          </a:p>
          <a:p>
            <a:r>
              <a:rPr lang="en-GB" sz="1100" dirty="0"/>
              <a:t>The government has also been urged by the Youth Sports Trust to do more to help young people to stay active. Meanwhile the sports scientist Greg Whyte has told the Guardian that Britain is heading for a “perfect storm” in which a reduction in activity levels during the winter lockdown has a disastrous effect on physical and mental health.</a:t>
            </a:r>
          </a:p>
          <a:p>
            <a:r>
              <a:rPr lang="en-GB" sz="1100" dirty="0"/>
              <a:t>Whyte has also called on the government to use the 400,000 people who work in the fitness sector but are on furlough to get the population more active.</a:t>
            </a:r>
          </a:p>
        </p:txBody>
      </p:sp>
      <p:pic>
        <p:nvPicPr>
          <p:cNvPr id="15" name="Audio 14">
            <a:hlinkClick r:id="" action="ppaction://media"/>
            <a:extLst>
              <a:ext uri="{FF2B5EF4-FFF2-40B4-BE49-F238E27FC236}">
                <a16:creationId xmlns:a16="http://schemas.microsoft.com/office/drawing/2014/main" id="{C4F07A3A-F756-4684-8057-E93D81497D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229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5" name="Rectangle 4"/>
          <p:cNvSpPr/>
          <p:nvPr/>
        </p:nvSpPr>
        <p:spPr>
          <a:xfrm>
            <a:off x="1047824" y="1009428"/>
            <a:ext cx="10241914" cy="276999"/>
          </a:xfrm>
          <a:prstGeom prst="rect">
            <a:avLst/>
          </a:prstGeom>
        </p:spPr>
        <p:txBody>
          <a:bodyPr wrap="square">
            <a:spAutoFit/>
          </a:bodyPr>
          <a:lstStyle/>
          <a:p>
            <a:endParaRPr lang="en-GB" sz="1200" dirty="0"/>
          </a:p>
        </p:txBody>
      </p:sp>
      <p:sp>
        <p:nvSpPr>
          <p:cNvPr id="8" name="Rectangle 7">
            <a:extLst>
              <a:ext uri="{FF2B5EF4-FFF2-40B4-BE49-F238E27FC236}">
                <a16:creationId xmlns:a16="http://schemas.microsoft.com/office/drawing/2014/main" id="{1DFC1E24-91DC-4373-B49F-5C2E22F423F6}"/>
              </a:ext>
            </a:extLst>
          </p:cNvPr>
          <p:cNvSpPr/>
          <p:nvPr/>
        </p:nvSpPr>
        <p:spPr>
          <a:xfrm>
            <a:off x="1075120" y="972266"/>
            <a:ext cx="10307106" cy="4801314"/>
          </a:xfrm>
          <a:prstGeom prst="rect">
            <a:avLst/>
          </a:prstGeom>
        </p:spPr>
        <p:txBody>
          <a:bodyPr wrap="square">
            <a:spAutoFit/>
          </a:bodyPr>
          <a:lstStyle/>
          <a:p>
            <a:r>
              <a:rPr lang="en-GB" sz="1400" b="1" dirty="0"/>
              <a:t>Leisure facilities face £90m a week loss under UK winter Covid-19 lockdown</a:t>
            </a:r>
          </a:p>
          <a:p>
            <a:r>
              <a:rPr lang="en-GB" sz="1000" dirty="0"/>
              <a:t>•	‘Government must protect this sector, before it’s too late’</a:t>
            </a:r>
          </a:p>
          <a:p>
            <a:r>
              <a:rPr lang="en-GB" sz="1000" dirty="0"/>
              <a:t>•	Support available nowhere near enough, says ukactive</a:t>
            </a:r>
          </a:p>
          <a:p>
            <a:r>
              <a:rPr lang="en-GB" sz="1000" dirty="0"/>
              <a:t>Sean </a:t>
            </a:r>
            <a:r>
              <a:rPr lang="en-GB" sz="1000" dirty="0" err="1"/>
              <a:t>Ingle@seaningle</a:t>
            </a:r>
            <a:endParaRPr lang="en-GB" sz="1000" dirty="0"/>
          </a:p>
          <a:p>
            <a:r>
              <a:rPr lang="en-GB" sz="1000" dirty="0"/>
              <a:t>Thu 7 Jan 2021 08.00 GM</a:t>
            </a:r>
          </a:p>
          <a:p>
            <a:r>
              <a:rPr lang="en-GB" sz="1100" dirty="0"/>
              <a:t>The closure of gyms and leisure facilities </a:t>
            </a:r>
            <a:r>
              <a:rPr lang="en-GB" sz="1100" dirty="0">
                <a:highlight>
                  <a:srgbClr val="00FF00"/>
                </a:highlight>
              </a:rPr>
              <a:t>threatens</a:t>
            </a:r>
            <a:r>
              <a:rPr lang="en-GB" sz="1100" dirty="0"/>
              <a:t> the nation’s health and wellbeing, says Huw Edwards of ukactive. </a:t>
            </a:r>
          </a:p>
          <a:p>
            <a:r>
              <a:rPr lang="en-GB" sz="1100" dirty="0"/>
              <a:t>The winter lockdown will cost Britain’s gyms, swimming pools and leisure facilities a combined £90m a week in lost revenue, according to new analysis from ukactive, which is calling for </a:t>
            </a:r>
            <a:r>
              <a:rPr lang="en-GB" sz="1100" dirty="0">
                <a:highlight>
                  <a:srgbClr val="FFFF00"/>
                </a:highlight>
              </a:rPr>
              <a:t>urgent</a:t>
            </a:r>
            <a:r>
              <a:rPr lang="en-GB" sz="1100" dirty="0"/>
              <a:t> government help to </a:t>
            </a:r>
            <a:r>
              <a:rPr lang="en-GB" sz="1100" dirty="0">
                <a:highlight>
                  <a:srgbClr val="00FF00"/>
                </a:highlight>
              </a:rPr>
              <a:t>protect</a:t>
            </a:r>
            <a:r>
              <a:rPr lang="en-GB" sz="1100" dirty="0"/>
              <a:t> jobs and keep the sector afloat.</a:t>
            </a:r>
          </a:p>
          <a:p>
            <a:r>
              <a:rPr lang="en-GB" sz="1100" dirty="0"/>
              <a:t>January is a </a:t>
            </a:r>
            <a:r>
              <a:rPr lang="en-GB" sz="1100" dirty="0">
                <a:highlight>
                  <a:srgbClr val="FFFF00"/>
                </a:highlight>
              </a:rPr>
              <a:t>vital</a:t>
            </a:r>
            <a:r>
              <a:rPr lang="en-GB" sz="1100" dirty="0"/>
              <a:t> month for the leisure industry, with many people renewing gym or pool memberships or committing to a new exercise programme. But with most sports</a:t>
            </a:r>
            <a:r>
              <a:rPr lang="en-GB" sz="1100" dirty="0">
                <a:highlight>
                  <a:srgbClr val="00FF00"/>
                </a:highlight>
              </a:rPr>
              <a:t> banned </a:t>
            </a:r>
            <a:r>
              <a:rPr lang="en-GB" sz="1100" dirty="0"/>
              <a:t>for another six weeks – and possibly longer – ukactive, which represents more than 4,000 gyms and leisure facilities, said the industry was </a:t>
            </a:r>
            <a:r>
              <a:rPr lang="en-GB" sz="1100" dirty="0">
                <a:highlight>
                  <a:srgbClr val="FFFF00"/>
                </a:highlight>
              </a:rPr>
              <a:t>i</a:t>
            </a:r>
            <a:r>
              <a:rPr lang="en-GB" sz="1100" dirty="0"/>
              <a:t>n</a:t>
            </a:r>
            <a:r>
              <a:rPr lang="en-GB" sz="1100" dirty="0">
                <a:highlight>
                  <a:srgbClr val="FFFF00"/>
                </a:highlight>
              </a:rPr>
              <a:t> deep </a:t>
            </a:r>
            <a:r>
              <a:rPr lang="en-GB" sz="1100" dirty="0"/>
              <a:t>trouble.</a:t>
            </a:r>
          </a:p>
          <a:p>
            <a:r>
              <a:rPr lang="en-GB" sz="1100" dirty="0"/>
              <a:t>“The government must protect this sector as a priority, before it becomes too late,” the ukactive chief executive, Huw Edwards, said. “January and February represent a vital period for gyms, pools, and leisure facilities to trade but they currently have zero income, unlike other sectors.”</a:t>
            </a:r>
          </a:p>
          <a:p>
            <a:r>
              <a:rPr lang="en-GB" sz="1100" dirty="0">
                <a:highlight>
                  <a:srgbClr val="00FFFF"/>
                </a:highlight>
              </a:rPr>
              <a:t>Britain heading for 'perfect storm' over fitness in winter lockdown, says expert </a:t>
            </a:r>
          </a:p>
          <a:p>
            <a:r>
              <a:rPr lang="en-GB" sz="1100" dirty="0"/>
              <a:t>Last autumn the government announced a £100m fund across the sector while on Monday the chancellor, Rishi Sunak, revealed one-off grants of £9,000 for small businesses would also be made available. But ukactive says that help is nowhere near enough.</a:t>
            </a:r>
          </a:p>
          <a:p>
            <a:r>
              <a:rPr lang="en-GB" sz="1100" dirty="0"/>
              <a:t>“The top-up grants and funding announced by the Chancellor, while welcome, will be no more than a </a:t>
            </a:r>
            <a:r>
              <a:rPr lang="en-GB" sz="1100" dirty="0">
                <a:highlight>
                  <a:srgbClr val="FF00FF"/>
                </a:highlight>
              </a:rPr>
              <a:t>sticking plaster </a:t>
            </a:r>
            <a:r>
              <a:rPr lang="en-GB" sz="1100" dirty="0">
                <a:highlight>
                  <a:srgbClr val="00FFFF"/>
                </a:highlight>
              </a:rPr>
              <a:t>for the financial challenges being faced,” Edwards said. </a:t>
            </a:r>
            <a:r>
              <a:rPr lang="en-GB" sz="1100" dirty="0"/>
              <a:t>“Both public and private fitness and leisure operators will require additional, tailored financial and regulatory support for their recovery.”</a:t>
            </a:r>
          </a:p>
          <a:p>
            <a:r>
              <a:rPr lang="en-GB" sz="1100" dirty="0"/>
              <a:t>Meanwhile new research from 4Global, which provides data analysis to governments and sporting bodies, has found the November lockdown restrictions on the sports industry </a:t>
            </a:r>
            <a:r>
              <a:rPr lang="en-GB" sz="1100" dirty="0">
                <a:highlight>
                  <a:srgbClr val="00FFFF"/>
                </a:highlight>
              </a:rPr>
              <a:t>cost Britain £29m </a:t>
            </a:r>
            <a:r>
              <a:rPr lang="en-GB" sz="1100" dirty="0"/>
              <a:t>in terms of social value – a figured based on the sector’s contribution to the reduction, through exercise, of health conditions such as depression, diabetes and breast and colon cancer.</a:t>
            </a:r>
          </a:p>
          <a:p>
            <a:r>
              <a:rPr lang="en-GB" sz="1100" dirty="0"/>
              <a:t>This, said Edwards, showed the closure of gyms, leisure centres and swimming pools during January and February did not only present a “major threat to thousands of facilities and jobs, but also our nation’s health, and resilience to conditions including Covid-19, obesity and some cancers”.</a:t>
            </a:r>
          </a:p>
          <a:p>
            <a:r>
              <a:rPr lang="en-GB" sz="1100" dirty="0"/>
              <a:t>Edwards also pointed to evidence from the first lockdown in England, which showed anxiety levels doubled compared with the 2019 average – with an extra 3.2 million people classed as inactive, undertaking less than 30 minutes of exercise a week, as further evidence for more government support.</a:t>
            </a:r>
          </a:p>
          <a:p>
            <a:r>
              <a:rPr lang="en-GB" sz="1100" dirty="0"/>
              <a:t>The government has also been urged by the Youth Sports Trust to do more to help young people to stay active. Meanwhile the sports scientist Greg Whyte has told the Guardian that Britain is heading for a </a:t>
            </a:r>
            <a:r>
              <a:rPr lang="en-GB" sz="1100" dirty="0">
                <a:highlight>
                  <a:srgbClr val="FF00FF"/>
                </a:highlight>
              </a:rPr>
              <a:t>“perfect storm” </a:t>
            </a:r>
            <a:r>
              <a:rPr lang="en-GB" sz="1100" dirty="0"/>
              <a:t>in which a reduction in activity levels during the winter lockdown has a disastrous effect on physical and mental health.</a:t>
            </a:r>
          </a:p>
          <a:p>
            <a:r>
              <a:rPr lang="en-GB" sz="1100" dirty="0"/>
              <a:t>Whyte has also called on the government to use the 400,000 people who work in the fitness sector but are on furlough to get the population more active.</a:t>
            </a:r>
          </a:p>
        </p:txBody>
      </p:sp>
      <p:pic>
        <p:nvPicPr>
          <p:cNvPr id="16" name="Audio 15">
            <a:hlinkClick r:id="" action="ppaction://media"/>
            <a:extLst>
              <a:ext uri="{FF2B5EF4-FFF2-40B4-BE49-F238E27FC236}">
                <a16:creationId xmlns:a16="http://schemas.microsoft.com/office/drawing/2014/main" id="{78B83987-A8DA-4E0B-836F-E4DABACD33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582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by the leisure industry.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id="{D6F4CF9E-907E-4A5D-8D99-19DA3636D8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564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your answer: </a:t>
            </a:r>
            <a:r>
              <a:rPr lang="en-GB" b="1" i="1" dirty="0">
                <a:solidFill>
                  <a:srgbClr val="FF0000"/>
                </a:solidFill>
              </a:rPr>
              <a:t>USE PETER</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GB" sz="4000" dirty="0"/>
              <a:t>At the beginning of the article the writer comments on … </a:t>
            </a:r>
          </a:p>
          <a:p>
            <a:pPr marL="0" indent="0">
              <a:buNone/>
            </a:pPr>
            <a:r>
              <a:rPr lang="en-GB" sz="4000" dirty="0"/>
              <a:t>The writer uses statistics to show … This helps a reader to …</a:t>
            </a:r>
          </a:p>
          <a:p>
            <a:pPr marL="0" indent="0">
              <a:buNone/>
            </a:pPr>
            <a:r>
              <a:rPr lang="en-GB" sz="4000" dirty="0"/>
              <a:t>The tone of the article is … and is shown through the use of …</a:t>
            </a:r>
          </a:p>
        </p:txBody>
      </p:sp>
      <p:pic>
        <p:nvPicPr>
          <p:cNvPr id="4" name="Audio 3">
            <a:hlinkClick r:id="" action="ppaction://media"/>
            <a:extLst>
              <a:ext uri="{FF2B5EF4-FFF2-40B4-BE49-F238E27FC236}">
                <a16:creationId xmlns:a16="http://schemas.microsoft.com/office/drawing/2014/main" id="{B06CBF93-6F3E-4D9D-9F4A-D141F752CC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59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lockdown but refuses to give date for return of pupils</a:t>
            </a:r>
          </a:p>
          <a:p>
            <a:r>
              <a:rPr lang="en-GB" sz="1050" dirty="0"/>
              <a:t>Boris Johnson has promised MPs that schools will be first to reopen when the lockdown is lifted – but stressed he would be “extremely cautious” about when that can happen.</a:t>
            </a:r>
          </a:p>
          <a:p>
            <a:r>
              <a:rPr lang="en-GB" sz="1050" dirty="0"/>
              <a:t>The Commons has been recalled to discuss the regulations needed to reimpose the England-wide lockdown announced by the prime minister on Monday.</a:t>
            </a:r>
          </a:p>
          <a:p>
            <a:r>
              <a:rPr lang="en-GB" sz="1050" dirty="0"/>
              <a:t>Addressing MPs on Wednesday, Johnson defended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lockdown,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lockdown would be a gradual process.</a:t>
            </a:r>
          </a:p>
          <a:p>
            <a:r>
              <a:rPr lang="en-GB" sz="1050" dirty="0"/>
              <a:t>“As was the case last spring, our emergence from the lockdown 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t>He added: “The data showed that our efforts to contain the spread of new variant would not be sufficient if schools continued to act as a potential vector for spreading the virus between households.”</a:t>
            </a:r>
          </a:p>
          <a:p>
            <a:r>
              <a:rPr lang="en-GB" sz="1050" dirty="0"/>
              <a:t>Johnson sought to highlight the potential for rapid delivery of the Covid vaccine as the way out of the crisis, calling it a “sprint”, compared with the “marathon” of last year’s lockdown.</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t>He said the UK had already vaccinated 1.3 million people, saying that was more than in the rest of Europe combined, and promised a daily update on the number of people receiving the jab.</a:t>
            </a:r>
          </a:p>
          <a:p>
            <a:r>
              <a:rPr lang="en-GB" sz="1050" dirty="0"/>
              <a:t>The Labour leader, Keir Starmer, said his party would support the lockdown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lockdown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A94A3E97-F501-4219-96EF-A7C2697D91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88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in the crisis.</a:t>
            </a:r>
          </a:p>
          <a:p>
            <a:pPr marL="0" indent="0">
              <a:buNone/>
            </a:pPr>
            <a:r>
              <a:rPr lang="en-GB" dirty="0"/>
              <a:t>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id="{284B0148-7F88-4111-8F48-DA44C80227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29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128D-0982-4FEC-AE16-EF4598D52A42}"/>
              </a:ext>
            </a:extLst>
          </p:cNvPr>
          <p:cNvSpPr>
            <a:spLocks noGrp="1"/>
          </p:cNvSpPr>
          <p:nvPr>
            <p:ph type="title"/>
          </p:nvPr>
        </p:nvSpPr>
        <p:spPr>
          <a:xfrm>
            <a:off x="838200" y="793264"/>
            <a:ext cx="10515600" cy="1325563"/>
          </a:xfrm>
        </p:spPr>
        <p:txBody>
          <a:bodyPr/>
          <a:lstStyle/>
          <a:p>
            <a:pPr algn="ctr"/>
            <a:r>
              <a:rPr lang="en-GB" b="1" i="1" u="sng" dirty="0"/>
              <a:t>Expectation Task: </a:t>
            </a:r>
          </a:p>
        </p:txBody>
      </p:sp>
      <p:sp>
        <p:nvSpPr>
          <p:cNvPr id="3" name="Content Placeholder 2">
            <a:extLst>
              <a:ext uri="{FF2B5EF4-FFF2-40B4-BE49-F238E27FC236}">
                <a16:creationId xmlns:a16="http://schemas.microsoft.com/office/drawing/2014/main" id="{DAD7CA77-A627-473A-849F-42C81143CB30}"/>
              </a:ext>
            </a:extLst>
          </p:cNvPr>
          <p:cNvSpPr>
            <a:spLocks noGrp="1"/>
          </p:cNvSpPr>
          <p:nvPr>
            <p:ph idx="1"/>
          </p:nvPr>
        </p:nvSpPr>
        <p:spPr>
          <a:xfrm>
            <a:off x="290457" y="1825625"/>
            <a:ext cx="11629016" cy="4351338"/>
          </a:xfrm>
        </p:spPr>
        <p:txBody>
          <a:bodyPr>
            <a:normAutofit/>
          </a:bodyPr>
          <a:lstStyle/>
          <a:p>
            <a:r>
              <a:rPr lang="en-GB" sz="4400" dirty="0"/>
              <a:t>You have been asked by the School Council to address Year 11 in an assembly.</a:t>
            </a:r>
          </a:p>
          <a:p>
            <a:r>
              <a:rPr lang="en-GB" sz="4400" dirty="0"/>
              <a:t>Write a speech addressing the merits of keeping fit and active in 2021.</a:t>
            </a:r>
          </a:p>
          <a:p>
            <a:r>
              <a:rPr lang="en-GB" sz="4400" dirty="0"/>
              <a:t>REMEMBER TO USE FORM, AUDIENCE, PURPOSE</a:t>
            </a:r>
          </a:p>
        </p:txBody>
      </p:sp>
      <p:pic>
        <p:nvPicPr>
          <p:cNvPr id="4" name="Picture 3">
            <a:extLst>
              <a:ext uri="{FF2B5EF4-FFF2-40B4-BE49-F238E27FC236}">
                <a16:creationId xmlns:a16="http://schemas.microsoft.com/office/drawing/2014/main" id="{DE7A56B7-5B79-4320-82AA-3EFF8F2FE099}"/>
              </a:ext>
            </a:extLst>
          </p:cNvPr>
          <p:cNvPicPr>
            <a:picLocks noChangeAspect="1"/>
          </p:cNvPicPr>
          <p:nvPr/>
        </p:nvPicPr>
        <p:blipFill>
          <a:blip r:embed="rId4"/>
          <a:stretch>
            <a:fillRect/>
          </a:stretch>
        </p:blipFill>
        <p:spPr>
          <a:xfrm>
            <a:off x="10219764" y="76816"/>
            <a:ext cx="1816249" cy="1824357"/>
          </a:xfrm>
          <a:prstGeom prst="rect">
            <a:avLst/>
          </a:prstGeom>
        </p:spPr>
      </p:pic>
      <p:pic>
        <p:nvPicPr>
          <p:cNvPr id="5" name="Picture 4">
            <a:extLst>
              <a:ext uri="{FF2B5EF4-FFF2-40B4-BE49-F238E27FC236}">
                <a16:creationId xmlns:a16="http://schemas.microsoft.com/office/drawing/2014/main" id="{39BD3328-EA06-4E6F-880C-F8B67797735E}"/>
              </a:ext>
            </a:extLst>
          </p:cNvPr>
          <p:cNvPicPr>
            <a:picLocks noChangeAspect="1"/>
          </p:cNvPicPr>
          <p:nvPr/>
        </p:nvPicPr>
        <p:blipFill>
          <a:blip r:embed="rId5"/>
          <a:stretch>
            <a:fillRect/>
          </a:stretch>
        </p:blipFill>
        <p:spPr>
          <a:xfrm>
            <a:off x="9388063" y="5109770"/>
            <a:ext cx="2647950" cy="1724025"/>
          </a:xfrm>
          <a:prstGeom prst="rect">
            <a:avLst/>
          </a:prstGeom>
        </p:spPr>
      </p:pic>
      <p:pic>
        <p:nvPicPr>
          <p:cNvPr id="6" name="Picture 5">
            <a:extLst>
              <a:ext uri="{FF2B5EF4-FFF2-40B4-BE49-F238E27FC236}">
                <a16:creationId xmlns:a16="http://schemas.microsoft.com/office/drawing/2014/main" id="{35ED9EB9-8BC7-448D-8134-E5A5DAEDE16E}"/>
              </a:ext>
            </a:extLst>
          </p:cNvPr>
          <p:cNvPicPr>
            <a:picLocks noChangeAspect="1"/>
          </p:cNvPicPr>
          <p:nvPr/>
        </p:nvPicPr>
        <p:blipFill>
          <a:blip r:embed="rId6"/>
          <a:stretch>
            <a:fillRect/>
          </a:stretch>
        </p:blipFill>
        <p:spPr>
          <a:xfrm>
            <a:off x="7173" y="5175607"/>
            <a:ext cx="2951180" cy="1658188"/>
          </a:xfrm>
          <a:prstGeom prst="rect">
            <a:avLst/>
          </a:prstGeom>
        </p:spPr>
      </p:pic>
      <p:pic>
        <p:nvPicPr>
          <p:cNvPr id="7" name="Picture 6">
            <a:extLst>
              <a:ext uri="{FF2B5EF4-FFF2-40B4-BE49-F238E27FC236}">
                <a16:creationId xmlns:a16="http://schemas.microsoft.com/office/drawing/2014/main" id="{28A7BE6E-9CA4-44D3-990D-3DEE2F808C3C}"/>
              </a:ext>
            </a:extLst>
          </p:cNvPr>
          <p:cNvPicPr>
            <a:picLocks noChangeAspect="1"/>
          </p:cNvPicPr>
          <p:nvPr/>
        </p:nvPicPr>
        <p:blipFill>
          <a:blip r:embed="rId7"/>
          <a:stretch>
            <a:fillRect/>
          </a:stretch>
        </p:blipFill>
        <p:spPr>
          <a:xfrm>
            <a:off x="40678" y="24439"/>
            <a:ext cx="4514850" cy="1009650"/>
          </a:xfrm>
          <a:prstGeom prst="rect">
            <a:avLst/>
          </a:prstGeom>
        </p:spPr>
      </p:pic>
      <p:pic>
        <p:nvPicPr>
          <p:cNvPr id="8" name="Audio 7">
            <a:hlinkClick r:id="" action="ppaction://media"/>
            <a:extLst>
              <a:ext uri="{FF2B5EF4-FFF2-40B4-BE49-F238E27FC236}">
                <a16:creationId xmlns:a16="http://schemas.microsoft.com/office/drawing/2014/main" id="{69CE6C13-840A-4736-8437-9D7C0DF0F6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51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686</TotalTime>
  <Words>2922</Words>
  <Application>Microsoft Office PowerPoint</Application>
  <PresentationFormat>Widescreen</PresentationFormat>
  <Paragraphs>118</Paragraphs>
  <Slides>8</Slides>
  <Notes>0</Notes>
  <HiddenSlides>0</HiddenSlides>
  <MMClips>8</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Language Paper 2</vt:lpstr>
      <vt:lpstr>PowerPoint Presentation</vt:lpstr>
      <vt:lpstr>PowerPoint Presentation</vt:lpstr>
      <vt:lpstr>Task: How does the writer use language and structure to influence the reader?</vt:lpstr>
      <vt:lpstr>Structuring your answer: USE PETER</vt:lpstr>
      <vt:lpstr>PowerPoint Presentation</vt:lpstr>
      <vt:lpstr>Task: How does the writer use language and structure to influence the reader?</vt:lpstr>
      <vt:lpstr>Expectation Task: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Graham</dc:creator>
  <cp:lastModifiedBy>Beverley Graham</cp:lastModifiedBy>
  <cp:revision>24</cp:revision>
  <cp:lastPrinted>2020-03-12T14:43:50Z</cp:lastPrinted>
  <dcterms:created xsi:type="dcterms:W3CDTF">2020-03-06T09:36:35Z</dcterms:created>
  <dcterms:modified xsi:type="dcterms:W3CDTF">2021-01-09T17:14:47Z</dcterms:modified>
</cp:coreProperties>
</file>