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0" r:id="rId2"/>
    <p:sldId id="381" r:id="rId3"/>
    <p:sldId id="382" r:id="rId4"/>
    <p:sldId id="383" r:id="rId5"/>
    <p:sldId id="513" r:id="rId6"/>
    <p:sldId id="514" r:id="rId7"/>
    <p:sldId id="515" r:id="rId8"/>
    <p:sldId id="516" r:id="rId9"/>
    <p:sldId id="385" r:id="rId10"/>
    <p:sldId id="384" r:id="rId11"/>
    <p:sldId id="386" r:id="rId12"/>
    <p:sldId id="399" r:id="rId13"/>
    <p:sldId id="387" r:id="rId14"/>
    <p:sldId id="400" r:id="rId15"/>
    <p:sldId id="490" r:id="rId16"/>
    <p:sldId id="398" r:id="rId17"/>
    <p:sldId id="5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332BC-AB07-48F0-94C6-064206FC0EE0}" type="doc">
      <dgm:prSet loTypeId="urn:microsoft.com/office/officeart/2005/8/layout/radial3" loCatId="cycle" qsTypeId="urn:microsoft.com/office/officeart/2005/8/quickstyle/simple1" qsCatId="simple" csTypeId="urn:microsoft.com/office/officeart/2005/8/colors/accent5_2" csCatId="accent5" phldr="1"/>
      <dgm:spPr/>
      <dgm:t>
        <a:bodyPr/>
        <a:lstStyle/>
        <a:p>
          <a:endParaRPr lang="en-GB"/>
        </a:p>
      </dgm:t>
    </dgm:pt>
    <dgm:pt modelId="{3DE0F8E0-CFDE-4C31-A62C-FAC13D3E24BE}">
      <dgm:prSet phldrT="[Text]" custT="1"/>
      <dgm:spPr>
        <a:xfrm>
          <a:off x="2382130" y="1085143"/>
          <a:ext cx="2703338" cy="2703338"/>
        </a:xfrm>
      </dgm:spPr>
      <dgm:t>
        <a:bodyPr/>
        <a:lstStyle/>
        <a:p>
          <a:r>
            <a:rPr lang="en-GB" sz="3200" b="1" dirty="0">
              <a:latin typeface="Calibri"/>
              <a:ea typeface="+mn-ea"/>
              <a:cs typeface="+mn-cs"/>
            </a:rPr>
            <a:t>Good Beginnings</a:t>
          </a:r>
        </a:p>
      </dgm:t>
    </dgm:pt>
    <dgm:pt modelId="{7571346B-6B1F-4988-8B6A-EEF4DE3F1623}" type="parTrans" cxnId="{9FC2A21D-57F5-4779-B746-37F2285BF677}">
      <dgm:prSet/>
      <dgm:spPr/>
      <dgm:t>
        <a:bodyPr/>
        <a:lstStyle/>
        <a:p>
          <a:endParaRPr lang="en-GB"/>
        </a:p>
      </dgm:t>
    </dgm:pt>
    <dgm:pt modelId="{CB481A54-6350-4F9E-BB26-F5951520A302}" type="sibTrans" cxnId="{9FC2A21D-57F5-4779-B746-37F2285BF677}">
      <dgm:prSet/>
      <dgm:spPr/>
      <dgm:t>
        <a:bodyPr/>
        <a:lstStyle/>
        <a:p>
          <a:endParaRPr lang="en-GB"/>
        </a:p>
      </dgm:t>
    </dgm:pt>
    <dgm:pt modelId="{9C3FDFB0-D16C-402B-AF77-6930A0886638}">
      <dgm:prSet phldrT="[Text]"/>
      <dgm:spPr>
        <a:xfrm>
          <a:off x="3057965" y="482"/>
          <a:ext cx="1351669" cy="1351669"/>
        </a:xfrm>
      </dgm:spPr>
      <dgm:t>
        <a:bodyPr/>
        <a:lstStyle/>
        <a:p>
          <a:r>
            <a:rPr lang="en-GB" dirty="0">
              <a:latin typeface="Calibri"/>
              <a:ea typeface="+mn-ea"/>
              <a:cs typeface="+mn-cs"/>
            </a:rPr>
            <a:t>Talk to the reader – use first person narrative</a:t>
          </a:r>
        </a:p>
      </dgm:t>
    </dgm:pt>
    <dgm:pt modelId="{30E4862C-0D75-4370-B280-78D05A6B544A}" type="parTrans" cxnId="{7C3C63DA-C961-42ED-8FBD-EF045EACA30F}">
      <dgm:prSet/>
      <dgm:spPr/>
      <dgm:t>
        <a:bodyPr/>
        <a:lstStyle/>
        <a:p>
          <a:endParaRPr lang="en-GB"/>
        </a:p>
      </dgm:t>
    </dgm:pt>
    <dgm:pt modelId="{BEEA0873-E96E-4471-BE01-811D7F82CE9C}" type="sibTrans" cxnId="{7C3C63DA-C961-42ED-8FBD-EF045EACA30F}">
      <dgm:prSet/>
      <dgm:spPr/>
      <dgm:t>
        <a:bodyPr/>
        <a:lstStyle/>
        <a:p>
          <a:endParaRPr lang="en-GB"/>
        </a:p>
      </dgm:t>
    </dgm:pt>
    <dgm:pt modelId="{4BBAB9D0-4DC1-4BA6-B5BB-01A21916C2B7}">
      <dgm:prSet phldrT="[Text]"/>
      <dgm:spPr>
        <a:xfrm>
          <a:off x="4302823" y="516119"/>
          <a:ext cx="1351669" cy="1351669"/>
        </a:xfrm>
      </dgm:spPr>
      <dgm:t>
        <a:bodyPr/>
        <a:lstStyle/>
        <a:p>
          <a:r>
            <a:rPr lang="en-GB" dirty="0">
              <a:latin typeface="Calibri"/>
              <a:ea typeface="+mn-ea"/>
              <a:cs typeface="+mn-cs"/>
            </a:rPr>
            <a:t>Shock your reader</a:t>
          </a:r>
        </a:p>
      </dgm:t>
    </dgm:pt>
    <dgm:pt modelId="{716BF315-426A-458C-8FF1-2696C4FC1227}" type="parTrans" cxnId="{46ED9DCE-AB8A-4E99-9D7F-ABF9F59C74DC}">
      <dgm:prSet/>
      <dgm:spPr/>
      <dgm:t>
        <a:bodyPr/>
        <a:lstStyle/>
        <a:p>
          <a:endParaRPr lang="en-GB"/>
        </a:p>
      </dgm:t>
    </dgm:pt>
    <dgm:pt modelId="{8436F746-4664-4B66-9CD4-F424D1BEF27A}" type="sibTrans" cxnId="{46ED9DCE-AB8A-4E99-9D7F-ABF9F59C74DC}">
      <dgm:prSet/>
      <dgm:spPr/>
      <dgm:t>
        <a:bodyPr/>
        <a:lstStyle/>
        <a:p>
          <a:endParaRPr lang="en-GB"/>
        </a:p>
      </dgm:t>
    </dgm:pt>
    <dgm:pt modelId="{6229B199-1FB5-4050-8003-37DBAB15DFA4}">
      <dgm:prSet phldrT="[Text]"/>
      <dgm:spPr>
        <a:xfrm>
          <a:off x="4818460" y="1760977"/>
          <a:ext cx="1351669" cy="1351669"/>
        </a:xfrm>
      </dgm:spPr>
      <dgm:t>
        <a:bodyPr/>
        <a:lstStyle/>
        <a:p>
          <a:r>
            <a:rPr lang="en-GB" dirty="0">
              <a:latin typeface="Calibri"/>
              <a:ea typeface="+mn-ea"/>
              <a:cs typeface="+mn-cs"/>
            </a:rPr>
            <a:t>Create a tense atmosphere</a:t>
          </a:r>
        </a:p>
      </dgm:t>
    </dgm:pt>
    <dgm:pt modelId="{DE698C8B-6B47-4A31-9022-61D947230D9D}" type="parTrans" cxnId="{6C095845-E113-4503-B87E-CC48A3F87D76}">
      <dgm:prSet/>
      <dgm:spPr/>
      <dgm:t>
        <a:bodyPr/>
        <a:lstStyle/>
        <a:p>
          <a:endParaRPr lang="en-GB"/>
        </a:p>
      </dgm:t>
    </dgm:pt>
    <dgm:pt modelId="{D1880B39-164A-48C1-8A42-4BF94EB63BE6}" type="sibTrans" cxnId="{6C095845-E113-4503-B87E-CC48A3F87D76}">
      <dgm:prSet/>
      <dgm:spPr/>
      <dgm:t>
        <a:bodyPr/>
        <a:lstStyle/>
        <a:p>
          <a:endParaRPr lang="en-GB"/>
        </a:p>
      </dgm:t>
    </dgm:pt>
    <dgm:pt modelId="{138C9A96-9A1A-4BE7-8D60-A33351C9FC3C}">
      <dgm:prSet phldrT="[Text]"/>
      <dgm:spPr>
        <a:xfrm>
          <a:off x="3057965" y="3521473"/>
          <a:ext cx="1351669" cy="1351669"/>
        </a:xfrm>
      </dgm:spPr>
      <dgm:t>
        <a:bodyPr/>
        <a:lstStyle/>
        <a:p>
          <a:r>
            <a:rPr lang="en-GB" dirty="0">
              <a:latin typeface="Calibri"/>
              <a:ea typeface="+mn-ea"/>
              <a:cs typeface="+mn-cs"/>
            </a:rPr>
            <a:t>Start with something odd</a:t>
          </a:r>
        </a:p>
      </dgm:t>
    </dgm:pt>
    <dgm:pt modelId="{65DF0A97-CAFC-4541-929C-D43047C47752}" type="parTrans" cxnId="{51F5A45D-5076-4B56-81C8-7856BF87A0D0}">
      <dgm:prSet/>
      <dgm:spPr/>
      <dgm:t>
        <a:bodyPr/>
        <a:lstStyle/>
        <a:p>
          <a:endParaRPr lang="en-GB"/>
        </a:p>
      </dgm:t>
    </dgm:pt>
    <dgm:pt modelId="{0C20ADDC-90DA-47A9-B961-46449138144E}" type="sibTrans" cxnId="{51F5A45D-5076-4B56-81C8-7856BF87A0D0}">
      <dgm:prSet/>
      <dgm:spPr/>
      <dgm:t>
        <a:bodyPr/>
        <a:lstStyle/>
        <a:p>
          <a:endParaRPr lang="en-GB"/>
        </a:p>
      </dgm:t>
    </dgm:pt>
    <dgm:pt modelId="{12C4ABD6-DA00-4C86-92D8-38501BF08FC6}">
      <dgm:prSet/>
      <dgm:spPr>
        <a:xfrm>
          <a:off x="1813107" y="3005835"/>
          <a:ext cx="1351669" cy="1351669"/>
        </a:xfrm>
      </dgm:spPr>
      <dgm:t>
        <a:bodyPr/>
        <a:lstStyle/>
        <a:p>
          <a:r>
            <a:rPr lang="en-GB" dirty="0">
              <a:latin typeface="Calibri"/>
              <a:ea typeface="+mn-ea"/>
              <a:cs typeface="+mn-cs"/>
            </a:rPr>
            <a:t>Use direct speech</a:t>
          </a:r>
        </a:p>
      </dgm:t>
    </dgm:pt>
    <dgm:pt modelId="{BDEBD1E5-D417-4C01-8D01-CC60ABEC27E6}" type="parTrans" cxnId="{FA90DF35-3B3D-4592-A31A-B8A90B9B7149}">
      <dgm:prSet/>
      <dgm:spPr/>
      <dgm:t>
        <a:bodyPr/>
        <a:lstStyle/>
        <a:p>
          <a:endParaRPr lang="en-GB"/>
        </a:p>
      </dgm:t>
    </dgm:pt>
    <dgm:pt modelId="{CF7F1652-EBAB-4EC9-95BB-F8DB660724EB}" type="sibTrans" cxnId="{FA90DF35-3B3D-4592-A31A-B8A90B9B7149}">
      <dgm:prSet/>
      <dgm:spPr/>
      <dgm:t>
        <a:bodyPr/>
        <a:lstStyle/>
        <a:p>
          <a:endParaRPr lang="en-GB"/>
        </a:p>
      </dgm:t>
    </dgm:pt>
    <dgm:pt modelId="{7BA6EBA3-53D7-4370-AB27-4384BB0C58A3}">
      <dgm:prSet/>
      <dgm:spPr>
        <a:xfrm>
          <a:off x="1297470" y="1760977"/>
          <a:ext cx="1351669" cy="1351669"/>
        </a:xfrm>
      </dgm:spPr>
      <dgm:t>
        <a:bodyPr/>
        <a:lstStyle/>
        <a:p>
          <a:r>
            <a:rPr lang="en-GB" dirty="0">
              <a:latin typeface="Calibri"/>
              <a:ea typeface="+mn-ea"/>
              <a:cs typeface="+mn-cs"/>
            </a:rPr>
            <a:t>Start in the middle of something</a:t>
          </a:r>
        </a:p>
      </dgm:t>
    </dgm:pt>
    <dgm:pt modelId="{7E9C068A-5710-4186-BD81-EF9D31726C9F}" type="parTrans" cxnId="{29B98FCA-2C23-4278-B21C-D1BB5D129300}">
      <dgm:prSet/>
      <dgm:spPr/>
      <dgm:t>
        <a:bodyPr/>
        <a:lstStyle/>
        <a:p>
          <a:endParaRPr lang="en-GB"/>
        </a:p>
      </dgm:t>
    </dgm:pt>
    <dgm:pt modelId="{255FEDC8-336E-4E2C-9C82-AF3E9CE20AED}" type="sibTrans" cxnId="{29B98FCA-2C23-4278-B21C-D1BB5D129300}">
      <dgm:prSet/>
      <dgm:spPr/>
      <dgm:t>
        <a:bodyPr/>
        <a:lstStyle/>
        <a:p>
          <a:endParaRPr lang="en-GB"/>
        </a:p>
      </dgm:t>
    </dgm:pt>
    <dgm:pt modelId="{892D517F-C61C-4309-8F94-4AAE814A15A6}">
      <dgm:prSet/>
      <dgm:spPr>
        <a:xfrm>
          <a:off x="1813107" y="516119"/>
          <a:ext cx="1351669" cy="1351669"/>
        </a:xfrm>
      </dgm:spPr>
      <dgm:t>
        <a:bodyPr/>
        <a:lstStyle/>
        <a:p>
          <a:r>
            <a:rPr lang="en-GB" dirty="0">
              <a:latin typeface="Calibri"/>
              <a:ea typeface="+mn-ea"/>
              <a:cs typeface="+mn-cs"/>
            </a:rPr>
            <a:t>Make your reader laugh</a:t>
          </a:r>
        </a:p>
      </dgm:t>
    </dgm:pt>
    <dgm:pt modelId="{DF8EF2C4-E7A6-4B86-925F-DF87CC4E1F7D}" type="parTrans" cxnId="{FA882FEA-5458-4D2F-9435-05118A0808AE}">
      <dgm:prSet/>
      <dgm:spPr/>
      <dgm:t>
        <a:bodyPr/>
        <a:lstStyle/>
        <a:p>
          <a:endParaRPr lang="en-GB"/>
        </a:p>
      </dgm:t>
    </dgm:pt>
    <dgm:pt modelId="{C1307345-9D8F-4392-8C8D-B9E47BBD0888}" type="sibTrans" cxnId="{FA882FEA-5458-4D2F-9435-05118A0808AE}">
      <dgm:prSet/>
      <dgm:spPr/>
      <dgm:t>
        <a:bodyPr/>
        <a:lstStyle/>
        <a:p>
          <a:endParaRPr lang="en-GB"/>
        </a:p>
      </dgm:t>
    </dgm:pt>
    <dgm:pt modelId="{865E44C7-0098-429C-A42F-173C2964598B}">
      <dgm:prSet/>
      <dgm:spPr>
        <a:xfrm>
          <a:off x="4302823" y="3005835"/>
          <a:ext cx="1351669" cy="1351669"/>
        </a:xfrm>
      </dgm:spPr>
      <dgm:t>
        <a:bodyPr/>
        <a:lstStyle/>
        <a:p>
          <a:r>
            <a:rPr lang="en-GB" dirty="0">
              <a:latin typeface="Calibri"/>
              <a:ea typeface="+mn-ea"/>
              <a:cs typeface="+mn-cs"/>
            </a:rPr>
            <a:t>Create a very clear picture</a:t>
          </a:r>
        </a:p>
      </dgm:t>
    </dgm:pt>
    <dgm:pt modelId="{0B6E55D2-1BC2-44BE-B8F7-CBC59EDA7699}" type="parTrans" cxnId="{CF51AA86-C426-4BCD-A762-507979A348E0}">
      <dgm:prSet/>
      <dgm:spPr/>
      <dgm:t>
        <a:bodyPr/>
        <a:lstStyle/>
        <a:p>
          <a:endParaRPr lang="en-GB"/>
        </a:p>
      </dgm:t>
    </dgm:pt>
    <dgm:pt modelId="{70B40082-ECE4-46B0-8AEE-EF84893B8549}" type="sibTrans" cxnId="{CF51AA86-C426-4BCD-A762-507979A348E0}">
      <dgm:prSet/>
      <dgm:spPr/>
      <dgm:t>
        <a:bodyPr/>
        <a:lstStyle/>
        <a:p>
          <a:endParaRPr lang="en-GB"/>
        </a:p>
      </dgm:t>
    </dgm:pt>
    <dgm:pt modelId="{FF9A50C8-6635-47F2-AC9E-803BFE5EFEE1}" type="pres">
      <dgm:prSet presAssocID="{8FC332BC-AB07-48F0-94C6-064206FC0EE0}" presName="composite" presStyleCnt="0">
        <dgm:presLayoutVars>
          <dgm:chMax val="1"/>
          <dgm:dir/>
          <dgm:resizeHandles val="exact"/>
        </dgm:presLayoutVars>
      </dgm:prSet>
      <dgm:spPr/>
    </dgm:pt>
    <dgm:pt modelId="{931BEAFD-521F-40F0-8D32-09276413D1BB}" type="pres">
      <dgm:prSet presAssocID="{8FC332BC-AB07-48F0-94C6-064206FC0EE0}" presName="radial" presStyleCnt="0">
        <dgm:presLayoutVars>
          <dgm:animLvl val="ctr"/>
        </dgm:presLayoutVars>
      </dgm:prSet>
      <dgm:spPr/>
    </dgm:pt>
    <dgm:pt modelId="{DEA5DF68-1180-4076-94F4-ECD629434E97}" type="pres">
      <dgm:prSet presAssocID="{3DE0F8E0-CFDE-4C31-A62C-FAC13D3E24BE}" presName="centerShape" presStyleLbl="vennNode1" presStyleIdx="0" presStyleCnt="9" custScaleX="109346" custScaleY="99212"/>
      <dgm:spPr>
        <a:prstGeom prst="ellipse">
          <a:avLst/>
        </a:prstGeom>
      </dgm:spPr>
    </dgm:pt>
    <dgm:pt modelId="{ACE141D9-5010-42FC-8D31-26C4EB9C552E}" type="pres">
      <dgm:prSet presAssocID="{9C3FDFB0-D16C-402B-AF77-6930A0886638}" presName="node" presStyleLbl="vennNode1" presStyleIdx="1" presStyleCnt="9">
        <dgm:presLayoutVars>
          <dgm:bulletEnabled val="1"/>
        </dgm:presLayoutVars>
      </dgm:prSet>
      <dgm:spPr>
        <a:prstGeom prst="ellipse">
          <a:avLst/>
        </a:prstGeom>
      </dgm:spPr>
    </dgm:pt>
    <dgm:pt modelId="{DABFD23F-A4D6-4C85-AEFF-22DCEFB51D4C}" type="pres">
      <dgm:prSet presAssocID="{4BBAB9D0-4DC1-4BA6-B5BB-01A21916C2B7}" presName="node" presStyleLbl="vennNode1" presStyleIdx="2" presStyleCnt="9">
        <dgm:presLayoutVars>
          <dgm:bulletEnabled val="1"/>
        </dgm:presLayoutVars>
      </dgm:prSet>
      <dgm:spPr>
        <a:prstGeom prst="ellipse">
          <a:avLst/>
        </a:prstGeom>
      </dgm:spPr>
    </dgm:pt>
    <dgm:pt modelId="{C68DFDD7-2869-486C-B376-01059000DD53}" type="pres">
      <dgm:prSet presAssocID="{6229B199-1FB5-4050-8003-37DBAB15DFA4}" presName="node" presStyleLbl="vennNode1" presStyleIdx="3" presStyleCnt="9">
        <dgm:presLayoutVars>
          <dgm:bulletEnabled val="1"/>
        </dgm:presLayoutVars>
      </dgm:prSet>
      <dgm:spPr>
        <a:prstGeom prst="ellipse">
          <a:avLst/>
        </a:prstGeom>
      </dgm:spPr>
    </dgm:pt>
    <dgm:pt modelId="{5143CD24-44E4-4B74-B949-C32B5F0603C1}" type="pres">
      <dgm:prSet presAssocID="{865E44C7-0098-429C-A42F-173C2964598B}" presName="node" presStyleLbl="vennNode1" presStyleIdx="4" presStyleCnt="9">
        <dgm:presLayoutVars>
          <dgm:bulletEnabled val="1"/>
        </dgm:presLayoutVars>
      </dgm:prSet>
      <dgm:spPr>
        <a:prstGeom prst="ellipse">
          <a:avLst/>
        </a:prstGeom>
      </dgm:spPr>
    </dgm:pt>
    <dgm:pt modelId="{BD255DC2-1D92-4F47-A0CF-C21B42D8C145}" type="pres">
      <dgm:prSet presAssocID="{138C9A96-9A1A-4BE7-8D60-A33351C9FC3C}" presName="node" presStyleLbl="vennNode1" presStyleIdx="5" presStyleCnt="9">
        <dgm:presLayoutVars>
          <dgm:bulletEnabled val="1"/>
        </dgm:presLayoutVars>
      </dgm:prSet>
      <dgm:spPr>
        <a:prstGeom prst="ellipse">
          <a:avLst/>
        </a:prstGeom>
      </dgm:spPr>
    </dgm:pt>
    <dgm:pt modelId="{5324FD9B-C708-471B-8BCE-5DBFC96A9EC0}" type="pres">
      <dgm:prSet presAssocID="{12C4ABD6-DA00-4C86-92D8-38501BF08FC6}" presName="node" presStyleLbl="vennNode1" presStyleIdx="6" presStyleCnt="9">
        <dgm:presLayoutVars>
          <dgm:bulletEnabled val="1"/>
        </dgm:presLayoutVars>
      </dgm:prSet>
      <dgm:spPr>
        <a:prstGeom prst="ellipse">
          <a:avLst/>
        </a:prstGeom>
      </dgm:spPr>
    </dgm:pt>
    <dgm:pt modelId="{770ADDE7-1F2B-490D-AAFA-BB0C21B7AC09}" type="pres">
      <dgm:prSet presAssocID="{7BA6EBA3-53D7-4370-AB27-4384BB0C58A3}" presName="node" presStyleLbl="vennNode1" presStyleIdx="7" presStyleCnt="9">
        <dgm:presLayoutVars>
          <dgm:bulletEnabled val="1"/>
        </dgm:presLayoutVars>
      </dgm:prSet>
      <dgm:spPr>
        <a:prstGeom prst="ellipse">
          <a:avLst/>
        </a:prstGeom>
      </dgm:spPr>
    </dgm:pt>
    <dgm:pt modelId="{7141EF63-3F1F-4546-B34D-9839FEDBAAB2}" type="pres">
      <dgm:prSet presAssocID="{892D517F-C61C-4309-8F94-4AAE814A15A6}" presName="node" presStyleLbl="vennNode1" presStyleIdx="8" presStyleCnt="9">
        <dgm:presLayoutVars>
          <dgm:bulletEnabled val="1"/>
        </dgm:presLayoutVars>
      </dgm:prSet>
      <dgm:spPr>
        <a:prstGeom prst="ellipse">
          <a:avLst/>
        </a:prstGeom>
      </dgm:spPr>
    </dgm:pt>
  </dgm:ptLst>
  <dgm:cxnLst>
    <dgm:cxn modelId="{3D5A8B02-9201-4D52-8722-5C8EFB59AA68}" type="presOf" srcId="{892D517F-C61C-4309-8F94-4AAE814A15A6}" destId="{7141EF63-3F1F-4546-B34D-9839FEDBAAB2}" srcOrd="0" destOrd="0" presId="urn:microsoft.com/office/officeart/2005/8/layout/radial3"/>
    <dgm:cxn modelId="{A09FCF07-255F-4384-AF10-F5DBE96BD548}" type="presOf" srcId="{4BBAB9D0-4DC1-4BA6-B5BB-01A21916C2B7}" destId="{DABFD23F-A4D6-4C85-AEFF-22DCEFB51D4C}" srcOrd="0" destOrd="0" presId="urn:microsoft.com/office/officeart/2005/8/layout/radial3"/>
    <dgm:cxn modelId="{9FC2A21D-57F5-4779-B746-37F2285BF677}" srcId="{8FC332BC-AB07-48F0-94C6-064206FC0EE0}" destId="{3DE0F8E0-CFDE-4C31-A62C-FAC13D3E24BE}" srcOrd="0" destOrd="0" parTransId="{7571346B-6B1F-4988-8B6A-EEF4DE3F1623}" sibTransId="{CB481A54-6350-4F9E-BB26-F5951520A302}"/>
    <dgm:cxn modelId="{85D3A62E-2684-4563-9BD5-E62CD8D9C970}" type="presOf" srcId="{138C9A96-9A1A-4BE7-8D60-A33351C9FC3C}" destId="{BD255DC2-1D92-4F47-A0CF-C21B42D8C145}" srcOrd="0" destOrd="0" presId="urn:microsoft.com/office/officeart/2005/8/layout/radial3"/>
    <dgm:cxn modelId="{FA90DF35-3B3D-4592-A31A-B8A90B9B7149}" srcId="{3DE0F8E0-CFDE-4C31-A62C-FAC13D3E24BE}" destId="{12C4ABD6-DA00-4C86-92D8-38501BF08FC6}" srcOrd="5" destOrd="0" parTransId="{BDEBD1E5-D417-4C01-8D01-CC60ABEC27E6}" sibTransId="{CF7F1652-EBAB-4EC9-95BB-F8DB660724EB}"/>
    <dgm:cxn modelId="{51F5A45D-5076-4B56-81C8-7856BF87A0D0}" srcId="{3DE0F8E0-CFDE-4C31-A62C-FAC13D3E24BE}" destId="{138C9A96-9A1A-4BE7-8D60-A33351C9FC3C}" srcOrd="4" destOrd="0" parTransId="{65DF0A97-CAFC-4541-929C-D43047C47752}" sibTransId="{0C20ADDC-90DA-47A9-B961-46449138144E}"/>
    <dgm:cxn modelId="{83D15661-7C19-4B98-B529-5021F7C4DF7E}" type="presOf" srcId="{7BA6EBA3-53D7-4370-AB27-4384BB0C58A3}" destId="{770ADDE7-1F2B-490D-AAFA-BB0C21B7AC09}" srcOrd="0" destOrd="0" presId="urn:microsoft.com/office/officeart/2005/8/layout/radial3"/>
    <dgm:cxn modelId="{4C789361-D63B-4DF5-899E-E7D9AB4108F4}" type="presOf" srcId="{8FC332BC-AB07-48F0-94C6-064206FC0EE0}" destId="{FF9A50C8-6635-47F2-AC9E-803BFE5EFEE1}" srcOrd="0" destOrd="0" presId="urn:microsoft.com/office/officeart/2005/8/layout/radial3"/>
    <dgm:cxn modelId="{B08C9D44-B307-4275-A66E-B1D93F6B3617}" type="presOf" srcId="{865E44C7-0098-429C-A42F-173C2964598B}" destId="{5143CD24-44E4-4B74-B949-C32B5F0603C1}" srcOrd="0" destOrd="0" presId="urn:microsoft.com/office/officeart/2005/8/layout/radial3"/>
    <dgm:cxn modelId="{6C095845-E113-4503-B87E-CC48A3F87D76}" srcId="{3DE0F8E0-CFDE-4C31-A62C-FAC13D3E24BE}" destId="{6229B199-1FB5-4050-8003-37DBAB15DFA4}" srcOrd="2" destOrd="0" parTransId="{DE698C8B-6B47-4A31-9022-61D947230D9D}" sibTransId="{D1880B39-164A-48C1-8A42-4BF94EB63BE6}"/>
    <dgm:cxn modelId="{2BB74C80-5A8D-4BA0-93A1-31F0F44EE32E}" type="presOf" srcId="{9C3FDFB0-D16C-402B-AF77-6930A0886638}" destId="{ACE141D9-5010-42FC-8D31-26C4EB9C552E}" srcOrd="0" destOrd="0" presId="urn:microsoft.com/office/officeart/2005/8/layout/radial3"/>
    <dgm:cxn modelId="{CF51AA86-C426-4BCD-A762-507979A348E0}" srcId="{3DE0F8E0-CFDE-4C31-A62C-FAC13D3E24BE}" destId="{865E44C7-0098-429C-A42F-173C2964598B}" srcOrd="3" destOrd="0" parTransId="{0B6E55D2-1BC2-44BE-B8F7-CBC59EDA7699}" sibTransId="{70B40082-ECE4-46B0-8AEE-EF84893B8549}"/>
    <dgm:cxn modelId="{8AC65F91-D56B-4B83-BB7E-E43775A19397}" type="presOf" srcId="{12C4ABD6-DA00-4C86-92D8-38501BF08FC6}" destId="{5324FD9B-C708-471B-8BCE-5DBFC96A9EC0}" srcOrd="0" destOrd="0" presId="urn:microsoft.com/office/officeart/2005/8/layout/radial3"/>
    <dgm:cxn modelId="{59D77C9D-1812-4C6C-9019-5F30047EB664}" type="presOf" srcId="{6229B199-1FB5-4050-8003-37DBAB15DFA4}" destId="{C68DFDD7-2869-486C-B376-01059000DD53}" srcOrd="0" destOrd="0" presId="urn:microsoft.com/office/officeart/2005/8/layout/radial3"/>
    <dgm:cxn modelId="{29B98FCA-2C23-4278-B21C-D1BB5D129300}" srcId="{3DE0F8E0-CFDE-4C31-A62C-FAC13D3E24BE}" destId="{7BA6EBA3-53D7-4370-AB27-4384BB0C58A3}" srcOrd="6" destOrd="0" parTransId="{7E9C068A-5710-4186-BD81-EF9D31726C9F}" sibTransId="{255FEDC8-336E-4E2C-9C82-AF3E9CE20AED}"/>
    <dgm:cxn modelId="{46ED9DCE-AB8A-4E99-9D7F-ABF9F59C74DC}" srcId="{3DE0F8E0-CFDE-4C31-A62C-FAC13D3E24BE}" destId="{4BBAB9D0-4DC1-4BA6-B5BB-01A21916C2B7}" srcOrd="1" destOrd="0" parTransId="{716BF315-426A-458C-8FF1-2696C4FC1227}" sibTransId="{8436F746-4664-4B66-9CD4-F424D1BEF27A}"/>
    <dgm:cxn modelId="{7C3C63DA-C961-42ED-8FBD-EF045EACA30F}" srcId="{3DE0F8E0-CFDE-4C31-A62C-FAC13D3E24BE}" destId="{9C3FDFB0-D16C-402B-AF77-6930A0886638}" srcOrd="0" destOrd="0" parTransId="{30E4862C-0D75-4370-B280-78D05A6B544A}" sibTransId="{BEEA0873-E96E-4471-BE01-811D7F82CE9C}"/>
    <dgm:cxn modelId="{FA882FEA-5458-4D2F-9435-05118A0808AE}" srcId="{3DE0F8E0-CFDE-4C31-A62C-FAC13D3E24BE}" destId="{892D517F-C61C-4309-8F94-4AAE814A15A6}" srcOrd="7" destOrd="0" parTransId="{DF8EF2C4-E7A6-4B86-925F-DF87CC4E1F7D}" sibTransId="{C1307345-9D8F-4392-8C8D-B9E47BBD0888}"/>
    <dgm:cxn modelId="{8767E5F0-380F-4A1C-BCEF-7D9F68ABE00C}" type="presOf" srcId="{3DE0F8E0-CFDE-4C31-A62C-FAC13D3E24BE}" destId="{DEA5DF68-1180-4076-94F4-ECD629434E97}" srcOrd="0" destOrd="0" presId="urn:microsoft.com/office/officeart/2005/8/layout/radial3"/>
    <dgm:cxn modelId="{6F264C2F-6F9B-4FC5-9D64-B783BB314B9B}" type="presParOf" srcId="{FF9A50C8-6635-47F2-AC9E-803BFE5EFEE1}" destId="{931BEAFD-521F-40F0-8D32-09276413D1BB}" srcOrd="0" destOrd="0" presId="urn:microsoft.com/office/officeart/2005/8/layout/radial3"/>
    <dgm:cxn modelId="{3EEC7000-3612-4566-9838-417A2746C56B}" type="presParOf" srcId="{931BEAFD-521F-40F0-8D32-09276413D1BB}" destId="{DEA5DF68-1180-4076-94F4-ECD629434E97}" srcOrd="0" destOrd="0" presId="urn:microsoft.com/office/officeart/2005/8/layout/radial3"/>
    <dgm:cxn modelId="{99BDF145-CF5E-4E36-A11C-3D5FF80E0223}" type="presParOf" srcId="{931BEAFD-521F-40F0-8D32-09276413D1BB}" destId="{ACE141D9-5010-42FC-8D31-26C4EB9C552E}" srcOrd="1" destOrd="0" presId="urn:microsoft.com/office/officeart/2005/8/layout/radial3"/>
    <dgm:cxn modelId="{FE6B802C-7F41-4FC3-AE71-B7804C33F8BE}" type="presParOf" srcId="{931BEAFD-521F-40F0-8D32-09276413D1BB}" destId="{DABFD23F-A4D6-4C85-AEFF-22DCEFB51D4C}" srcOrd="2" destOrd="0" presId="urn:microsoft.com/office/officeart/2005/8/layout/radial3"/>
    <dgm:cxn modelId="{03F60D06-AAA5-4F77-82C9-0598DC607900}" type="presParOf" srcId="{931BEAFD-521F-40F0-8D32-09276413D1BB}" destId="{C68DFDD7-2869-486C-B376-01059000DD53}" srcOrd="3" destOrd="0" presId="urn:microsoft.com/office/officeart/2005/8/layout/radial3"/>
    <dgm:cxn modelId="{34B75F25-A037-4664-9D9A-3A1BEFB88FE7}" type="presParOf" srcId="{931BEAFD-521F-40F0-8D32-09276413D1BB}" destId="{5143CD24-44E4-4B74-B949-C32B5F0603C1}" srcOrd="4" destOrd="0" presId="urn:microsoft.com/office/officeart/2005/8/layout/radial3"/>
    <dgm:cxn modelId="{A1AB1767-3044-4B0B-B4C4-A48F24B39487}" type="presParOf" srcId="{931BEAFD-521F-40F0-8D32-09276413D1BB}" destId="{BD255DC2-1D92-4F47-A0CF-C21B42D8C145}" srcOrd="5" destOrd="0" presId="urn:microsoft.com/office/officeart/2005/8/layout/radial3"/>
    <dgm:cxn modelId="{53E4BC80-E9DA-4CFA-83B7-ECCB42140DDD}" type="presParOf" srcId="{931BEAFD-521F-40F0-8D32-09276413D1BB}" destId="{5324FD9B-C708-471B-8BCE-5DBFC96A9EC0}" srcOrd="6" destOrd="0" presId="urn:microsoft.com/office/officeart/2005/8/layout/radial3"/>
    <dgm:cxn modelId="{4054CAA2-D1A7-4CA8-9003-F849D519324F}" type="presParOf" srcId="{931BEAFD-521F-40F0-8D32-09276413D1BB}" destId="{770ADDE7-1F2B-490D-AAFA-BB0C21B7AC09}" srcOrd="7" destOrd="0" presId="urn:microsoft.com/office/officeart/2005/8/layout/radial3"/>
    <dgm:cxn modelId="{255EC9CB-0917-4E34-8C7A-59EAD51D5DD5}" type="presParOf" srcId="{931BEAFD-521F-40F0-8D32-09276413D1BB}" destId="{7141EF63-3F1F-4546-B34D-9839FEDBAAB2}"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5DF68-1180-4076-94F4-ECD629434E97}">
      <dsp:nvSpPr>
        <dsp:cNvPr id="0" name=""/>
        <dsp:cNvSpPr/>
      </dsp:nvSpPr>
      <dsp:spPr>
        <a:xfrm>
          <a:off x="2081243" y="1473326"/>
          <a:ext cx="3974416" cy="360607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latin typeface="Calibri"/>
              <a:ea typeface="+mn-ea"/>
              <a:cs typeface="+mn-cs"/>
            </a:rPr>
            <a:t>Good Beginnings</a:t>
          </a:r>
        </a:p>
      </dsp:txBody>
      <dsp:txXfrm>
        <a:off x="2663283" y="2001423"/>
        <a:ext cx="2810336" cy="2549880"/>
      </dsp:txXfrm>
    </dsp:sp>
    <dsp:sp modelId="{ACE141D9-5010-42FC-8D31-26C4EB9C552E}">
      <dsp:nvSpPr>
        <dsp:cNvPr id="0" name=""/>
        <dsp:cNvSpPr/>
      </dsp:nvSpPr>
      <dsp:spPr>
        <a:xfrm>
          <a:off x="3159772" y="648"/>
          <a:ext cx="1817358" cy="18173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a:ea typeface="+mn-ea"/>
              <a:cs typeface="+mn-cs"/>
            </a:rPr>
            <a:t>Talk to the reader – use first person narrative</a:t>
          </a:r>
        </a:p>
      </dsp:txBody>
      <dsp:txXfrm>
        <a:off x="3425918" y="266794"/>
        <a:ext cx="1285066" cy="1285066"/>
      </dsp:txXfrm>
    </dsp:sp>
    <dsp:sp modelId="{DABFD23F-A4D6-4C85-AEFF-22DCEFB51D4C}">
      <dsp:nvSpPr>
        <dsp:cNvPr id="0" name=""/>
        <dsp:cNvSpPr/>
      </dsp:nvSpPr>
      <dsp:spPr>
        <a:xfrm>
          <a:off x="4833520" y="693937"/>
          <a:ext cx="1817358" cy="18173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a:ea typeface="+mn-ea"/>
              <a:cs typeface="+mn-cs"/>
            </a:rPr>
            <a:t>Shock your reader</a:t>
          </a:r>
        </a:p>
      </dsp:txBody>
      <dsp:txXfrm>
        <a:off x="5099666" y="960083"/>
        <a:ext cx="1285066" cy="1285066"/>
      </dsp:txXfrm>
    </dsp:sp>
    <dsp:sp modelId="{C68DFDD7-2869-486C-B376-01059000DD53}">
      <dsp:nvSpPr>
        <dsp:cNvPr id="0" name=""/>
        <dsp:cNvSpPr/>
      </dsp:nvSpPr>
      <dsp:spPr>
        <a:xfrm>
          <a:off x="5526809" y="2367684"/>
          <a:ext cx="1817358" cy="18173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a:ea typeface="+mn-ea"/>
              <a:cs typeface="+mn-cs"/>
            </a:rPr>
            <a:t>Create a tense atmosphere</a:t>
          </a:r>
        </a:p>
      </dsp:txBody>
      <dsp:txXfrm>
        <a:off x="5792955" y="2633830"/>
        <a:ext cx="1285066" cy="1285066"/>
      </dsp:txXfrm>
    </dsp:sp>
    <dsp:sp modelId="{5143CD24-44E4-4B74-B949-C32B5F0603C1}">
      <dsp:nvSpPr>
        <dsp:cNvPr id="0" name=""/>
        <dsp:cNvSpPr/>
      </dsp:nvSpPr>
      <dsp:spPr>
        <a:xfrm>
          <a:off x="4833520" y="4041432"/>
          <a:ext cx="1817358" cy="18173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a:ea typeface="+mn-ea"/>
              <a:cs typeface="+mn-cs"/>
            </a:rPr>
            <a:t>Create a very clear picture</a:t>
          </a:r>
        </a:p>
      </dsp:txBody>
      <dsp:txXfrm>
        <a:off x="5099666" y="4307578"/>
        <a:ext cx="1285066" cy="1285066"/>
      </dsp:txXfrm>
    </dsp:sp>
    <dsp:sp modelId="{BD255DC2-1D92-4F47-A0CF-C21B42D8C145}">
      <dsp:nvSpPr>
        <dsp:cNvPr id="0" name=""/>
        <dsp:cNvSpPr/>
      </dsp:nvSpPr>
      <dsp:spPr>
        <a:xfrm>
          <a:off x="3159772" y="4734721"/>
          <a:ext cx="1817358" cy="18173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a:ea typeface="+mn-ea"/>
              <a:cs typeface="+mn-cs"/>
            </a:rPr>
            <a:t>Start with something odd</a:t>
          </a:r>
        </a:p>
      </dsp:txBody>
      <dsp:txXfrm>
        <a:off x="3425918" y="5000867"/>
        <a:ext cx="1285066" cy="1285066"/>
      </dsp:txXfrm>
    </dsp:sp>
    <dsp:sp modelId="{5324FD9B-C708-471B-8BCE-5DBFC96A9EC0}">
      <dsp:nvSpPr>
        <dsp:cNvPr id="0" name=""/>
        <dsp:cNvSpPr/>
      </dsp:nvSpPr>
      <dsp:spPr>
        <a:xfrm>
          <a:off x="1486025" y="4041432"/>
          <a:ext cx="1817358" cy="18173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a:ea typeface="+mn-ea"/>
              <a:cs typeface="+mn-cs"/>
            </a:rPr>
            <a:t>Use direct speech</a:t>
          </a:r>
        </a:p>
      </dsp:txBody>
      <dsp:txXfrm>
        <a:off x="1752171" y="4307578"/>
        <a:ext cx="1285066" cy="1285066"/>
      </dsp:txXfrm>
    </dsp:sp>
    <dsp:sp modelId="{770ADDE7-1F2B-490D-AAFA-BB0C21B7AC09}">
      <dsp:nvSpPr>
        <dsp:cNvPr id="0" name=""/>
        <dsp:cNvSpPr/>
      </dsp:nvSpPr>
      <dsp:spPr>
        <a:xfrm>
          <a:off x="792736" y="2367684"/>
          <a:ext cx="1817358" cy="18173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a:ea typeface="+mn-ea"/>
              <a:cs typeface="+mn-cs"/>
            </a:rPr>
            <a:t>Start in the middle of something</a:t>
          </a:r>
        </a:p>
      </dsp:txBody>
      <dsp:txXfrm>
        <a:off x="1058882" y="2633830"/>
        <a:ext cx="1285066" cy="1285066"/>
      </dsp:txXfrm>
    </dsp:sp>
    <dsp:sp modelId="{7141EF63-3F1F-4546-B34D-9839FEDBAAB2}">
      <dsp:nvSpPr>
        <dsp:cNvPr id="0" name=""/>
        <dsp:cNvSpPr/>
      </dsp:nvSpPr>
      <dsp:spPr>
        <a:xfrm>
          <a:off x="1486025" y="693937"/>
          <a:ext cx="1817358" cy="18173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libri"/>
              <a:ea typeface="+mn-ea"/>
              <a:cs typeface="+mn-cs"/>
            </a:rPr>
            <a:t>Make your reader laugh</a:t>
          </a:r>
        </a:p>
      </dsp:txBody>
      <dsp:txXfrm>
        <a:off x="1752171" y="960083"/>
        <a:ext cx="1285066" cy="128506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55603-47FE-4B88-92DF-7C4FFCED6190}" type="datetimeFigureOut">
              <a:rPr lang="en-GB" smtClean="0"/>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12D8A-0838-4673-AFC4-44720AC47DF6}" type="slidenum">
              <a:rPr lang="en-GB" smtClean="0"/>
              <a:t>‹#›</a:t>
            </a:fld>
            <a:endParaRPr lang="en-GB"/>
          </a:p>
        </p:txBody>
      </p:sp>
    </p:spTree>
    <p:extLst>
      <p:ext uri="{BB962C8B-B14F-4D97-AF65-F5344CB8AC3E}">
        <p14:creationId xmlns:p14="http://schemas.microsoft.com/office/powerpoint/2010/main" val="218211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infinitive =</a:t>
            </a:r>
            <a:r>
              <a:rPr lang="en-GB" baseline="0" dirty="0"/>
              <a:t> It is a verb that acts as and adjective/ adjective/ adverb always has to in front of it.</a:t>
            </a:r>
          </a:p>
          <a:p>
            <a:r>
              <a:rPr lang="en-GB" baseline="0" dirty="0"/>
              <a:t>An article =a word used to modify a noun, which is a person, place, object, or idea. Technically, an article is an adjective, which is any word that modifies a noun.</a:t>
            </a:r>
            <a:endParaRPr lang="en-GB" dirty="0"/>
          </a:p>
        </p:txBody>
      </p:sp>
      <p:sp>
        <p:nvSpPr>
          <p:cNvPr id="4" name="Slide Number Placeholder 3"/>
          <p:cNvSpPr>
            <a:spLocks noGrp="1"/>
          </p:cNvSpPr>
          <p:nvPr>
            <p:ph type="sldNum" sz="quarter" idx="10"/>
          </p:nvPr>
        </p:nvSpPr>
        <p:spPr/>
        <p:txBody>
          <a:bodyPr/>
          <a:lstStyle/>
          <a:p>
            <a:fld id="{66223F0A-9FEC-447B-8D38-526C7FD35945}" type="slidenum">
              <a:rPr lang="en-GB" smtClean="0"/>
              <a:t>15</a:t>
            </a:fld>
            <a:endParaRPr lang="en-GB" dirty="0"/>
          </a:p>
        </p:txBody>
      </p:sp>
    </p:spTree>
    <p:extLst>
      <p:ext uri="{BB962C8B-B14F-4D97-AF65-F5344CB8AC3E}">
        <p14:creationId xmlns:p14="http://schemas.microsoft.com/office/powerpoint/2010/main" val="47998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D6D2-EAED-4EB3-84C7-EF9DE4CACF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93A14A-9649-42A9-94CD-623B45F19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B6C0F2-5ED0-4340-8F00-CC48A714D99E}"/>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5" name="Footer Placeholder 4">
            <a:extLst>
              <a:ext uri="{FF2B5EF4-FFF2-40B4-BE49-F238E27FC236}">
                <a16:creationId xmlns:a16="http://schemas.microsoft.com/office/drawing/2014/main" id="{D24C5F41-386D-4627-B371-A77AE7297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926315-653A-40AD-AA88-CFEAB68C7AF1}"/>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233340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F8CD-40B2-4901-8495-97E0B4AD91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E1C05D-8E5B-4278-8CB7-4AF42CAD44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19555A-1EDA-490A-956A-F277E7B58097}"/>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5" name="Footer Placeholder 4">
            <a:extLst>
              <a:ext uri="{FF2B5EF4-FFF2-40B4-BE49-F238E27FC236}">
                <a16:creationId xmlns:a16="http://schemas.microsoft.com/office/drawing/2014/main" id="{143AD0B5-6AE9-402A-9694-AB5ACDDD6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4BFDE5-C23E-409A-81AE-D0C46BA6A09E}"/>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170802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8119F-DF42-486D-9435-6B75D4D138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2AAFEB-8060-41CD-AE35-A258D380A0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EE45F4-6059-45AE-B6DE-5EEF48A9353F}"/>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5" name="Footer Placeholder 4">
            <a:extLst>
              <a:ext uri="{FF2B5EF4-FFF2-40B4-BE49-F238E27FC236}">
                <a16:creationId xmlns:a16="http://schemas.microsoft.com/office/drawing/2014/main" id="{169A4C67-3C30-489B-8E52-2D3B13B2F0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1AF8C-727F-46DE-89F5-A169968F80A5}"/>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293324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6230-EC36-49DE-ADBA-22EE5C963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589AD2-5257-4EF6-AE68-671508AE94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9EB5A6-32D3-4F9D-BAB9-63B221CC23F9}"/>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5" name="Footer Placeholder 4">
            <a:extLst>
              <a:ext uri="{FF2B5EF4-FFF2-40B4-BE49-F238E27FC236}">
                <a16:creationId xmlns:a16="http://schemas.microsoft.com/office/drawing/2014/main" id="{50E3B00C-EE00-4944-9EE7-0FCE9708C3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6C867-FB52-4DA1-8A07-6ECD8CEB06EF}"/>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188914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8446-C0E9-46AB-92D0-636CAF2AD9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7BC732-3C1E-43D6-B7A0-C7843587A7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593E4E-7F39-4D73-89D9-E5C35418D107}"/>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5" name="Footer Placeholder 4">
            <a:extLst>
              <a:ext uri="{FF2B5EF4-FFF2-40B4-BE49-F238E27FC236}">
                <a16:creationId xmlns:a16="http://schemas.microsoft.com/office/drawing/2014/main" id="{5DB33513-DF18-43C5-B7F5-4B6DE0C2D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F10AD-A976-446F-A064-5BF7D315883B}"/>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293211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5D42-7372-4B75-B55E-42EABD7C4E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B4D3B1-B72C-49A1-9DB4-5362731B02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25EC79-02DE-4D3A-B1D4-92BB35DC05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DEACD4-EB0D-4E26-8C51-B7786EDA0F25}"/>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6" name="Footer Placeholder 5">
            <a:extLst>
              <a:ext uri="{FF2B5EF4-FFF2-40B4-BE49-F238E27FC236}">
                <a16:creationId xmlns:a16="http://schemas.microsoft.com/office/drawing/2014/main" id="{BD17B0D3-4E44-4B34-A770-76CCE8EA68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62F477-FD8F-4CD6-9681-DFA4FB8030BD}"/>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180074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891C-A834-4E31-8351-C3501FD73F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B70A77-35EC-4357-933E-D4DCFF679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DD85DA-ECB6-4AEF-A475-CBD1D896EF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494179-D219-4774-822C-B5A98CF9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D3AC32-67A2-49A2-9B50-45D2920364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D4B457-FC9A-494C-85A4-C3B307A64DAB}"/>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8" name="Footer Placeholder 7">
            <a:extLst>
              <a:ext uri="{FF2B5EF4-FFF2-40B4-BE49-F238E27FC236}">
                <a16:creationId xmlns:a16="http://schemas.microsoft.com/office/drawing/2014/main" id="{D10BF17A-E569-4570-AC76-19B1CA3B00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B54270-A5D7-46E8-AD8A-77589D3762EE}"/>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129230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59D3-14F3-4710-946C-81B28B9A75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96CAEE-67DD-442C-8E6D-FD86A2A8513B}"/>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4" name="Footer Placeholder 3">
            <a:extLst>
              <a:ext uri="{FF2B5EF4-FFF2-40B4-BE49-F238E27FC236}">
                <a16:creationId xmlns:a16="http://schemas.microsoft.com/office/drawing/2014/main" id="{A8CB6136-1F90-43D0-9392-C8F812B704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772629-EB9B-497F-8AA4-E2537EEB3689}"/>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352851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1B482-D5F7-485E-9E40-8927F7F7FCB8}"/>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3" name="Footer Placeholder 2">
            <a:extLst>
              <a:ext uri="{FF2B5EF4-FFF2-40B4-BE49-F238E27FC236}">
                <a16:creationId xmlns:a16="http://schemas.microsoft.com/office/drawing/2014/main" id="{A448EA74-4B29-499C-8531-439B47F17B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17A904-0D44-4259-80B5-5E993A0C089F}"/>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351774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5637-6435-45DA-B916-16CDD2DA5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867B2D-F836-4EF2-8243-F9123FC5E3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C69B21-6BDC-4E0D-BDB5-8E5FF5142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FA170C-0731-4A87-987B-99CC61B8DFB4}"/>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6" name="Footer Placeholder 5">
            <a:extLst>
              <a:ext uri="{FF2B5EF4-FFF2-40B4-BE49-F238E27FC236}">
                <a16:creationId xmlns:a16="http://schemas.microsoft.com/office/drawing/2014/main" id="{4DFCD283-5BC4-4D0B-804F-BA52C0A8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FD0D02-67B3-4931-BBDE-79FAC15CCBA1}"/>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287661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A924-AF4E-4269-8472-7549FF5873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33A8A8-3A5A-4717-9715-316560315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F58704-3359-4F1A-BF05-EE81CD5D8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EF04D9-38C4-4BDE-9033-9F0058B57864}"/>
              </a:ext>
            </a:extLst>
          </p:cNvPr>
          <p:cNvSpPr>
            <a:spLocks noGrp="1"/>
          </p:cNvSpPr>
          <p:nvPr>
            <p:ph type="dt" sz="half" idx="10"/>
          </p:nvPr>
        </p:nvSpPr>
        <p:spPr/>
        <p:txBody>
          <a:bodyPr/>
          <a:lstStyle/>
          <a:p>
            <a:fld id="{AEC59E2B-C9C3-4D55-9D5B-45BCE61E3D7F}" type="datetimeFigureOut">
              <a:rPr lang="en-GB" smtClean="0"/>
              <a:t>27/11/2020</a:t>
            </a:fld>
            <a:endParaRPr lang="en-GB"/>
          </a:p>
        </p:txBody>
      </p:sp>
      <p:sp>
        <p:nvSpPr>
          <p:cNvPr id="6" name="Footer Placeholder 5">
            <a:extLst>
              <a:ext uri="{FF2B5EF4-FFF2-40B4-BE49-F238E27FC236}">
                <a16:creationId xmlns:a16="http://schemas.microsoft.com/office/drawing/2014/main" id="{B2F4AD77-08F8-4F5E-A341-59136C715D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B80A6E-314E-41B8-B454-DFC1C898E520}"/>
              </a:ext>
            </a:extLst>
          </p:cNvPr>
          <p:cNvSpPr>
            <a:spLocks noGrp="1"/>
          </p:cNvSpPr>
          <p:nvPr>
            <p:ph type="sldNum" sz="quarter" idx="12"/>
          </p:nvPr>
        </p:nvSpPr>
        <p:spPr/>
        <p:txBody>
          <a:bodyPr/>
          <a:lstStyle/>
          <a:p>
            <a:fld id="{ABBC7691-BD06-4EB7-965E-E6B46A4BE1F2}" type="slidenum">
              <a:rPr lang="en-GB" smtClean="0"/>
              <a:t>‹#›</a:t>
            </a:fld>
            <a:endParaRPr lang="en-GB"/>
          </a:p>
        </p:txBody>
      </p:sp>
    </p:spTree>
    <p:extLst>
      <p:ext uri="{BB962C8B-B14F-4D97-AF65-F5344CB8AC3E}">
        <p14:creationId xmlns:p14="http://schemas.microsoft.com/office/powerpoint/2010/main" val="392777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7AC93-BD19-46FD-9A9A-C4FDEE738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0305C4-7F4D-4077-A6A1-F66D6AAA0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8E1915-615E-42D6-AC4F-5BC712133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59E2B-C9C3-4D55-9D5B-45BCE61E3D7F}" type="datetimeFigureOut">
              <a:rPr lang="en-GB" smtClean="0"/>
              <a:t>27/11/2020</a:t>
            </a:fld>
            <a:endParaRPr lang="en-GB"/>
          </a:p>
        </p:txBody>
      </p:sp>
      <p:sp>
        <p:nvSpPr>
          <p:cNvPr id="5" name="Footer Placeholder 4">
            <a:extLst>
              <a:ext uri="{FF2B5EF4-FFF2-40B4-BE49-F238E27FC236}">
                <a16:creationId xmlns:a16="http://schemas.microsoft.com/office/drawing/2014/main" id="{864ED04B-8D3D-43ED-ADC2-47BF6960E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C47401-6C81-43A3-A146-1BFEF5111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C7691-BD06-4EB7-965E-E6B46A4BE1F2}" type="slidenum">
              <a:rPr lang="en-GB" smtClean="0"/>
              <a:t>‹#›</a:t>
            </a:fld>
            <a:endParaRPr lang="en-GB"/>
          </a:p>
        </p:txBody>
      </p:sp>
    </p:spTree>
    <p:extLst>
      <p:ext uri="{BB962C8B-B14F-4D97-AF65-F5344CB8AC3E}">
        <p14:creationId xmlns:p14="http://schemas.microsoft.com/office/powerpoint/2010/main" val="1796734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goodreads.com/author/show/3961.Alan_Moo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933731"/>
          </a:xfrm>
        </p:spPr>
        <p:txBody>
          <a:bodyPr>
            <a:normAutofit/>
          </a:bodyPr>
          <a:lstStyle/>
          <a:p>
            <a:r>
              <a:rPr lang="en-GB" sz="4000" dirty="0"/>
              <a:t>Language paper 1 Section B</a:t>
            </a:r>
            <a:br>
              <a:rPr lang="en-GB" sz="4000" dirty="0"/>
            </a:br>
            <a:r>
              <a:rPr lang="en-GB" sz="4000" b="1" u="sng" dirty="0"/>
              <a:t>Narrative Writing</a:t>
            </a:r>
            <a:br>
              <a:rPr lang="en-GB" sz="4000" b="1" u="sng" dirty="0"/>
            </a:br>
            <a:br>
              <a:rPr lang="en-GB" sz="4000" b="1" u="sng" dirty="0"/>
            </a:br>
            <a:br>
              <a:rPr lang="en-GB" sz="4000" b="1" u="sng" dirty="0"/>
            </a:br>
            <a:r>
              <a:rPr lang="en-GB" sz="4000" dirty="0"/>
              <a:t>LO: To develop your narrative skills in response to a written prompt.</a:t>
            </a:r>
            <a:br>
              <a:rPr lang="en-GB" sz="4000" dirty="0"/>
            </a:br>
            <a:r>
              <a:rPr lang="en-GB" sz="4000" dirty="0"/>
              <a:t>ST: I can achieve AO5</a:t>
            </a:r>
            <a:endParaRPr lang="en-GB" sz="4000" b="1" u="sng" dirty="0"/>
          </a:p>
        </p:txBody>
      </p:sp>
    </p:spTree>
    <p:extLst>
      <p:ext uri="{BB962C8B-B14F-4D97-AF65-F5344CB8AC3E}">
        <p14:creationId xmlns:p14="http://schemas.microsoft.com/office/powerpoint/2010/main" val="38893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1716235" y="1843377"/>
            <a:ext cx="2057400" cy="906221"/>
          </a:xfrm>
          <a:prstGeom prst="rect">
            <a:avLst/>
          </a:prstGeom>
          <a:solidFill>
            <a:schemeClr val="tx2">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400" dirty="0">
                <a:latin typeface="Calibri"/>
                <a:ea typeface="Calibri" pitchFamily="34" charset="0"/>
                <a:cs typeface="Arial" pitchFamily="34" charset="0"/>
              </a:rPr>
              <a:t>‘</a:t>
            </a:r>
            <a:r>
              <a:rPr lang="en-US" altLang="en-US" sz="1400" dirty="0">
                <a:latin typeface="Accord Light SF"/>
                <a:ea typeface="Calibri" pitchFamily="34" charset="0"/>
                <a:cs typeface="Arial" pitchFamily="34" charset="0"/>
              </a:rPr>
              <a:t>Yes,</a:t>
            </a:r>
            <a:r>
              <a:rPr lang="en-US" altLang="en-US" sz="1400" dirty="0">
                <a:latin typeface="Calibri"/>
                <a:ea typeface="Calibri" pitchFamily="34" charset="0"/>
                <a:cs typeface="Arial" pitchFamily="34" charset="0"/>
              </a:rPr>
              <a:t>’</a:t>
            </a:r>
            <a:r>
              <a:rPr lang="en-US" altLang="en-US" sz="1400" dirty="0">
                <a:latin typeface="Accord Light SF"/>
                <a:ea typeface="Calibri" pitchFamily="34" charset="0"/>
                <a:cs typeface="Arial" pitchFamily="34" charset="0"/>
              </a:rPr>
              <a:t> said Tom bluntly, on opening the front door.  </a:t>
            </a:r>
            <a:r>
              <a:rPr lang="en-US" altLang="en-US" sz="1400" dirty="0">
                <a:latin typeface="Calibri"/>
                <a:ea typeface="Calibri" pitchFamily="34" charset="0"/>
                <a:cs typeface="Arial" pitchFamily="34" charset="0"/>
              </a:rPr>
              <a:t>‘</a:t>
            </a:r>
            <a:r>
              <a:rPr lang="en-US" altLang="en-US" sz="1400" dirty="0">
                <a:latin typeface="Accord Light SF"/>
                <a:ea typeface="Calibri" pitchFamily="34" charset="0"/>
                <a:cs typeface="Arial" pitchFamily="34" charset="0"/>
              </a:rPr>
              <a:t>What d</a:t>
            </a:r>
            <a:r>
              <a:rPr lang="en-US" altLang="en-US" sz="1400" dirty="0">
                <a:latin typeface="Calibri"/>
                <a:ea typeface="Calibri" pitchFamily="34" charset="0"/>
                <a:cs typeface="Arial" pitchFamily="34" charset="0"/>
              </a:rPr>
              <a:t>’</a:t>
            </a:r>
            <a:r>
              <a:rPr lang="en-US" altLang="en-US" sz="1400" dirty="0">
                <a:latin typeface="Accord Light SF"/>
                <a:ea typeface="Calibri" pitchFamily="34" charset="0"/>
                <a:cs typeface="Arial" pitchFamily="34" charset="0"/>
              </a:rPr>
              <a:t>you want?</a:t>
            </a:r>
            <a:r>
              <a:rPr lang="en-US" altLang="en-US" sz="1400" dirty="0">
                <a:latin typeface="Calibri"/>
                <a:ea typeface="Calibri" pitchFamily="34" charset="0"/>
                <a:cs typeface="Arial" pitchFamily="34" charset="0"/>
              </a:rPr>
              <a:t>’</a:t>
            </a:r>
            <a:endParaRPr lang="en-US" altLang="en-US" sz="1400" dirty="0">
              <a:latin typeface="Arial" pitchFamily="34" charset="0"/>
              <a:cs typeface="Arial" pitchFamily="34" charset="0"/>
            </a:endParaRPr>
          </a:p>
        </p:txBody>
      </p:sp>
      <p:sp>
        <p:nvSpPr>
          <p:cNvPr id="3" name="Text Box 27"/>
          <p:cNvSpPr txBox="1">
            <a:spLocks noChangeArrowheads="1"/>
          </p:cNvSpPr>
          <p:nvPr/>
        </p:nvSpPr>
        <p:spPr bwMode="auto">
          <a:xfrm>
            <a:off x="1716235" y="2897235"/>
            <a:ext cx="2057400" cy="895350"/>
          </a:xfrm>
          <a:prstGeom prst="rect">
            <a:avLst/>
          </a:prstGeom>
          <a:solidFill>
            <a:srgbClr val="FF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200" dirty="0">
                <a:latin typeface="Accord Light SF"/>
                <a:ea typeface="Calibri" pitchFamily="34" charset="0"/>
                <a:cs typeface="Times New Roman" pitchFamily="18" charset="0"/>
              </a:rPr>
              <a:t>Once, there were four children whose names were Peter, Susan, Edmund and Lucy.</a:t>
            </a:r>
            <a:endParaRPr lang="en-US" altLang="en-US" sz="1200" dirty="0">
              <a:latin typeface="Arial" pitchFamily="34" charset="0"/>
              <a:cs typeface="Arial" pitchFamily="34" charset="0"/>
            </a:endParaRPr>
          </a:p>
        </p:txBody>
      </p:sp>
      <p:sp>
        <p:nvSpPr>
          <p:cNvPr id="4" name="Text Box 34"/>
          <p:cNvSpPr txBox="1">
            <a:spLocks noChangeArrowheads="1"/>
          </p:cNvSpPr>
          <p:nvPr/>
        </p:nvSpPr>
        <p:spPr bwMode="auto">
          <a:xfrm>
            <a:off x="4014788" y="2959148"/>
            <a:ext cx="2081212" cy="771525"/>
          </a:xfrm>
          <a:prstGeom prst="rect">
            <a:avLst/>
          </a:prstGeom>
          <a:solidFill>
            <a:srgbClr val="FF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200" dirty="0">
                <a:latin typeface="Accord Light SF"/>
                <a:ea typeface="Calibri" pitchFamily="34" charset="0"/>
                <a:cs typeface="Kokila" pitchFamily="34" charset="0"/>
              </a:rPr>
              <a:t>Once I was living in an orphanage in the mountains and I almost caused a riot.</a:t>
            </a:r>
            <a:endParaRPr lang="en-US" altLang="en-US" sz="1200" dirty="0">
              <a:latin typeface="Arial" pitchFamily="34" charset="0"/>
              <a:cs typeface="Arial" pitchFamily="34" charset="0"/>
            </a:endParaRPr>
          </a:p>
        </p:txBody>
      </p:sp>
      <p:sp>
        <p:nvSpPr>
          <p:cNvPr id="5" name="Text Box 37"/>
          <p:cNvSpPr txBox="1">
            <a:spLocks noChangeArrowheads="1"/>
          </p:cNvSpPr>
          <p:nvPr/>
        </p:nvSpPr>
        <p:spPr bwMode="auto">
          <a:xfrm>
            <a:off x="3902596" y="1922630"/>
            <a:ext cx="2514600" cy="747712"/>
          </a:xfrm>
          <a:prstGeom prst="rect">
            <a:avLst/>
          </a:prstGeom>
          <a:solidFill>
            <a:schemeClr val="accent5">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200" dirty="0">
                <a:latin typeface="Accord Light SF"/>
                <a:ea typeface="Calibri" pitchFamily="34" charset="0"/>
                <a:cs typeface="Times New Roman" pitchFamily="18" charset="0"/>
              </a:rPr>
              <a:t>Not for the first time, an argument had broken out over breakfast at number four, Privet Drive.</a:t>
            </a:r>
            <a:endParaRPr lang="en-US" altLang="en-US" sz="1200" dirty="0">
              <a:latin typeface="Arial" pitchFamily="34" charset="0"/>
              <a:cs typeface="Arial" pitchFamily="34" charset="0"/>
            </a:endParaRPr>
          </a:p>
        </p:txBody>
      </p:sp>
      <p:sp>
        <p:nvSpPr>
          <p:cNvPr id="6" name="Text Box 38"/>
          <p:cNvSpPr txBox="1">
            <a:spLocks noChangeArrowheads="1"/>
          </p:cNvSpPr>
          <p:nvPr/>
        </p:nvSpPr>
        <p:spPr bwMode="auto">
          <a:xfrm>
            <a:off x="6806747" y="1843377"/>
            <a:ext cx="2745637" cy="1053859"/>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200" dirty="0">
                <a:latin typeface="Accord Light SF"/>
                <a:ea typeface="Calibri" pitchFamily="34" charset="0"/>
                <a:cs typeface="Times New Roman" pitchFamily="18" charset="0"/>
              </a:rPr>
              <a:t>It was a dark, blustery afternoon in spring, and the city of London was chasing a small mining town across the dried-out bed of the North Sea.</a:t>
            </a:r>
            <a:endParaRPr lang="en-US" altLang="en-US" sz="1200" dirty="0">
              <a:latin typeface="Arial" pitchFamily="34" charset="0"/>
              <a:cs typeface="Arial" pitchFamily="34" charset="0"/>
            </a:endParaRPr>
          </a:p>
        </p:txBody>
      </p:sp>
      <p:sp>
        <p:nvSpPr>
          <p:cNvPr id="7" name="Text Box 39"/>
          <p:cNvSpPr txBox="1">
            <a:spLocks noChangeArrowheads="1"/>
          </p:cNvSpPr>
          <p:nvPr/>
        </p:nvSpPr>
        <p:spPr bwMode="auto">
          <a:xfrm>
            <a:off x="6564036" y="3135359"/>
            <a:ext cx="3348388" cy="419100"/>
          </a:xfrm>
          <a:prstGeom prst="rect">
            <a:avLst/>
          </a:prstGeom>
          <a:solidFill>
            <a:srgbClr val="99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en-US" sz="1600" b="1" dirty="0">
                <a:latin typeface="Accord Light SF"/>
                <a:ea typeface="Calibri" pitchFamily="34" charset="0"/>
                <a:cs typeface="Times New Roman" pitchFamily="18" charset="0"/>
              </a:rPr>
              <a:t>It was 7 minutes after midnight</a:t>
            </a:r>
            <a:r>
              <a:rPr lang="en-US" altLang="en-US" sz="1600" dirty="0">
                <a:latin typeface="Accord Light SF"/>
                <a:ea typeface="Calibri" pitchFamily="34" charset="0"/>
                <a:cs typeface="Times New Roman" pitchFamily="18" charset="0"/>
              </a:rPr>
              <a:t>.</a:t>
            </a:r>
            <a:endParaRPr lang="en-US" altLang="en-US" sz="1600" dirty="0">
              <a:latin typeface="Arial" pitchFamily="34" charset="0"/>
              <a:cs typeface="Arial" pitchFamily="34" charset="0"/>
            </a:endParaRPr>
          </a:p>
        </p:txBody>
      </p:sp>
      <p:sp>
        <p:nvSpPr>
          <p:cNvPr id="8" name="Rectangle 7"/>
          <p:cNvSpPr>
            <a:spLocks noChangeArrowheads="1"/>
          </p:cNvSpPr>
          <p:nvPr/>
        </p:nvSpPr>
        <p:spPr bwMode="auto">
          <a:xfrm>
            <a:off x="1703512" y="55774"/>
            <a:ext cx="820891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altLang="en-US" sz="2000" b="1" dirty="0">
                <a:latin typeface="Calibri" pitchFamily="34" charset="0"/>
                <a:ea typeface="Calibri" pitchFamily="34" charset="0"/>
                <a:cs typeface="Times New Roman" pitchFamily="18" charset="0"/>
              </a:rPr>
              <a:t>Story Openings</a:t>
            </a:r>
            <a:endParaRPr lang="en-GB" altLang="en-US" sz="2000" dirty="0">
              <a:latin typeface="Arial" pitchFamily="34" charset="0"/>
              <a:cs typeface="Arial" pitchFamily="34" charset="0"/>
            </a:endParaRPr>
          </a:p>
          <a:p>
            <a:pPr eaLnBrk="0" fontAlgn="base" hangingPunct="0">
              <a:spcBef>
                <a:spcPct val="0"/>
              </a:spcBef>
              <a:spcAft>
                <a:spcPct val="0"/>
              </a:spcAft>
            </a:pPr>
            <a:r>
              <a:rPr lang="en-GB" altLang="en-US" sz="2000" dirty="0">
                <a:latin typeface="Calibri" pitchFamily="34" charset="0"/>
                <a:ea typeface="Calibri" pitchFamily="34" charset="0"/>
                <a:cs typeface="Times New Roman" pitchFamily="18" charset="0"/>
              </a:rPr>
              <a:t>Below are the very first sentences from various children’s novels.  Look at each example of an opening sentence and discuss whether or not it would interest you as a reader. Then think about what the author has done to ‘hook’ you into his/her book. Identify and match the ‘Good Beginning</a:t>
            </a:r>
            <a:r>
              <a:rPr lang="en-GB" altLang="en-US" sz="2400" dirty="0">
                <a:latin typeface="Calibri" pitchFamily="34" charset="0"/>
                <a:ea typeface="Calibri" pitchFamily="34" charset="0"/>
                <a:cs typeface="Times New Roman" pitchFamily="18" charset="0"/>
              </a:rPr>
              <a:t>’</a:t>
            </a:r>
            <a:endParaRPr lang="en-GB" altLang="en-US" sz="2400" dirty="0">
              <a:latin typeface="Arial" pitchFamily="34" charset="0"/>
              <a:cs typeface="Arial" pitchFamily="34" charset="0"/>
            </a:endParaRPr>
          </a:p>
          <a:p>
            <a:pPr eaLnBrk="0" fontAlgn="base" hangingPunct="0">
              <a:spcBef>
                <a:spcPct val="0"/>
              </a:spcBef>
              <a:spcAft>
                <a:spcPct val="0"/>
              </a:spcAft>
            </a:pPr>
            <a:endParaRPr lang="en-GB" altLang="en-US" sz="2400" dirty="0">
              <a:latin typeface="Arial" pitchFamily="34" charset="0"/>
              <a:cs typeface="Arial" pitchFamily="34" charset="0"/>
            </a:endParaRPr>
          </a:p>
        </p:txBody>
      </p:sp>
      <p:sp>
        <p:nvSpPr>
          <p:cNvPr id="9" name="Rectangle 10"/>
          <p:cNvSpPr>
            <a:spLocks noChangeArrowheads="1"/>
          </p:cNvSpPr>
          <p:nvPr/>
        </p:nvSpPr>
        <p:spPr bwMode="auto">
          <a:xfrm>
            <a:off x="1524001" y="301081"/>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GB" altLang="en-US" sz="800">
                <a:latin typeface="Arial" pitchFamily="34" charset="0"/>
                <a:cs typeface="Arial" pitchFamily="34" charset="0"/>
              </a:rPr>
            </a:br>
            <a:endParaRPr lang="en-GB" altLang="en-US">
              <a:latin typeface="Arial" pitchFamily="34" charset="0"/>
              <a:cs typeface="Arial" pitchFamily="34" charset="0"/>
            </a:endParaRPr>
          </a:p>
          <a:p>
            <a:pPr eaLnBrk="0" fontAlgn="base" hangingPunct="0">
              <a:spcBef>
                <a:spcPct val="0"/>
              </a:spcBef>
              <a:spcAft>
                <a:spcPct val="0"/>
              </a:spcAft>
            </a:pPr>
            <a:endParaRPr lang="en-GB" altLang="en-US">
              <a:latin typeface="Arial" pitchFamily="34" charset="0"/>
              <a:cs typeface="Arial" pitchFamily="34" charset="0"/>
            </a:endParaRPr>
          </a:p>
        </p:txBody>
      </p:sp>
      <p:sp>
        <p:nvSpPr>
          <p:cNvPr id="10" name="Rectangle 13"/>
          <p:cNvSpPr>
            <a:spLocks noChangeArrowheads="1"/>
          </p:cNvSpPr>
          <p:nvPr/>
        </p:nvSpPr>
        <p:spPr bwMode="auto">
          <a:xfrm>
            <a:off x="1467826" y="1691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GB" altLang="en-US" sz="800">
                <a:latin typeface="Arial" pitchFamily="34" charset="0"/>
                <a:cs typeface="Arial" pitchFamily="34" charset="0"/>
              </a:rPr>
            </a:br>
            <a:endParaRPr lang="en-GB" altLang="en-US">
              <a:latin typeface="Arial" pitchFamily="34" charset="0"/>
              <a:cs typeface="Arial" pitchFamily="34" charset="0"/>
            </a:endParaRPr>
          </a:p>
          <a:p>
            <a:pPr eaLnBrk="0" fontAlgn="base" hangingPunct="0">
              <a:spcBef>
                <a:spcPct val="0"/>
              </a:spcBef>
              <a:spcAft>
                <a:spcPct val="0"/>
              </a:spcAft>
            </a:pPr>
            <a:endParaRPr lang="en-GB" altLang="en-US">
              <a:latin typeface="Arial" pitchFamily="34" charset="0"/>
              <a:cs typeface="Arial" pitchFamily="34" charset="0"/>
            </a:endParaRPr>
          </a:p>
        </p:txBody>
      </p:sp>
      <p:sp>
        <p:nvSpPr>
          <p:cNvPr id="11" name="Rectangle 16"/>
          <p:cNvSpPr>
            <a:spLocks noChangeArrowheads="1"/>
          </p:cNvSpPr>
          <p:nvPr/>
        </p:nvSpPr>
        <p:spPr bwMode="auto">
          <a:xfrm>
            <a:off x="1524001" y="1415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13" name="Rectangle 12"/>
          <p:cNvSpPr/>
          <p:nvPr/>
        </p:nvSpPr>
        <p:spPr>
          <a:xfrm>
            <a:off x="1919536" y="3933056"/>
            <a:ext cx="2592288" cy="1008112"/>
          </a:xfrm>
          <a:prstGeom prst="rect">
            <a:avLst/>
          </a:prstGeom>
          <a:solidFill>
            <a:srgbClr val="CCCCFF"/>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In the light of the moon lay a little egg on a leaf.</a:t>
            </a:r>
          </a:p>
        </p:txBody>
      </p:sp>
      <p:sp>
        <p:nvSpPr>
          <p:cNvPr id="14" name="Rectangle 13"/>
          <p:cNvSpPr/>
          <p:nvPr/>
        </p:nvSpPr>
        <p:spPr>
          <a:xfrm>
            <a:off x="5375921" y="3933056"/>
            <a:ext cx="2376233" cy="1008112"/>
          </a:xfrm>
          <a:prstGeom prst="rect">
            <a:avLst/>
          </a:prstGeom>
          <a:solidFill>
            <a:srgbClr val="99CCFF"/>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There is no lake at Camp Green Lake.</a:t>
            </a:r>
          </a:p>
        </p:txBody>
      </p:sp>
      <p:sp>
        <p:nvSpPr>
          <p:cNvPr id="15" name="Rectangle 14"/>
          <p:cNvSpPr/>
          <p:nvPr/>
        </p:nvSpPr>
        <p:spPr>
          <a:xfrm>
            <a:off x="1919536" y="5229200"/>
            <a:ext cx="2880320" cy="1368152"/>
          </a:xfrm>
          <a:prstGeom prst="rect">
            <a:avLst/>
          </a:prstGeom>
          <a:solidFill>
            <a:srgbClr val="FF9933"/>
          </a:solidFill>
        </p:spPr>
        <p:style>
          <a:lnRef idx="2">
            <a:schemeClr val="dk1"/>
          </a:lnRef>
          <a:fillRef idx="1">
            <a:schemeClr val="lt1"/>
          </a:fillRef>
          <a:effectRef idx="0">
            <a:schemeClr val="dk1"/>
          </a:effectRef>
          <a:fontRef idx="minor">
            <a:schemeClr val="dk1"/>
          </a:fontRef>
        </p:style>
        <p:txBody>
          <a:bodyPr rtlCol="0" anchor="ctr"/>
          <a:lstStyle/>
          <a:p>
            <a:r>
              <a:rPr lang="en-GB" b="1" dirty="0"/>
              <a:t>‘Where’s Papa going with that axe?’ said Fern to her mother as they were setting the table for breakfast.</a:t>
            </a:r>
          </a:p>
        </p:txBody>
      </p:sp>
      <p:sp>
        <p:nvSpPr>
          <p:cNvPr id="16" name="Rectangle 15"/>
          <p:cNvSpPr/>
          <p:nvPr/>
        </p:nvSpPr>
        <p:spPr>
          <a:xfrm>
            <a:off x="5159896" y="5085184"/>
            <a:ext cx="2880320" cy="1512168"/>
          </a:xfrm>
          <a:prstGeom prst="rect">
            <a:avLst/>
          </a:prstGeom>
          <a:solidFill>
            <a:srgbClr val="CCFF33"/>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My name is Francis Joseph Cassavant and I have just returned to Frenchtown in Monument and the war is over and I have no face.</a:t>
            </a:r>
          </a:p>
        </p:txBody>
      </p:sp>
      <p:sp>
        <p:nvSpPr>
          <p:cNvPr id="17" name="Rectangle 16"/>
          <p:cNvSpPr/>
          <p:nvPr/>
        </p:nvSpPr>
        <p:spPr>
          <a:xfrm>
            <a:off x="8040216" y="3789040"/>
            <a:ext cx="2304256" cy="1152128"/>
          </a:xfrm>
          <a:prstGeom prst="rect">
            <a:avLst/>
          </a:prstGeom>
          <a:solidFill>
            <a:srgbClr val="99FF66"/>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If your teacher has to die, August isn’t a bad time of year for it.</a:t>
            </a:r>
          </a:p>
        </p:txBody>
      </p:sp>
      <p:sp>
        <p:nvSpPr>
          <p:cNvPr id="18" name="Rectangle 17"/>
          <p:cNvSpPr/>
          <p:nvPr/>
        </p:nvSpPr>
        <p:spPr>
          <a:xfrm>
            <a:off x="8256240" y="5085184"/>
            <a:ext cx="2088232" cy="1512168"/>
          </a:xfrm>
          <a:prstGeom prst="rect">
            <a:avLst/>
          </a:prstGeom>
          <a:solidFill>
            <a:srgbClr val="00CC66"/>
          </a:solidFill>
        </p:spPr>
        <p:style>
          <a:lnRef idx="2">
            <a:schemeClr val="dk1"/>
          </a:lnRef>
          <a:fillRef idx="1">
            <a:schemeClr val="lt1"/>
          </a:fillRef>
          <a:effectRef idx="0">
            <a:schemeClr val="dk1"/>
          </a:effectRef>
          <a:fontRef idx="minor">
            <a:schemeClr val="dk1"/>
          </a:fontRef>
        </p:style>
        <p:txBody>
          <a:bodyPr rtlCol="0" anchor="ctr"/>
          <a:lstStyle/>
          <a:p>
            <a:pPr algn="ctr"/>
            <a:r>
              <a:rPr lang="en-GB" b="1" dirty="0"/>
              <a:t>Kidnapping children is never a good idea; all the same, sometimes it has to be done."</a:t>
            </a:r>
          </a:p>
        </p:txBody>
      </p:sp>
    </p:spTree>
    <p:extLst>
      <p:ext uri="{BB962C8B-B14F-4D97-AF65-F5344CB8AC3E}">
        <p14:creationId xmlns:p14="http://schemas.microsoft.com/office/powerpoint/2010/main" val="124290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9827" y="302360"/>
            <a:ext cx="8391338" cy="6555641"/>
          </a:xfrm>
          <a:prstGeom prst="rect">
            <a:avLst/>
          </a:prstGeom>
          <a:solidFill>
            <a:schemeClr val="bg1"/>
          </a:solidFill>
        </p:spPr>
        <p:txBody>
          <a:bodyPr wrap="square">
            <a:spAutoFit/>
          </a:bodyPr>
          <a:lstStyle/>
          <a:p>
            <a:r>
              <a:rPr lang="en-GB" sz="2400" b="1" u="sng" dirty="0"/>
              <a:t>Sentence Lengths</a:t>
            </a:r>
          </a:p>
          <a:p>
            <a:endParaRPr lang="en-GB" dirty="0"/>
          </a:p>
          <a:p>
            <a:r>
              <a:rPr lang="en-GB" dirty="0"/>
              <a:t>Read the following extract:</a:t>
            </a:r>
          </a:p>
          <a:p>
            <a:r>
              <a:rPr lang="en-GB" dirty="0"/>
              <a:t>The attic door creaked open. Something rustled in the darkness. I stared, but could see nothing beyond the vague shapes of old suitcases and trunks piled high. It smelt damp. I struggled up into the attic and wedged the door open. Light poured into darkness. The darkness in the head of the house. I balanced carefully upon the floor beams. I knew that if I stepped onto plaster I could fall straight through into the room below. A cobweb brushed my face and I felt the sudden tickle of a spider crawl across my cheek. As I made my way forwards, it grew darker and colder. I was blocking the light from the attic door. There were piles of old newspapers, brown bags tied with string cardboard boxes and ancient, moth eaten rugs that smelt of mothballs. Thick dust powdered every surface. I kept thinking that I could slip and put my foot through the floor. I stopped at a pile of old camping equipment. It was a jumble of guy ropes, torn canvas, poles, wooden pegs, metal skewers and a mallet. It was there that I saw the hand. It was quite still and white, like a marble. But then it moved.</a:t>
            </a:r>
          </a:p>
          <a:p>
            <a:r>
              <a:rPr lang="en-GB" b="1" dirty="0"/>
              <a:t> </a:t>
            </a:r>
            <a:endParaRPr lang="en-GB" dirty="0"/>
          </a:p>
          <a:p>
            <a:pPr lvl="0"/>
            <a:r>
              <a:rPr lang="en-GB" dirty="0">
                <a:solidFill>
                  <a:srgbClr val="FF0000"/>
                </a:solidFill>
              </a:rPr>
              <a:t>What do you notice about the sentence lengths? Why are they important?</a:t>
            </a:r>
          </a:p>
          <a:p>
            <a:r>
              <a:rPr lang="en-GB" b="1" dirty="0">
                <a:solidFill>
                  <a:srgbClr val="FF0000"/>
                </a:solidFill>
              </a:rPr>
              <a:t> </a:t>
            </a:r>
            <a:endParaRPr lang="en-GB" dirty="0">
              <a:solidFill>
                <a:srgbClr val="FF0000"/>
              </a:solidFill>
            </a:endParaRPr>
          </a:p>
          <a:p>
            <a:r>
              <a:rPr lang="en-GB" b="1" dirty="0">
                <a:solidFill>
                  <a:srgbClr val="FF0000"/>
                </a:solidFill>
              </a:rPr>
              <a:t> </a:t>
            </a:r>
            <a:r>
              <a:rPr lang="en-GB" dirty="0">
                <a:solidFill>
                  <a:srgbClr val="FF0000"/>
                </a:solidFill>
              </a:rPr>
              <a:t>What atmosphere is created in the passage? How does the writer build tension?</a:t>
            </a:r>
          </a:p>
          <a:p>
            <a:r>
              <a:rPr lang="en-GB" dirty="0">
                <a:solidFill>
                  <a:srgbClr val="FF0000"/>
                </a:solidFill>
              </a:rPr>
              <a:t>  </a:t>
            </a:r>
          </a:p>
          <a:p>
            <a:r>
              <a:rPr lang="en-GB" dirty="0">
                <a:solidFill>
                  <a:srgbClr val="FF0000"/>
                </a:solidFill>
              </a:rPr>
              <a:t>What other techniques does the writer use to create the atmosphere? </a:t>
            </a:r>
          </a:p>
          <a:p>
            <a:r>
              <a:rPr lang="en-GB" b="1" dirty="0"/>
              <a:t> </a:t>
            </a:r>
            <a:endParaRPr lang="en-GB" dirty="0"/>
          </a:p>
        </p:txBody>
      </p:sp>
    </p:spTree>
    <p:extLst>
      <p:ext uri="{BB962C8B-B14F-4D97-AF65-F5344CB8AC3E}">
        <p14:creationId xmlns:p14="http://schemas.microsoft.com/office/powerpoint/2010/main" val="198174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odorov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61" y="0"/>
            <a:ext cx="121059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10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ic Organizer - this is a mountain shaped story plot map used to help students organize the plot of the stor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855"/>
            <a:ext cx="9144000" cy="68311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20336" y="6381329"/>
            <a:ext cx="1368152" cy="463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462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theory! There are only 7 possible storylines.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GB" sz="3600" dirty="0"/>
              <a:t>Overcoming the monster </a:t>
            </a:r>
            <a:r>
              <a:rPr lang="en-GB" sz="1600" dirty="0"/>
              <a:t>– </a:t>
            </a:r>
            <a:r>
              <a:rPr lang="en-GB" sz="1600" i="1" dirty="0"/>
              <a:t>Dracula. War of the Worlds, Harry Potter</a:t>
            </a:r>
          </a:p>
          <a:p>
            <a:pPr marL="571500" indent="-457200">
              <a:buFont typeface="+mj-lt"/>
              <a:buAutoNum type="arabicPeriod"/>
            </a:pPr>
            <a:r>
              <a:rPr lang="en-GB" sz="3600" dirty="0"/>
              <a:t>Rags to riches </a:t>
            </a:r>
            <a:r>
              <a:rPr lang="en-GB" sz="1600" dirty="0"/>
              <a:t>– </a:t>
            </a:r>
            <a:r>
              <a:rPr lang="en-GB" sz="1600" i="1" dirty="0"/>
              <a:t>Cinderella, Aladdin, Brewster’s Millions</a:t>
            </a:r>
          </a:p>
          <a:p>
            <a:pPr marL="571500" indent="-457200">
              <a:buFont typeface="+mj-lt"/>
              <a:buAutoNum type="arabicPeriod"/>
            </a:pPr>
            <a:r>
              <a:rPr lang="en-GB" sz="3600" dirty="0"/>
              <a:t>The quest </a:t>
            </a:r>
            <a:r>
              <a:rPr lang="en-GB" sz="1700" i="1" dirty="0"/>
              <a:t>– The Lord of the rings, Indiana Jones</a:t>
            </a:r>
          </a:p>
          <a:p>
            <a:pPr marL="571500" indent="-457200">
              <a:buFont typeface="+mj-lt"/>
              <a:buAutoNum type="arabicPeriod"/>
            </a:pPr>
            <a:r>
              <a:rPr lang="en-GB" sz="3600" dirty="0"/>
              <a:t>Voyage and return </a:t>
            </a:r>
            <a:r>
              <a:rPr lang="en-GB" sz="1700" i="1" dirty="0"/>
              <a:t>– Alice in Wonderland, Finding Nemo, The Wizard of Oz</a:t>
            </a:r>
          </a:p>
          <a:p>
            <a:pPr marL="571500" indent="-457200">
              <a:buFont typeface="+mj-lt"/>
              <a:buAutoNum type="arabicPeriod"/>
            </a:pPr>
            <a:r>
              <a:rPr lang="en-GB" sz="3600" dirty="0"/>
              <a:t>Comedy </a:t>
            </a:r>
            <a:r>
              <a:rPr lang="en-GB" sz="1700" i="1" dirty="0"/>
              <a:t>– Bridget Jones, Sliding Doors, Mr Bean</a:t>
            </a:r>
          </a:p>
          <a:p>
            <a:pPr marL="571500" indent="-457200">
              <a:buFont typeface="+mj-lt"/>
              <a:buAutoNum type="arabicPeriod"/>
            </a:pPr>
            <a:r>
              <a:rPr lang="en-GB" sz="3600" dirty="0"/>
              <a:t>Tragedy </a:t>
            </a:r>
            <a:r>
              <a:rPr lang="en-GB" sz="1700" i="1" dirty="0"/>
              <a:t>– Macbeth, Romeo and Juliet, Breaking Bad</a:t>
            </a:r>
          </a:p>
          <a:p>
            <a:pPr marL="571500" indent="-457200">
              <a:buFont typeface="+mj-lt"/>
              <a:buAutoNum type="arabicPeriod"/>
            </a:pPr>
            <a:r>
              <a:rPr lang="en-GB" sz="3600" dirty="0"/>
              <a:t>Rebirth </a:t>
            </a:r>
            <a:r>
              <a:rPr lang="en-GB" sz="1700" i="1" dirty="0"/>
              <a:t>– A Christmas Carol, Beauty and the Beast, Despicable Me</a:t>
            </a:r>
          </a:p>
        </p:txBody>
      </p:sp>
      <p:sp>
        <p:nvSpPr>
          <p:cNvPr id="4" name="Oval 3">
            <a:extLst>
              <a:ext uri="{FF2B5EF4-FFF2-40B4-BE49-F238E27FC236}">
                <a16:creationId xmlns:a16="http://schemas.microsoft.com/office/drawing/2014/main" id="{E09A1EA0-D9DB-41CA-95D2-72A1DFE13C01}"/>
              </a:ext>
            </a:extLst>
          </p:cNvPr>
          <p:cNvSpPr/>
          <p:nvPr/>
        </p:nvSpPr>
        <p:spPr>
          <a:xfrm>
            <a:off x="8390965" y="4432151"/>
            <a:ext cx="3571539" cy="21945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Can you name at least ONE more well known book or film that fits each storyline?</a:t>
            </a:r>
          </a:p>
        </p:txBody>
      </p:sp>
    </p:spTree>
    <p:extLst>
      <p:ext uri="{BB962C8B-B14F-4D97-AF65-F5344CB8AC3E}">
        <p14:creationId xmlns:p14="http://schemas.microsoft.com/office/powerpoint/2010/main" val="3124109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346050"/>
          </a:xfrm>
          <a:solidFill>
            <a:schemeClr val="accent1">
              <a:lumMod val="20000"/>
              <a:lumOff val="80000"/>
            </a:schemeClr>
          </a:solidFill>
        </p:spPr>
        <p:txBody>
          <a:bodyPr>
            <a:normAutofit fontScale="90000"/>
          </a:bodyPr>
          <a:lstStyle/>
          <a:p>
            <a:r>
              <a:rPr lang="en-GB" sz="2800" b="1" dirty="0"/>
              <a:t>ELEVEN WAYS TO START A SENTENCE:</a:t>
            </a:r>
          </a:p>
        </p:txBody>
      </p:sp>
      <p:sp>
        <p:nvSpPr>
          <p:cNvPr id="3" name="Content Placeholder 2"/>
          <p:cNvSpPr>
            <a:spLocks noGrp="1"/>
          </p:cNvSpPr>
          <p:nvPr>
            <p:ph idx="1"/>
          </p:nvPr>
        </p:nvSpPr>
        <p:spPr>
          <a:xfrm>
            <a:off x="1981200" y="836712"/>
            <a:ext cx="7620000" cy="5564088"/>
          </a:xfrm>
        </p:spPr>
        <p:txBody>
          <a:bodyPr>
            <a:normAutofit fontScale="77500" lnSpcReduction="20000"/>
          </a:bodyPr>
          <a:lstStyle/>
          <a:p>
            <a:pPr marL="571500" indent="-457200">
              <a:buFont typeface="+mj-lt"/>
              <a:buAutoNum type="arabicPeriod"/>
            </a:pPr>
            <a:r>
              <a:rPr lang="en-GB" dirty="0"/>
              <a:t>An article: The man strode along the street.</a:t>
            </a:r>
          </a:p>
          <a:p>
            <a:pPr marL="571500" indent="-457200">
              <a:buFont typeface="+mj-lt"/>
              <a:buAutoNum type="arabicPeriod"/>
            </a:pPr>
            <a:r>
              <a:rPr lang="en-GB" dirty="0"/>
              <a:t>A noun: Rain pelted him from above.</a:t>
            </a:r>
          </a:p>
          <a:p>
            <a:pPr marL="571500" indent="-457200">
              <a:buFont typeface="+mj-lt"/>
              <a:buAutoNum type="arabicPeriod"/>
            </a:pPr>
            <a:r>
              <a:rPr lang="en-GB" dirty="0"/>
              <a:t>A pronoun: He pulled up his collar against the cold. </a:t>
            </a:r>
          </a:p>
          <a:p>
            <a:pPr marL="114300" indent="0">
              <a:buNone/>
            </a:pPr>
            <a:r>
              <a:rPr lang="en-GB" dirty="0"/>
              <a:t>                            His shoes slapped against the wet sidewalk.</a:t>
            </a:r>
          </a:p>
          <a:p>
            <a:pPr marL="571500" indent="-457200">
              <a:buFont typeface="+mj-lt"/>
              <a:buAutoNum type="arabicPeriod" startAt="4"/>
            </a:pPr>
            <a:r>
              <a:rPr lang="en-GB" dirty="0"/>
              <a:t>A participial phrase: Walking up the street, he tripped.</a:t>
            </a:r>
          </a:p>
          <a:p>
            <a:pPr marL="571500" indent="-457200">
              <a:buFont typeface="+mj-lt"/>
              <a:buAutoNum type="arabicPeriod" startAt="4"/>
            </a:pPr>
            <a:r>
              <a:rPr lang="en-GB" dirty="0"/>
              <a:t>A conjunction: But then he drew a deep breath and gathered his strength.</a:t>
            </a:r>
          </a:p>
          <a:p>
            <a:pPr marL="411480" lvl="1" indent="0">
              <a:buNone/>
            </a:pPr>
            <a:r>
              <a:rPr lang="en-GB" dirty="0"/>
              <a:t>Either he would complete his journey, or he would die trying.   </a:t>
            </a:r>
          </a:p>
          <a:p>
            <a:pPr marL="571500" indent="-457200">
              <a:buFont typeface="+mj-lt"/>
              <a:buAutoNum type="arabicPeriod" startAt="6"/>
            </a:pPr>
            <a:r>
              <a:rPr lang="en-GB" dirty="0"/>
              <a:t>An adverb:  Determinedly, he trudged upward.</a:t>
            </a:r>
          </a:p>
          <a:p>
            <a:pPr marL="571500" indent="-457200">
              <a:buFont typeface="+mj-lt"/>
              <a:buAutoNum type="arabicPeriod" startAt="6"/>
            </a:pPr>
            <a:r>
              <a:rPr lang="en-GB" dirty="0"/>
              <a:t>An adjective: Upset by all he’d endured, he tramped towards the hill’s peak.</a:t>
            </a:r>
          </a:p>
          <a:p>
            <a:pPr marL="571500" indent="-457200">
              <a:buFont typeface="+mj-lt"/>
              <a:buAutoNum type="arabicPeriod" startAt="6"/>
            </a:pPr>
            <a:r>
              <a:rPr lang="en-GB" dirty="0"/>
              <a:t>A prepositional phrase: At the top of the road, he paused.</a:t>
            </a:r>
          </a:p>
          <a:p>
            <a:pPr marL="571500" indent="-457200">
              <a:buFont typeface="+mj-lt"/>
              <a:buAutoNum type="arabicPeriod" startAt="6"/>
            </a:pPr>
            <a:r>
              <a:rPr lang="en-GB" dirty="0"/>
              <a:t>An infinitive phrase: To pour out his emotions to the town below was his goal.</a:t>
            </a:r>
          </a:p>
          <a:p>
            <a:pPr marL="571500" indent="-457200">
              <a:buFont typeface="+mj-lt"/>
              <a:buAutoNum type="arabicPeriod" startAt="6"/>
            </a:pPr>
            <a:r>
              <a:rPr lang="en-GB" dirty="0"/>
              <a:t>A gerund: Screaming seemed to be the only answer.</a:t>
            </a:r>
          </a:p>
          <a:p>
            <a:pPr marL="571500" indent="-457200">
              <a:buFont typeface="+mj-lt"/>
              <a:buAutoNum type="arabicPeriod" startAt="6"/>
            </a:pPr>
            <a:r>
              <a:rPr lang="en-GB" dirty="0"/>
              <a:t>An interjection: Oh, he thought, if only I could make the world understand.                       </a:t>
            </a:r>
          </a:p>
        </p:txBody>
      </p:sp>
    </p:spTree>
    <p:extLst>
      <p:ext uri="{BB962C8B-B14F-4D97-AF65-F5344CB8AC3E}">
        <p14:creationId xmlns:p14="http://schemas.microsoft.com/office/powerpoint/2010/main" val="414406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8460432" cy="2578298"/>
          </a:xfrm>
        </p:spPr>
        <p:txBody>
          <a:bodyPr/>
          <a:lstStyle/>
          <a:p>
            <a:r>
              <a:rPr lang="en-GB" sz="3600" b="1" dirty="0"/>
              <a:t>When you write for section B in your exam, AO6 will test your range of vocabulary, sentence structure – for clarity, purpose, effect - and how accurate your spelling and punctuation is</a:t>
            </a:r>
            <a:r>
              <a:rPr lang="en-GB" sz="2400" b="1" dirty="0"/>
              <a:t>.</a:t>
            </a:r>
          </a:p>
        </p:txBody>
      </p:sp>
      <p:sp>
        <p:nvSpPr>
          <p:cNvPr id="3" name="Content Placeholder 2"/>
          <p:cNvSpPr>
            <a:spLocks noGrp="1"/>
          </p:cNvSpPr>
          <p:nvPr>
            <p:ph idx="1"/>
          </p:nvPr>
        </p:nvSpPr>
        <p:spPr>
          <a:xfrm>
            <a:off x="1524000" y="3068960"/>
            <a:ext cx="8748464" cy="3672408"/>
          </a:xfrm>
          <a:solidFill>
            <a:schemeClr val="accent1">
              <a:lumMod val="40000"/>
              <a:lumOff val="60000"/>
            </a:schemeClr>
          </a:solidFill>
        </p:spPr>
        <p:txBody>
          <a:bodyPr>
            <a:normAutofit fontScale="85000" lnSpcReduction="10000"/>
          </a:bodyPr>
          <a:lstStyle/>
          <a:p>
            <a:r>
              <a:rPr lang="en-GB" sz="6600" dirty="0"/>
              <a:t>Using dialogue: How many synonyms can you find for ‘</a:t>
            </a:r>
            <a:r>
              <a:rPr lang="en-GB" sz="6600" i="1" dirty="0"/>
              <a:t>said</a:t>
            </a:r>
            <a:r>
              <a:rPr lang="en-GB" sz="6600" dirty="0"/>
              <a:t>’? Write down as many as you can. These are called dialogue tags.</a:t>
            </a:r>
          </a:p>
        </p:txBody>
      </p:sp>
    </p:spTree>
    <p:extLst>
      <p:ext uri="{BB962C8B-B14F-4D97-AF65-F5344CB8AC3E}">
        <p14:creationId xmlns:p14="http://schemas.microsoft.com/office/powerpoint/2010/main" val="54254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D4B1-EA3C-4FAC-A663-A85AF3100CF5}"/>
              </a:ext>
            </a:extLst>
          </p:cNvPr>
          <p:cNvSpPr>
            <a:spLocks noGrp="1"/>
          </p:cNvSpPr>
          <p:nvPr>
            <p:ph type="title"/>
          </p:nvPr>
        </p:nvSpPr>
        <p:spPr/>
        <p:txBody>
          <a:bodyPr/>
          <a:lstStyle/>
          <a:p>
            <a:r>
              <a:rPr lang="en-GB" sz="3600" dirty="0"/>
              <a:t>Extension: Continue the story from the sentence length task or one form the handout </a:t>
            </a:r>
            <a:r>
              <a:rPr lang="en-GB" dirty="0"/>
              <a:t>.</a:t>
            </a:r>
          </a:p>
        </p:txBody>
      </p:sp>
      <p:sp>
        <p:nvSpPr>
          <p:cNvPr id="3" name="Content Placeholder 2">
            <a:extLst>
              <a:ext uri="{FF2B5EF4-FFF2-40B4-BE49-F238E27FC236}">
                <a16:creationId xmlns:a16="http://schemas.microsoft.com/office/drawing/2014/main" id="{94633118-2DB3-44EB-BF97-D4770021DA7B}"/>
              </a:ext>
            </a:extLst>
          </p:cNvPr>
          <p:cNvSpPr>
            <a:spLocks noGrp="1"/>
          </p:cNvSpPr>
          <p:nvPr>
            <p:ph idx="1"/>
          </p:nvPr>
        </p:nvSpPr>
        <p:spPr/>
        <p:txBody>
          <a:bodyPr>
            <a:normAutofit fontScale="92500" lnSpcReduction="20000"/>
          </a:bodyPr>
          <a:lstStyle/>
          <a:p>
            <a:pPr marL="114300" indent="0">
              <a:buNone/>
            </a:pPr>
            <a:r>
              <a:rPr lang="en-GB" dirty="0"/>
              <a:t>The attic door creaked open. Something rustled in the darkness. I stared, but could see nothing beyond the vague shapes of old suitcases and trunks piled high. It smelt damp. I struggled up into the attic and wedged the door open. Light poured into darkness. The darkness in the head of the house. I balanced carefully upon the floor beams. I knew that if I stepped onto plaster I could fall straight through into the room below. A cobweb brushed my face and I felt the sudden tickle of a spider crawl across my cheek. As I made my way forwards, it grew darker and colder. I was blocking the light from the attic door. There were piles of old newspapers, brown bags tied with string cardboard boxes and ancient, moth eaten rugs that smelt of mothballs. Thick dust powdered every surface. I kept thinking that I could slip and put my foot through the floor. I stopped at a pile of old camping equipment. It was a jumble of guy ropes, torn canvas, poles, wooden pegs, metal skewers and a mallet. It was there that I saw the hand. It was quite still and white, like a marble. But then it moved.</a:t>
            </a:r>
          </a:p>
          <a:p>
            <a:endParaRPr lang="en-GB" dirty="0"/>
          </a:p>
        </p:txBody>
      </p:sp>
    </p:spTree>
    <p:extLst>
      <p:ext uri="{BB962C8B-B14F-4D97-AF65-F5344CB8AC3E}">
        <p14:creationId xmlns:p14="http://schemas.microsoft.com/office/powerpoint/2010/main" val="37795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859216" cy="6466730"/>
          </a:xfrm>
        </p:spPr>
        <p:txBody>
          <a:bodyPr/>
          <a:lstStyle/>
          <a:p>
            <a:r>
              <a:rPr lang="en-GB" sz="3600" b="1" dirty="0">
                <a:effectLst>
                  <a:outerShdw blurRad="38100" dist="38100" dir="2700000" algn="tl">
                    <a:srgbClr val="000000">
                      <a:alpha val="43137"/>
                    </a:srgbClr>
                  </a:outerShdw>
                </a:effectLst>
              </a:rPr>
              <a:t>Starter</a:t>
            </a:r>
            <a:r>
              <a:rPr lang="en-GB" sz="2800" dirty="0"/>
              <a:t>: </a:t>
            </a:r>
            <a:r>
              <a:rPr lang="en-GB" sz="2800" b="1" dirty="0"/>
              <a:t>What Makes an Interesting Story?</a:t>
            </a:r>
            <a:br>
              <a:rPr lang="en-GB" sz="2800" dirty="0"/>
            </a:br>
            <a:r>
              <a:rPr lang="en-GB" sz="2800" dirty="0"/>
              <a:t>Take a look at the quotations below. What do they tell us about telling tales? Why do </a:t>
            </a:r>
            <a:r>
              <a:rPr lang="en-GB" sz="2800" i="1" dirty="0"/>
              <a:t>you</a:t>
            </a:r>
            <a:r>
              <a:rPr lang="en-GB" sz="2800" dirty="0"/>
              <a:t> think stories are important? Discuss these questions with a partner and be ready to feedback your ideas to the class.</a:t>
            </a:r>
            <a:br>
              <a:rPr lang="en-GB" dirty="0"/>
            </a:br>
            <a:r>
              <a:rPr lang="en-GB" sz="2000" dirty="0">
                <a:solidFill>
                  <a:srgbClr val="FF0000"/>
                </a:solidFill>
              </a:rPr>
              <a:t>“It's like everyone tells a story about themselves inside their own head. Always. All the time. That story makes you what you are. We build ourselves out of that story.” </a:t>
            </a:r>
            <a:br>
              <a:rPr lang="en-GB" sz="2000" dirty="0">
                <a:solidFill>
                  <a:srgbClr val="FF0000"/>
                </a:solidFill>
              </a:rPr>
            </a:br>
            <a:r>
              <a:rPr lang="en-GB" sz="2000" dirty="0">
                <a:solidFill>
                  <a:srgbClr val="FF0000"/>
                </a:solidFill>
              </a:rPr>
              <a:t>― Patrick </a:t>
            </a:r>
            <a:r>
              <a:rPr lang="en-GB" sz="2000" dirty="0" err="1">
                <a:solidFill>
                  <a:srgbClr val="FF0000"/>
                </a:solidFill>
              </a:rPr>
              <a:t>Rothfuss</a:t>
            </a:r>
            <a:br>
              <a:rPr lang="en-GB" sz="2000" dirty="0"/>
            </a:br>
            <a:r>
              <a:rPr lang="en-GB" sz="2000" dirty="0">
                <a:solidFill>
                  <a:srgbClr val="0070C0"/>
                </a:solidFill>
              </a:rPr>
              <a:t>“After nourishment, shelter and companionship, stories are the thing we need most in the world.” </a:t>
            </a:r>
            <a:br>
              <a:rPr lang="en-GB" sz="2000" dirty="0">
                <a:solidFill>
                  <a:srgbClr val="0070C0"/>
                </a:solidFill>
              </a:rPr>
            </a:br>
            <a:r>
              <a:rPr lang="en-GB" sz="2000" dirty="0">
                <a:solidFill>
                  <a:srgbClr val="0070C0"/>
                </a:solidFill>
              </a:rPr>
              <a:t>― Philip Pullman</a:t>
            </a:r>
            <a:br>
              <a:rPr lang="en-GB" sz="2000" dirty="0">
                <a:solidFill>
                  <a:srgbClr val="0070C0"/>
                </a:solidFill>
              </a:rPr>
            </a:br>
            <a:r>
              <a:rPr lang="en-GB" sz="2000" dirty="0">
                <a:solidFill>
                  <a:srgbClr val="7030A0"/>
                </a:solidFill>
              </a:rPr>
              <a:t>“Most of the basic material a writer works with is acquired before the age of fifteen.” </a:t>
            </a:r>
            <a:br>
              <a:rPr lang="en-GB" sz="2000" dirty="0">
                <a:solidFill>
                  <a:srgbClr val="7030A0"/>
                </a:solidFill>
              </a:rPr>
            </a:br>
            <a:r>
              <a:rPr lang="en-GB" sz="2000" dirty="0">
                <a:solidFill>
                  <a:srgbClr val="7030A0"/>
                </a:solidFill>
              </a:rPr>
              <a:t> -  Willa Cather</a:t>
            </a:r>
            <a:br>
              <a:rPr lang="en-GB" sz="2000" dirty="0">
                <a:solidFill>
                  <a:srgbClr val="7030A0"/>
                </a:solidFill>
              </a:rPr>
            </a:br>
            <a:r>
              <a:rPr lang="en-GB" sz="2000" dirty="0">
                <a:solidFill>
                  <a:srgbClr val="ED7613"/>
                </a:solidFill>
              </a:rPr>
              <a:t>“Artists use lies to tell the truth. Yes, I created a lie. But because you believed it, you found something true about yourself.” </a:t>
            </a:r>
            <a:br>
              <a:rPr lang="en-GB" sz="2000" dirty="0">
                <a:solidFill>
                  <a:srgbClr val="ED7613"/>
                </a:solidFill>
              </a:rPr>
            </a:br>
            <a:r>
              <a:rPr lang="en-GB" sz="2000" dirty="0">
                <a:solidFill>
                  <a:srgbClr val="ED7613"/>
                </a:solidFill>
              </a:rPr>
              <a:t>― </a:t>
            </a:r>
            <a:r>
              <a:rPr lang="en-GB" sz="2000" u="sng" dirty="0">
                <a:solidFill>
                  <a:srgbClr val="ED7613"/>
                </a:solidFill>
                <a:hlinkClick r:id="rId2"/>
              </a:rPr>
              <a:t>Alan Moore</a:t>
            </a:r>
            <a:endParaRPr lang="en-GB" dirty="0"/>
          </a:p>
        </p:txBody>
      </p:sp>
    </p:spTree>
    <p:extLst>
      <p:ext uri="{BB962C8B-B14F-4D97-AF65-F5344CB8AC3E}">
        <p14:creationId xmlns:p14="http://schemas.microsoft.com/office/powerpoint/2010/main" val="154597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3946450"/>
          </a:xfrm>
        </p:spPr>
        <p:txBody>
          <a:bodyPr/>
          <a:lstStyle/>
          <a:p>
            <a:r>
              <a:rPr lang="en-GB" sz="3600" b="1" dirty="0"/>
              <a:t>Task One</a:t>
            </a:r>
            <a:r>
              <a:rPr lang="en-GB" sz="3600" dirty="0"/>
              <a:t>: What are the different elements needed to create an interesting short story? Complete the mind map below with your ideas:</a:t>
            </a:r>
            <a:br>
              <a:rPr lang="en-GB" sz="4800" dirty="0"/>
            </a:br>
            <a:r>
              <a:rPr lang="en-GB" dirty="0"/>
              <a:t> </a:t>
            </a:r>
            <a:br>
              <a:rPr lang="en-GB" dirty="0"/>
            </a:br>
            <a:endParaRPr lang="en-GB" dirty="0"/>
          </a:p>
        </p:txBody>
      </p:sp>
      <p:sp>
        <p:nvSpPr>
          <p:cNvPr id="4" name="Cloud 3"/>
          <p:cNvSpPr/>
          <p:nvPr/>
        </p:nvSpPr>
        <p:spPr>
          <a:xfrm>
            <a:off x="3719736" y="3284984"/>
            <a:ext cx="4104456" cy="244827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a:t>Interesting narratives</a:t>
            </a:r>
          </a:p>
        </p:txBody>
      </p:sp>
    </p:spTree>
    <p:extLst>
      <p:ext uri="{BB962C8B-B14F-4D97-AF65-F5344CB8AC3E}">
        <p14:creationId xmlns:p14="http://schemas.microsoft.com/office/powerpoint/2010/main" val="75193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43192" cy="2218258"/>
          </a:xfrm>
        </p:spPr>
        <p:txBody>
          <a:bodyPr/>
          <a:lstStyle/>
          <a:p>
            <a:r>
              <a:rPr lang="en-GB" sz="2800" b="1" dirty="0"/>
              <a:t>Task 2</a:t>
            </a:r>
            <a:r>
              <a:rPr lang="en-GB" sz="2800" dirty="0"/>
              <a:t>: In pairs read the beginning of the story on your handout. Highlight features that you think have made it an effective start to a short story. If you find something you haven’t yet considered, add it to your mind map. </a:t>
            </a:r>
          </a:p>
        </p:txBody>
      </p:sp>
      <p:sp>
        <p:nvSpPr>
          <p:cNvPr id="3" name="Content Placeholder 2"/>
          <p:cNvSpPr>
            <a:spLocks noGrp="1"/>
          </p:cNvSpPr>
          <p:nvPr>
            <p:ph idx="1"/>
          </p:nvPr>
        </p:nvSpPr>
        <p:spPr>
          <a:xfrm>
            <a:off x="1981200" y="2564904"/>
            <a:ext cx="7620000" cy="3835896"/>
          </a:xfrm>
        </p:spPr>
        <p:txBody>
          <a:bodyPr>
            <a:normAutofit/>
          </a:bodyPr>
          <a:lstStyle/>
          <a:p>
            <a:r>
              <a:rPr lang="en-GB" sz="4800" dirty="0"/>
              <a:t>Can I have 3 volunteers to read their story opening out to the class. What did you think was good about it?</a:t>
            </a:r>
          </a:p>
        </p:txBody>
      </p:sp>
    </p:spTree>
    <p:extLst>
      <p:ext uri="{BB962C8B-B14F-4D97-AF65-F5344CB8AC3E}">
        <p14:creationId xmlns:p14="http://schemas.microsoft.com/office/powerpoint/2010/main" val="331400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03F5A3-391B-4AE1-A281-B58E68B2F54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24000" y="761657"/>
            <a:ext cx="9144000" cy="5334687"/>
          </a:xfrm>
          <a:prstGeom prst="rect">
            <a:avLst/>
          </a:prstGeom>
        </p:spPr>
      </p:pic>
    </p:spTree>
    <p:extLst>
      <p:ext uri="{BB962C8B-B14F-4D97-AF65-F5344CB8AC3E}">
        <p14:creationId xmlns:p14="http://schemas.microsoft.com/office/powerpoint/2010/main" val="172668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B44E8A-01DC-4507-9006-5990532459F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24000" y="542511"/>
            <a:ext cx="9144000" cy="5772978"/>
          </a:xfrm>
          <a:prstGeom prst="rect">
            <a:avLst/>
          </a:prstGeom>
        </p:spPr>
      </p:pic>
    </p:spTree>
    <p:extLst>
      <p:ext uri="{BB962C8B-B14F-4D97-AF65-F5344CB8AC3E}">
        <p14:creationId xmlns:p14="http://schemas.microsoft.com/office/powerpoint/2010/main" val="259918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AA5561-9120-4EDA-90A2-6DD3587E81E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24000" y="1153344"/>
            <a:ext cx="9144000" cy="4551312"/>
          </a:xfrm>
          <a:prstGeom prst="rect">
            <a:avLst/>
          </a:prstGeom>
        </p:spPr>
      </p:pic>
    </p:spTree>
    <p:extLst>
      <p:ext uri="{BB962C8B-B14F-4D97-AF65-F5344CB8AC3E}">
        <p14:creationId xmlns:p14="http://schemas.microsoft.com/office/powerpoint/2010/main" val="225845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C78CBA-84AD-4074-A8BA-D7A2DE41337D}"/>
              </a:ext>
            </a:extLst>
          </p:cNvPr>
          <p:cNvPicPr>
            <a:picLocks noChangeAspect="1"/>
          </p:cNvPicPr>
          <p:nvPr/>
        </p:nvPicPr>
        <p:blipFill>
          <a:blip r:embed="rId2"/>
          <a:stretch>
            <a:fillRect/>
          </a:stretch>
        </p:blipFill>
        <p:spPr>
          <a:xfrm>
            <a:off x="1281112" y="2513031"/>
            <a:ext cx="9629775" cy="3467100"/>
          </a:xfrm>
          <a:prstGeom prst="rect">
            <a:avLst/>
          </a:prstGeom>
        </p:spPr>
      </p:pic>
      <p:sp>
        <p:nvSpPr>
          <p:cNvPr id="3" name="Rectangle 2">
            <a:extLst>
              <a:ext uri="{FF2B5EF4-FFF2-40B4-BE49-F238E27FC236}">
                <a16:creationId xmlns:a16="http://schemas.microsoft.com/office/drawing/2014/main" id="{0F9CCA6D-7FF1-463E-81B7-1F00932A5D85}"/>
              </a:ext>
            </a:extLst>
          </p:cNvPr>
          <p:cNvSpPr/>
          <p:nvPr/>
        </p:nvSpPr>
        <p:spPr>
          <a:xfrm>
            <a:off x="7810052" y="5454128"/>
            <a:ext cx="2323652" cy="430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E6899BC-9000-41AA-9827-864AB48B8532}"/>
              </a:ext>
            </a:extLst>
          </p:cNvPr>
          <p:cNvSpPr/>
          <p:nvPr/>
        </p:nvSpPr>
        <p:spPr>
          <a:xfrm>
            <a:off x="1281112" y="387275"/>
            <a:ext cx="10165024" cy="19471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000" dirty="0"/>
              <a:t>Use these questions to help you identify what is good about it.</a:t>
            </a:r>
          </a:p>
        </p:txBody>
      </p:sp>
    </p:spTree>
    <p:extLst>
      <p:ext uri="{BB962C8B-B14F-4D97-AF65-F5344CB8AC3E}">
        <p14:creationId xmlns:p14="http://schemas.microsoft.com/office/powerpoint/2010/main" val="226290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703512" y="116632"/>
          <a:ext cx="8136904"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764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1582</Words>
  <Application>Microsoft Office PowerPoint</Application>
  <PresentationFormat>Widescreen</PresentationFormat>
  <Paragraphs>73</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Accord Light SF</vt:lpstr>
      <vt:lpstr>Arial</vt:lpstr>
      <vt:lpstr>Calibri</vt:lpstr>
      <vt:lpstr>Calibri Light</vt:lpstr>
      <vt:lpstr>Kokila</vt:lpstr>
      <vt:lpstr>Times New Roman</vt:lpstr>
      <vt:lpstr>Office Theme</vt:lpstr>
      <vt:lpstr>Language paper 1 Section B Narrative Writing   LO: To develop your narrative skills in response to a written prompt. ST: I can achieve AO5</vt:lpstr>
      <vt:lpstr>Starter: What Makes an Interesting Story? Take a look at the quotations below. What do they tell us about telling tales? Why do you think stories are important? Discuss these questions with a partner and be ready to feedback your ideas to the class. “It's like everyone tells a story about themselves inside their own head. Always. All the time. That story makes you what you are. We build ourselves out of that story.”  ― Patrick Rothfuss “After nourishment, shelter and companionship, stories are the thing we need most in the world.”  ― Philip Pullman “Most of the basic material a writer works with is acquired before the age of fifteen.”   -  Willa Cather “Artists use lies to tell the truth. Yes, I created a lie. But because you believed it, you found something true about yourself.”  ― Alan Moore</vt:lpstr>
      <vt:lpstr>Task One: What are the different elements needed to create an interesting short story? Complete the mind map below with your ideas:   </vt:lpstr>
      <vt:lpstr>Task 2: In pairs read the beginning of the story on your handout. Highlight features that you think have made it an effective start to a short story. If you find something you haven’t yet considered, add it to your mind map.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theory! There are only 7 possible storylines.</vt:lpstr>
      <vt:lpstr>ELEVEN WAYS TO START A SENTENCE:</vt:lpstr>
      <vt:lpstr>When you write for section B in your exam, AO6 will test your range of vocabulary, sentence structure – for clarity, purpose, effect - and how accurate your spelling and punctuation is.</vt:lpstr>
      <vt:lpstr>Extension: Continue the story from the sentence length task or one form the handout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paper 1 Section B Narrative Writing LO: To develop your narrative skills in response to a written prompt. ST: I can achieve AO5</dc:title>
  <dc:creator>D Weatherhead</dc:creator>
  <cp:lastModifiedBy>D Weatherhead</cp:lastModifiedBy>
  <cp:revision>6</cp:revision>
  <dcterms:created xsi:type="dcterms:W3CDTF">2020-11-25T16:39:14Z</dcterms:created>
  <dcterms:modified xsi:type="dcterms:W3CDTF">2020-11-27T08:04:22Z</dcterms:modified>
</cp:coreProperties>
</file>