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0" r:id="rId2"/>
    <p:sldId id="257" r:id="rId3"/>
    <p:sldId id="258" r:id="rId4"/>
    <p:sldId id="259" r:id="rId5"/>
    <p:sldId id="260" r:id="rId6"/>
    <p:sldId id="262" r:id="rId7"/>
    <p:sldId id="45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EDD02-A83A-45BC-A14E-7D946687A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2DA4-91C7-49D9-B49F-65E6E93EB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5284-0E91-4551-B113-E8F737A1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F8C63-6D4D-471D-BA59-AF5879E3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24BC-D72E-47A3-A4A5-79292A53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6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0FD3-2868-4513-9E0D-4EA5A87F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2EB0B-4244-4698-A200-6F6269C6D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73878-97A4-49DC-A9EF-B8AC0DC6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7EB6E-E299-44B1-9765-A506DF0E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48D13-BC92-48EB-8E22-4986763D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9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1BF9E-9ED9-475B-B6FD-4E294AA9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B82B7-9C07-401F-965C-9740E0B67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44835-3634-4F72-BE67-3844AEAD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A746-C97E-426D-8D7C-4B8B9B47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4F13-57B0-471B-8068-64F6C769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FEB0-D700-476B-BE0C-442F01F3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805FE-2BF8-4557-94AB-B275301D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B0CD-F607-46D3-BDB0-7554549C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8E13E-7F30-4108-99B1-C0409DA6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DAE1-FF30-4020-9EEC-56CB7174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0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F718-30DF-4DA2-A15F-16C7DA50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83550-ED7C-40D5-839D-D578DAAF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9BC7B-5674-4E0D-8C9D-C332151C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252F5-A7A8-48FC-A5CD-6D9FECBF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C39A9-20F7-4855-8D64-09A288DC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C83D-85C4-42B0-BFED-5FF82AB5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454A1-3B73-4164-9228-84A2EBF8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7B09C-6E61-4457-A641-06655A751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EC508-2738-49AC-B2E5-55BE010F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B9C59-E6FF-4977-B343-42D0719D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BE04A-BEDF-4A56-9047-A6A4A2A8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5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17E6-18BC-48AD-A1C2-19531384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EB7F-EE9F-4970-9511-B0A69C3F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90B92-75BA-4A4F-8603-A0D45992D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435EE-076B-4384-9158-7DDD5A294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D9C6F-FC36-43E3-9ED0-4939FA771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724DF-BC24-42A7-BBC5-074C1CC3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4AC3E6-636C-4901-8241-EC4DB4B2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B25B2-65B1-4479-AC10-8B8F1B76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729A-5199-46A2-9268-741C026D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0D698-1D1F-48F6-A1C0-BD88CFC3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52A3D3-A8FA-4224-ACEC-866B28AD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4AC83-B848-40F7-9E15-0A5594B7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81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211D7-AA7D-487F-8947-1013C414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1A63D-7279-49D1-B417-9F0F9833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50B2D-1032-4354-8DD7-0E91D8AF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8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4E9B-D91E-4BE7-867A-8DD323F1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6E47F-896F-41E0-AD16-EB2F130AC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C68A-97D6-47D9-8946-3433C386B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FAF12-27DA-4E5F-B504-74B813B2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3FB38-6D34-4E12-BAE5-1A7D6444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5BC73-3DEB-4782-9507-71E99BD9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0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49C9-2D85-46ED-B8EE-70222A60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77F20-9CDA-4A5C-A032-D1A34A92D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8D486-2762-4EC0-9D89-F113F4D6C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22E34-3FD3-4FDC-99A2-28572D98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8496-3128-460B-B465-565CDF28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77177-D3F6-4A00-86A6-0596C507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3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26425-0767-44BA-BC56-F0260B17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16EFC-F785-472D-B243-7D824B1A2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529F8-4D98-4324-8DED-9DFE9D821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EEBE-BC1D-4A41-AC3A-DDEDC3045DE6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8FF21-852E-4177-B83C-99E79C6B7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F678F-4803-4510-8004-0BD9CEABA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AE77-983D-4B1D-BA83-6A651FD76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about.com/od/mo/g/meaningterm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620690"/>
            <a:ext cx="8532440" cy="2088231"/>
          </a:xfrm>
        </p:spPr>
        <p:txBody>
          <a:bodyPr>
            <a:normAutofit/>
          </a:bodyPr>
          <a:lstStyle/>
          <a:p>
            <a:pPr algn="l"/>
            <a:r>
              <a:rPr lang="en-GB" sz="6600" dirty="0"/>
              <a:t>Language paper 1:</a:t>
            </a:r>
            <a:br>
              <a:rPr lang="en-GB" sz="6600" dirty="0"/>
            </a:br>
            <a:r>
              <a:rPr lang="en-GB" sz="6600" dirty="0"/>
              <a:t>question A2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12" y="2996952"/>
            <a:ext cx="7776864" cy="2736304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 LO: To understand the assessment objectives in the language papers.</a:t>
            </a:r>
            <a:br>
              <a:rPr lang="en-GB" sz="4000" dirty="0"/>
            </a:br>
            <a:r>
              <a:rPr lang="en-GB" sz="4000" dirty="0"/>
              <a:t>ST: I can identify the aim of assessment.</a:t>
            </a:r>
          </a:p>
        </p:txBody>
      </p:sp>
    </p:spTree>
    <p:extLst>
      <p:ext uri="{BB962C8B-B14F-4D97-AF65-F5344CB8AC3E}">
        <p14:creationId xmlns:p14="http://schemas.microsoft.com/office/powerpoint/2010/main" val="106996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/>
              <a:t>Language paper 1, question 2 tests: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620000" cy="3124944"/>
          </a:xfrm>
        </p:spPr>
        <p:txBody>
          <a:bodyPr>
            <a:normAutofit/>
          </a:bodyPr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AO2: Explain, comment on and analyse how writers use language and structure to achieve effects and influence readers.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75520" y="4653136"/>
            <a:ext cx="3528392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You must use analysis: explaining in detail – possibly offering more than one interpretation.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35960" y="4653136"/>
            <a:ext cx="4032448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You must use subject terminology: the specialised words to describe language use – e.g. simile, metaphor and complex sentence.</a:t>
            </a:r>
          </a:p>
        </p:txBody>
      </p:sp>
    </p:spTree>
    <p:extLst>
      <p:ext uri="{BB962C8B-B14F-4D97-AF65-F5344CB8AC3E}">
        <p14:creationId xmlns:p14="http://schemas.microsoft.com/office/powerpoint/2010/main" val="424165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7620000" cy="128701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Starter: Read this sentence. Write it down.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600" dirty="0"/>
              <a:t>The old horse was munching thoughtfully on his oats.</a:t>
            </a:r>
          </a:p>
          <a:p>
            <a:pPr marL="411480" lvl="1" indent="0">
              <a:buNone/>
            </a:pPr>
            <a:r>
              <a:rPr lang="en-GB" sz="2800" dirty="0"/>
              <a:t>Identify:</a:t>
            </a:r>
          </a:p>
          <a:p>
            <a:pPr lvl="2"/>
            <a:r>
              <a:rPr lang="en-GB" sz="2800" dirty="0"/>
              <a:t>Two nouns</a:t>
            </a:r>
          </a:p>
          <a:p>
            <a:pPr lvl="2"/>
            <a:r>
              <a:rPr lang="en-GB" sz="2800" dirty="0"/>
              <a:t>A verb</a:t>
            </a:r>
          </a:p>
          <a:p>
            <a:pPr lvl="2"/>
            <a:r>
              <a:rPr lang="en-GB" sz="2800" dirty="0"/>
              <a:t>An adjective</a:t>
            </a:r>
          </a:p>
          <a:p>
            <a:pPr lvl="2"/>
            <a:r>
              <a:rPr lang="en-GB" sz="2800" dirty="0"/>
              <a:t>A preposition</a:t>
            </a:r>
          </a:p>
          <a:p>
            <a:pPr lvl="2"/>
            <a:r>
              <a:rPr lang="en-GB" sz="2800" dirty="0"/>
              <a:t>An adverb</a:t>
            </a:r>
          </a:p>
        </p:txBody>
      </p:sp>
    </p:spTree>
    <p:extLst>
      <p:ext uri="{BB962C8B-B14F-4D97-AF65-F5344CB8AC3E}">
        <p14:creationId xmlns:p14="http://schemas.microsoft.com/office/powerpoint/2010/main" val="180260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Semantic field?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00200"/>
            <a:ext cx="8208912" cy="1108720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A </a:t>
            </a:r>
            <a:r>
              <a:rPr lang="en-GB" sz="3200" i="1" dirty="0"/>
              <a:t>semantic field</a:t>
            </a:r>
            <a:r>
              <a:rPr lang="en-GB" sz="3200" dirty="0"/>
              <a:t> is a set of words related in </a:t>
            </a:r>
            <a:r>
              <a:rPr lang="en-GB" sz="3200" u="sng" dirty="0">
                <a:hlinkClick r:id="rId2"/>
              </a:rPr>
              <a:t>meaning</a:t>
            </a:r>
            <a:r>
              <a:rPr lang="en-GB" sz="3200" dirty="0"/>
              <a:t>. They all have a relationship which creates an overall impression.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3552" y="2996952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Can you state a semantic field for the next three groups of words?</a:t>
            </a:r>
          </a:p>
          <a:p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Passion, affection, adoration, heart.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Indigo, navy, aquamarine, turquoise.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Chivalry, bravery, honour, courage </a:t>
            </a:r>
          </a:p>
        </p:txBody>
      </p:sp>
    </p:spTree>
    <p:extLst>
      <p:ext uri="{BB962C8B-B14F-4D97-AF65-F5344CB8AC3E}">
        <p14:creationId xmlns:p14="http://schemas.microsoft.com/office/powerpoint/2010/main" val="157052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136904" cy="1642194"/>
          </a:xfrm>
        </p:spPr>
        <p:txBody>
          <a:bodyPr/>
          <a:lstStyle/>
          <a:p>
            <a:r>
              <a:rPr lang="en-GB" sz="3200" dirty="0"/>
              <a:t>Task: Read this an extract from </a:t>
            </a:r>
            <a:r>
              <a:rPr lang="en-GB" sz="3200" i="1" dirty="0"/>
              <a:t>To Kill a Mockingbird</a:t>
            </a:r>
            <a:r>
              <a:rPr lang="en-GB" sz="3200" dirty="0"/>
              <a:t>, 1960.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712" y="1628800"/>
            <a:ext cx="4680520" cy="4555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2400" dirty="0"/>
              <a:t>Maycomb was an old town, but it was a tired town when I first knew it. In rainy weather, the streets turned to a red slop; grass grew on the sidewalks, the courthouse sagged in the square. Somehow, it was hotter then: a black dog suffered on a summer’s day; bony mules flicked flies in the sweltering shade on the square. Men’s stiff collars wilted by nine in the morning 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75520" y="1916832"/>
            <a:ext cx="1728192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Find an example of alliteration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400256" y="1628800"/>
            <a:ext cx="2016224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Find an example of onomatopoeia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400256" y="4077072"/>
            <a:ext cx="2016224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Choose a powerful verb used by the writer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75520" y="4077072"/>
            <a:ext cx="1584176" cy="2088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Can you comment on emotive language?</a:t>
            </a:r>
          </a:p>
        </p:txBody>
      </p:sp>
      <p:sp>
        <p:nvSpPr>
          <p:cNvPr id="8" name="Rectangle 7"/>
          <p:cNvSpPr/>
          <p:nvPr/>
        </p:nvSpPr>
        <p:spPr>
          <a:xfrm>
            <a:off x="5735960" y="5877272"/>
            <a:ext cx="439248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High-light and annotate your  extract.</a:t>
            </a:r>
          </a:p>
        </p:txBody>
      </p:sp>
    </p:spTree>
    <p:extLst>
      <p:ext uri="{BB962C8B-B14F-4D97-AF65-F5344CB8AC3E}">
        <p14:creationId xmlns:p14="http://schemas.microsoft.com/office/powerpoint/2010/main" val="212165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43192" cy="207424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Exam practice – question A2: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Explore the ways the writer has used language to set the scene?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8009" y="4149081"/>
            <a:ext cx="2905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75520" y="2348881"/>
            <a:ext cx="4680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Remember to use </a:t>
            </a:r>
          </a:p>
          <a:p>
            <a:r>
              <a:rPr lang="en-GB" sz="4400" dirty="0">
                <a:solidFill>
                  <a:srgbClr val="FF0000"/>
                </a:solidFill>
              </a:rPr>
              <a:t>P</a:t>
            </a:r>
          </a:p>
          <a:p>
            <a:r>
              <a:rPr lang="en-GB" sz="4400" dirty="0">
                <a:solidFill>
                  <a:srgbClr val="0070C0"/>
                </a:solidFill>
              </a:rPr>
              <a:t>E</a:t>
            </a:r>
          </a:p>
          <a:p>
            <a:r>
              <a:rPr lang="en-GB" sz="4400" dirty="0">
                <a:solidFill>
                  <a:srgbClr val="00B050"/>
                </a:solidFill>
              </a:rPr>
              <a:t>T</a:t>
            </a:r>
          </a:p>
          <a:p>
            <a:r>
              <a:rPr lang="en-GB" sz="4400" dirty="0">
                <a:solidFill>
                  <a:srgbClr val="7030A0"/>
                </a:solidFill>
              </a:rPr>
              <a:t>E</a:t>
            </a:r>
          </a:p>
          <a:p>
            <a:r>
              <a:rPr lang="en-GB" sz="4400" dirty="0">
                <a:solidFill>
                  <a:srgbClr val="FFC000"/>
                </a:solidFill>
              </a:rPr>
              <a:t>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99656" y="3139226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POINT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0070C0"/>
                </a:solidFill>
              </a:rPr>
              <a:t>EVIDENCE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00B050"/>
                </a:solidFill>
              </a:rPr>
              <a:t>TERMINOLOGY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7030A0"/>
                </a:solidFill>
              </a:rPr>
              <a:t>EFFECT/EXPLAIN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C000"/>
                </a:solidFill>
              </a:rPr>
              <a:t>READER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76120" y="2455150"/>
            <a:ext cx="3168352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Can you zoom in on to an individual word and extend your idea?</a:t>
            </a:r>
          </a:p>
        </p:txBody>
      </p:sp>
    </p:spTree>
    <p:extLst>
      <p:ext uri="{BB962C8B-B14F-4D97-AF65-F5344CB8AC3E}">
        <p14:creationId xmlns:p14="http://schemas.microsoft.com/office/powerpoint/2010/main" val="334797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1" y="476672"/>
            <a:ext cx="8208912" cy="293833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  <a:effectLst/>
              </a:rPr>
              <a:t>Task: Write a detailed response to the question – How has the writer used language to set the scene? Aim for at least TWO paragraphs!</a:t>
            </a:r>
            <a:r>
              <a:rPr lang="en-GB" sz="4800" dirty="0"/>
              <a:t> </a:t>
            </a:r>
            <a:r>
              <a:rPr lang="en-GB" sz="4800" dirty="0">
                <a:solidFill>
                  <a:srgbClr val="FF0000"/>
                </a:solidFill>
              </a:rPr>
              <a:t>P</a:t>
            </a:r>
            <a:r>
              <a:rPr lang="en-GB" sz="4800" dirty="0"/>
              <a:t>.</a:t>
            </a:r>
            <a:r>
              <a:rPr lang="en-GB" sz="4800" dirty="0">
                <a:solidFill>
                  <a:srgbClr val="0070C0"/>
                </a:solidFill>
              </a:rPr>
              <a:t>E</a:t>
            </a:r>
            <a:r>
              <a:rPr lang="en-GB" sz="4800" dirty="0"/>
              <a:t>.</a:t>
            </a:r>
            <a:r>
              <a:rPr lang="en-GB" sz="4800" dirty="0">
                <a:solidFill>
                  <a:srgbClr val="00B050"/>
                </a:solidFill>
              </a:rPr>
              <a:t>T</a:t>
            </a:r>
            <a:r>
              <a:rPr lang="en-GB" sz="4800" dirty="0"/>
              <a:t>.</a:t>
            </a:r>
            <a:r>
              <a:rPr lang="en-GB" sz="4800" dirty="0">
                <a:solidFill>
                  <a:srgbClr val="7030A0"/>
                </a:solidFill>
              </a:rPr>
              <a:t>E</a:t>
            </a:r>
            <a:r>
              <a:rPr lang="en-GB" sz="4800" dirty="0"/>
              <a:t>.</a:t>
            </a:r>
            <a:r>
              <a:rPr lang="en-GB" sz="4800" dirty="0">
                <a:solidFill>
                  <a:srgbClr val="FFC000"/>
                </a:solidFill>
              </a:rPr>
              <a:t>R</a:t>
            </a:r>
            <a:r>
              <a:rPr lang="en-GB" sz="4800" dirty="0"/>
              <a:t>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4417">
            <a:off x="1949965" y="4076013"/>
            <a:ext cx="4116203" cy="222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1024">
            <a:off x="6294077" y="3603346"/>
            <a:ext cx="4038263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09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064896" cy="1498178"/>
          </a:xfrm>
        </p:spPr>
        <p:txBody>
          <a:bodyPr>
            <a:noAutofit/>
          </a:bodyPr>
          <a:lstStyle/>
          <a:p>
            <a:r>
              <a:rPr lang="en-GB" sz="3200" dirty="0"/>
              <a:t>Peer assessment: Swap your answer with a partner and critique their answer. Use </a:t>
            </a:r>
            <a:r>
              <a:rPr lang="en-GB" sz="3200" b="1" i="1" dirty="0">
                <a:solidFill>
                  <a:srgbClr val="00B050"/>
                </a:solidFill>
              </a:rPr>
              <a:t>green pen </a:t>
            </a:r>
            <a:r>
              <a:rPr lang="en-GB" sz="3200" dirty="0"/>
              <a:t>to write your feedback.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34774"/>
            <a:ext cx="7620000" cy="456257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sz="3200" b="1" dirty="0"/>
              <a:t>Have they used </a:t>
            </a:r>
            <a:r>
              <a:rPr lang="en-GB" sz="3200" b="1" dirty="0">
                <a:solidFill>
                  <a:srgbClr val="FF0000"/>
                </a:solidFill>
              </a:rPr>
              <a:t>P</a:t>
            </a:r>
            <a:r>
              <a:rPr lang="en-GB" sz="3200" b="1" dirty="0"/>
              <a:t>.</a:t>
            </a:r>
            <a:r>
              <a:rPr lang="en-GB" sz="3200" b="1" dirty="0">
                <a:solidFill>
                  <a:srgbClr val="0070C0"/>
                </a:solidFill>
              </a:rPr>
              <a:t>E</a:t>
            </a:r>
            <a:r>
              <a:rPr lang="en-GB" sz="3200" b="1" dirty="0"/>
              <a:t>.</a:t>
            </a:r>
            <a:r>
              <a:rPr lang="en-GB" sz="3200" b="1" dirty="0">
                <a:solidFill>
                  <a:srgbClr val="00B050"/>
                </a:solidFill>
              </a:rPr>
              <a:t>T</a:t>
            </a:r>
            <a:r>
              <a:rPr lang="en-GB" sz="3200" b="1" dirty="0"/>
              <a:t>.</a:t>
            </a:r>
            <a:r>
              <a:rPr lang="en-GB" sz="3200" b="1" dirty="0">
                <a:solidFill>
                  <a:srgbClr val="7030A0"/>
                </a:solidFill>
              </a:rPr>
              <a:t>E</a:t>
            </a:r>
            <a:r>
              <a:rPr lang="en-GB" sz="3200" b="1" dirty="0"/>
              <a:t>.</a:t>
            </a:r>
            <a:r>
              <a:rPr lang="en-GB" sz="3200" b="1" dirty="0">
                <a:solidFill>
                  <a:srgbClr val="FFC000"/>
                </a:solidFill>
              </a:rPr>
              <a:t>R</a:t>
            </a:r>
            <a:r>
              <a:rPr lang="en-GB" sz="3200" b="1" dirty="0"/>
              <a:t>.  (</a:t>
            </a:r>
            <a:r>
              <a:rPr lang="en-GB" sz="3200" b="1" dirty="0">
                <a:solidFill>
                  <a:srgbClr val="FF0000"/>
                </a:solidFill>
              </a:rPr>
              <a:t>Point</a:t>
            </a:r>
            <a:r>
              <a:rPr lang="en-GB" sz="3200" b="1" dirty="0"/>
              <a:t>, </a:t>
            </a:r>
            <a:r>
              <a:rPr lang="en-GB" sz="3200" b="1" dirty="0">
                <a:solidFill>
                  <a:srgbClr val="0070C0"/>
                </a:solidFill>
              </a:rPr>
              <a:t>Evidence</a:t>
            </a:r>
            <a:r>
              <a:rPr lang="en-GB" sz="3200" b="1" dirty="0"/>
              <a:t>, </a:t>
            </a:r>
            <a:r>
              <a:rPr lang="en-GB" sz="3200" b="1" dirty="0">
                <a:solidFill>
                  <a:srgbClr val="00B050"/>
                </a:solidFill>
              </a:rPr>
              <a:t>Terminology</a:t>
            </a:r>
            <a:r>
              <a:rPr lang="en-GB" b="1" dirty="0"/>
              <a:t>, </a:t>
            </a:r>
            <a:r>
              <a:rPr lang="en-GB" sz="3200" b="1" dirty="0">
                <a:solidFill>
                  <a:srgbClr val="7030A0"/>
                </a:solidFill>
              </a:rPr>
              <a:t>Effect/Explanation</a:t>
            </a:r>
            <a:r>
              <a:rPr lang="en-GB" sz="3200" b="1" dirty="0"/>
              <a:t>, </a:t>
            </a:r>
            <a:r>
              <a:rPr lang="en-GB" sz="3200" b="1" dirty="0">
                <a:solidFill>
                  <a:srgbClr val="FFC000"/>
                </a:solidFill>
              </a:rPr>
              <a:t>Reader</a:t>
            </a:r>
            <a:r>
              <a:rPr lang="en-GB" sz="3200" b="1" dirty="0"/>
              <a:t>)</a:t>
            </a:r>
          </a:p>
          <a:p>
            <a:r>
              <a:rPr lang="en-GB" sz="3200" b="1" dirty="0"/>
              <a:t>Have they used specific subject terminology i.e. verbs, adjective, complex sentence etc. and explained their effect?</a:t>
            </a:r>
          </a:p>
          <a:p>
            <a:r>
              <a:rPr lang="en-GB" sz="3200" b="1" dirty="0"/>
              <a:t>Does their response explore and explain the language choices?</a:t>
            </a:r>
          </a:p>
          <a:p>
            <a:r>
              <a:rPr lang="en-GB" sz="3200" b="1" dirty="0"/>
              <a:t>GIVE CONSTRUCTIVE FEEDBACK explaining what they have done well and how they can improve – </a:t>
            </a:r>
            <a:r>
              <a:rPr lang="en-GB" sz="3200" b="1" dirty="0">
                <a:solidFill>
                  <a:srgbClr val="FF0000"/>
                </a:solidFill>
              </a:rPr>
              <a:t>use some of the sentence starters from the sheet.</a:t>
            </a:r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2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Plenary: Share your best paragraph with the class.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3" y="2276873"/>
            <a:ext cx="5576887" cy="371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79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Language paper 1: question A2</vt:lpstr>
      <vt:lpstr>Language paper 1, question 2 tests: </vt:lpstr>
      <vt:lpstr>Starter: Read this sentence. Write it down.</vt:lpstr>
      <vt:lpstr>Task: Semantic field?</vt:lpstr>
      <vt:lpstr>Task: Read this an extract from To Kill a Mockingbird, 1960.</vt:lpstr>
      <vt:lpstr>Exam practice – question A2: Explore the ways the writer has used language to set the scene?</vt:lpstr>
      <vt:lpstr>Task: Write a detailed response to the question – How has the writer used language to set the scene? Aim for at least TWO paragraphs! P.E.T.E.R.</vt:lpstr>
      <vt:lpstr>Peer assessment: Swap your answer with a partner and critique their answer. Use green pen to write your feedback.</vt:lpstr>
      <vt:lpstr>Plenary: Share your best paragraph with the class.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paper 1: question A2</dc:title>
  <dc:creator>D Weatherhead</dc:creator>
  <cp:lastModifiedBy>Beverley Graham</cp:lastModifiedBy>
  <cp:revision>2</cp:revision>
  <dcterms:created xsi:type="dcterms:W3CDTF">2020-09-18T10:48:23Z</dcterms:created>
  <dcterms:modified xsi:type="dcterms:W3CDTF">2020-09-20T09:24:38Z</dcterms:modified>
</cp:coreProperties>
</file>