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28" r:id="rId2"/>
    <p:sldId id="429" r:id="rId3"/>
    <p:sldId id="430" r:id="rId4"/>
    <p:sldId id="431" r:id="rId5"/>
    <p:sldId id="432" r:id="rId6"/>
    <p:sldId id="433" r:id="rId7"/>
    <p:sldId id="434" r:id="rId8"/>
    <p:sldId id="435" r:id="rId9"/>
    <p:sldId id="436" r:id="rId10"/>
    <p:sldId id="437" r:id="rId11"/>
    <p:sldId id="438" r:id="rId12"/>
    <p:sldId id="439" r:id="rId13"/>
    <p:sldId id="440" r:id="rId14"/>
    <p:sldId id="441" r:id="rId15"/>
    <p:sldId id="442" r:id="rId16"/>
    <p:sldId id="443" r:id="rId17"/>
    <p:sldId id="444" r:id="rId18"/>
    <p:sldId id="445" r:id="rId19"/>
    <p:sldId id="446" r:id="rId20"/>
    <p:sldId id="44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8AB6-62C5-4880-90A5-A72A80CCC5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A6EFB66-6E36-4767-BCC6-DCD7277ED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9339C0-2E61-4354-91B4-F6540EAE878B}"/>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3B9BF637-29DF-42A0-844F-D8E58BCE8B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B8EF0-793D-4872-91E9-4C94452D1F90}"/>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725867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B1CD-C28D-4662-A455-C67C81BE360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2A7180-890D-4191-8534-C2CE2164293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7C51C0-6F64-409A-B1DA-D21199CCBF7E}"/>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C2619143-E062-4FAB-A4ED-DD238DBE65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B732A-B363-47A6-A153-0B3001877AB1}"/>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420755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4D8463-2E2B-466F-9061-151DFA09F6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AEA29D-F28E-4EF0-8EA0-63AAA708C1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34395-6241-41BE-B768-34F3396C4727}"/>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1FD7DC96-A739-4A29-953B-B6C987EF39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242D8C-34C6-402B-891A-1FA539B40FF3}"/>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296008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DB99B-C2D2-4029-87CB-936511EA85DC}" type="datetimeFigureOut">
              <a:rPr lang="en-GB" smtClean="0"/>
              <a:t>20/09/2020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E36E73D-576A-4CFB-BA65-82F8D01920E6}" type="slidenum">
              <a:rPr lang="en-GB" smtClean="0"/>
              <a:t>‹#›</a:t>
            </a:fld>
            <a:endParaRPr lang="en-GB" dirty="0"/>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079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B68D-C240-441A-805D-79D3D9D80D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5390B1-2D28-4403-8B0F-9CA9EDC3E5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9ECDEB-8855-4B70-B8A1-F21DB144496E}"/>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E902CB8F-31CB-4F3C-962B-6F3A8851E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5D0AEE-15A0-400A-972F-21A79A6A27F2}"/>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125104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87CB-9981-4720-8743-37D5210A9B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37F03B-A9F9-4BA4-BADC-42B294A361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224511-3A23-48DD-81BE-503EB1420012}"/>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93B7EBAB-776A-4992-8581-5618199100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A604B8-6E13-45E2-8983-3599587E1E9F}"/>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197788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C6E11-ADC0-4A9F-A386-5E6AB84BED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4BE49C-329B-4AA6-911F-1E29378806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992A83-7122-46CA-847F-BD3F1F3EF4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FD59F1-E70A-4DFE-B6BB-FFB7EA36F86D}"/>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6" name="Footer Placeholder 5">
            <a:extLst>
              <a:ext uri="{FF2B5EF4-FFF2-40B4-BE49-F238E27FC236}">
                <a16:creationId xmlns:a16="http://schemas.microsoft.com/office/drawing/2014/main" id="{4AE769AD-34FA-4E5E-ABFF-FE14F54097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AC7881-CA33-4067-897C-0F6C609D60C0}"/>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210282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25374-59C4-4AAA-9CA0-61BC6F75B7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C0276C-0203-4A73-B345-9494B9286D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0143CD-90DF-4BF9-8310-A55E1737AEE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46892D-D43C-4E72-8962-CF77CF2972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FE0DE5-A6ED-47B5-BB9E-82C06E6BB3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5D1B09-A890-4908-AF98-AE766C7B12B8}"/>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8" name="Footer Placeholder 7">
            <a:extLst>
              <a:ext uri="{FF2B5EF4-FFF2-40B4-BE49-F238E27FC236}">
                <a16:creationId xmlns:a16="http://schemas.microsoft.com/office/drawing/2014/main" id="{F42F7733-7F8B-4AAB-8B84-AE53CEA999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28F8E8-D3E5-454F-ADFF-7F0BF80F0DEB}"/>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221511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0E0B3-969B-41CE-A38D-D64E014D87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862A0A-AF21-438B-9887-766BDB3947C9}"/>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4" name="Footer Placeholder 3">
            <a:extLst>
              <a:ext uri="{FF2B5EF4-FFF2-40B4-BE49-F238E27FC236}">
                <a16:creationId xmlns:a16="http://schemas.microsoft.com/office/drawing/2014/main" id="{09DD4EFF-F606-4F20-A2CB-F40ADECDDC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F20D44-BA86-4E70-9953-EEC76631DE35}"/>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367720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27536-FDA8-4247-B6C4-01ED6A4C5715}"/>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3" name="Footer Placeholder 2">
            <a:extLst>
              <a:ext uri="{FF2B5EF4-FFF2-40B4-BE49-F238E27FC236}">
                <a16:creationId xmlns:a16="http://schemas.microsoft.com/office/drawing/2014/main" id="{3F9B40AE-D645-4D06-90C8-00FAD76DB65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E76500-56BD-48DB-A7E7-53307CF46BC0}"/>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24127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6F77-65A6-4A5C-A456-05CD1E2DB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357D00-3022-4208-A85B-32262B7306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419DEC-5C02-4796-B9DC-0874D5657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2325DA-7B17-497D-BD90-49483A8D1E0B}"/>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6" name="Footer Placeholder 5">
            <a:extLst>
              <a:ext uri="{FF2B5EF4-FFF2-40B4-BE49-F238E27FC236}">
                <a16:creationId xmlns:a16="http://schemas.microsoft.com/office/drawing/2014/main" id="{13BBBE98-883B-4C83-842F-15A296471F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2038B0-AB46-45C3-ADDB-6C0E6FFC069F}"/>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1571024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F217-18D2-498F-AE4B-D83B7BC1F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6813C8-10B7-47CB-9D58-CA2263822E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53A1077-36F6-476C-B134-0D3363379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351DE0-79C5-4BD3-83F1-B627448B798A}"/>
              </a:ext>
            </a:extLst>
          </p:cNvPr>
          <p:cNvSpPr>
            <a:spLocks noGrp="1"/>
          </p:cNvSpPr>
          <p:nvPr>
            <p:ph type="dt" sz="half" idx="10"/>
          </p:nvPr>
        </p:nvSpPr>
        <p:spPr/>
        <p:txBody>
          <a:bodyPr/>
          <a:lstStyle/>
          <a:p>
            <a:fld id="{DD58326A-F575-4E1B-A13E-A28570A7D9D7}" type="datetimeFigureOut">
              <a:rPr lang="en-GB" smtClean="0"/>
              <a:t>20/09/2020</a:t>
            </a:fld>
            <a:endParaRPr lang="en-GB"/>
          </a:p>
        </p:txBody>
      </p:sp>
      <p:sp>
        <p:nvSpPr>
          <p:cNvPr id="6" name="Footer Placeholder 5">
            <a:extLst>
              <a:ext uri="{FF2B5EF4-FFF2-40B4-BE49-F238E27FC236}">
                <a16:creationId xmlns:a16="http://schemas.microsoft.com/office/drawing/2014/main" id="{398BCFF2-E76C-48F0-8A03-EA331B44BF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4A704B-9542-4400-9FA1-7CB21095B89C}"/>
              </a:ext>
            </a:extLst>
          </p:cNvPr>
          <p:cNvSpPr>
            <a:spLocks noGrp="1"/>
          </p:cNvSpPr>
          <p:nvPr>
            <p:ph type="sldNum" sz="quarter" idx="12"/>
          </p:nvPr>
        </p:nvSpPr>
        <p:spPr/>
        <p:txBody>
          <a:bodyPr/>
          <a:lstStyle/>
          <a:p>
            <a:fld id="{38ABCC26-6843-490F-ABA8-C757CC7E6F0E}" type="slidenum">
              <a:rPr lang="en-GB" smtClean="0"/>
              <a:t>‹#›</a:t>
            </a:fld>
            <a:endParaRPr lang="en-GB"/>
          </a:p>
        </p:txBody>
      </p:sp>
    </p:spTree>
    <p:extLst>
      <p:ext uri="{BB962C8B-B14F-4D97-AF65-F5344CB8AC3E}">
        <p14:creationId xmlns:p14="http://schemas.microsoft.com/office/powerpoint/2010/main" val="117483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648C12-ACC8-4DAE-9BE5-D88F4FAD84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213A1F-2389-4BAC-BAF0-5192197E8E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7A3E43-7C68-4F02-8695-8B4A6E83D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8326A-F575-4E1B-A13E-A28570A7D9D7}" type="datetimeFigureOut">
              <a:rPr lang="en-GB" smtClean="0"/>
              <a:t>20/09/2020</a:t>
            </a:fld>
            <a:endParaRPr lang="en-GB"/>
          </a:p>
        </p:txBody>
      </p:sp>
      <p:sp>
        <p:nvSpPr>
          <p:cNvPr id="5" name="Footer Placeholder 4">
            <a:extLst>
              <a:ext uri="{FF2B5EF4-FFF2-40B4-BE49-F238E27FC236}">
                <a16:creationId xmlns:a16="http://schemas.microsoft.com/office/drawing/2014/main" id="{278B674A-C0ED-407C-9A5A-33E681BA3E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2F830E-32D9-4F03-8242-F19EA74D4B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BCC26-6843-490F-ABA8-C757CC7E6F0E}" type="slidenum">
              <a:rPr lang="en-GB" smtClean="0"/>
              <a:t>‹#›</a:t>
            </a:fld>
            <a:endParaRPr lang="en-GB"/>
          </a:p>
        </p:txBody>
      </p:sp>
    </p:spTree>
    <p:extLst>
      <p:ext uri="{BB962C8B-B14F-4D97-AF65-F5344CB8AC3E}">
        <p14:creationId xmlns:p14="http://schemas.microsoft.com/office/powerpoint/2010/main" val="421410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6858000"/>
          </a:xfrm>
          <a:solidFill>
            <a:schemeClr val="accent2">
              <a:lumMod val="60000"/>
              <a:lumOff val="40000"/>
            </a:schemeClr>
          </a:solidFill>
        </p:spPr>
        <p:txBody>
          <a:bodyPr>
            <a:normAutofit/>
          </a:bodyPr>
          <a:lstStyle/>
          <a:p>
            <a:pPr algn="l"/>
            <a:r>
              <a:rPr lang="en-GB" sz="8000" b="1" i="1" dirty="0"/>
              <a:t>Language Paper 1 Question 1</a:t>
            </a:r>
            <a:br>
              <a:rPr lang="en-GB" sz="8000" b="1" i="1" dirty="0"/>
            </a:br>
            <a:r>
              <a:rPr lang="en-GB" sz="4400" dirty="0"/>
              <a:t>LO: To understand the assessment objectives in the language paper.</a:t>
            </a:r>
            <a:br>
              <a:rPr lang="en-GB" sz="4400" dirty="0"/>
            </a:br>
            <a:r>
              <a:rPr lang="en-GB" sz="4400" dirty="0"/>
              <a:t>ST: I can identify the aim of the assessment.</a:t>
            </a:r>
          </a:p>
        </p:txBody>
      </p:sp>
    </p:spTree>
    <p:extLst>
      <p:ext uri="{BB962C8B-B14F-4D97-AF65-F5344CB8AC3E}">
        <p14:creationId xmlns:p14="http://schemas.microsoft.com/office/powerpoint/2010/main" val="1152189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35853" y="1672048"/>
            <a:ext cx="6031355" cy="3735977"/>
          </a:xfrm>
          <a:prstGeom prst="rect">
            <a:avLst/>
          </a:prstGeom>
        </p:spPr>
      </p:pic>
    </p:spTree>
    <p:extLst>
      <p:ext uri="{BB962C8B-B14F-4D97-AF65-F5344CB8AC3E}">
        <p14:creationId xmlns:p14="http://schemas.microsoft.com/office/powerpoint/2010/main" val="162675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5630" y="1973473"/>
            <a:ext cx="8297675" cy="2964289"/>
          </a:xfrm>
          <a:prstGeom prst="rect">
            <a:avLst/>
          </a:prstGeom>
        </p:spPr>
      </p:pic>
    </p:spTree>
    <p:extLst>
      <p:ext uri="{BB962C8B-B14F-4D97-AF65-F5344CB8AC3E}">
        <p14:creationId xmlns:p14="http://schemas.microsoft.com/office/powerpoint/2010/main" val="368595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1" y="1764173"/>
            <a:ext cx="8308591" cy="3516884"/>
          </a:xfrm>
          <a:prstGeom prst="rect">
            <a:avLst/>
          </a:prstGeom>
        </p:spPr>
      </p:pic>
    </p:spTree>
    <p:extLst>
      <p:ext uri="{BB962C8B-B14F-4D97-AF65-F5344CB8AC3E}">
        <p14:creationId xmlns:p14="http://schemas.microsoft.com/office/powerpoint/2010/main" val="3994797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8" y="0"/>
            <a:ext cx="8820472" cy="1143000"/>
          </a:xfrm>
          <a:solidFill>
            <a:schemeClr val="accent2">
              <a:lumMod val="40000"/>
              <a:lumOff val="60000"/>
            </a:schemeClr>
          </a:solidFill>
        </p:spPr>
        <p:txBody>
          <a:bodyPr>
            <a:normAutofit/>
          </a:bodyPr>
          <a:lstStyle/>
          <a:p>
            <a:pPr algn="l"/>
            <a:r>
              <a:rPr lang="en-GB" sz="4800" u="sng" dirty="0">
                <a:solidFill>
                  <a:sysClr val="windowText" lastClr="000000"/>
                </a:solidFill>
              </a:rPr>
              <a:t>Q1 Finding relevant details</a:t>
            </a:r>
            <a:endParaRPr lang="en-GB" dirty="0">
              <a:solidFill>
                <a:sysClr val="windowText" lastClr="000000"/>
              </a:solidFill>
            </a:endParaRPr>
          </a:p>
        </p:txBody>
      </p:sp>
      <p:sp>
        <p:nvSpPr>
          <p:cNvPr id="4" name="Content Placeholder 2"/>
          <p:cNvSpPr>
            <a:spLocks noGrp="1"/>
          </p:cNvSpPr>
          <p:nvPr>
            <p:ph idx="1"/>
          </p:nvPr>
        </p:nvSpPr>
        <p:spPr>
          <a:xfrm>
            <a:off x="1703512" y="1196752"/>
            <a:ext cx="6264696" cy="4800600"/>
          </a:xfrm>
        </p:spPr>
        <p:txBody>
          <a:bodyPr>
            <a:normAutofit fontScale="77500" lnSpcReduction="20000"/>
          </a:bodyPr>
          <a:lstStyle/>
          <a:p>
            <a:r>
              <a:rPr lang="en-GB" sz="5700" dirty="0"/>
              <a:t>Paper 1 Section A (based on an extract from a 20</a:t>
            </a:r>
            <a:r>
              <a:rPr lang="en-GB" sz="5700" baseline="30000" dirty="0"/>
              <a:t>th</a:t>
            </a:r>
            <a:r>
              <a:rPr lang="en-GB" sz="5700" dirty="0"/>
              <a:t> Century modern novel)</a:t>
            </a:r>
          </a:p>
          <a:p>
            <a:r>
              <a:rPr lang="en-GB" sz="5700" dirty="0"/>
              <a:t>Question 1 is worth 5 marks</a:t>
            </a:r>
          </a:p>
          <a:p>
            <a:r>
              <a:rPr lang="en-GB" sz="5700" dirty="0"/>
              <a:t>You will have to find five details in the source and list them.</a:t>
            </a:r>
          </a:p>
          <a:p>
            <a:endParaRPr lang="en-GB" dirty="0"/>
          </a:p>
        </p:txBody>
      </p:sp>
      <p:sp>
        <p:nvSpPr>
          <p:cNvPr id="5" name="TextBox 4"/>
          <p:cNvSpPr txBox="1"/>
          <p:nvPr/>
        </p:nvSpPr>
        <p:spPr>
          <a:xfrm>
            <a:off x="8112225" y="2494354"/>
            <a:ext cx="2700301" cy="1908215"/>
          </a:xfrm>
          <a:prstGeom prst="rect">
            <a:avLst/>
          </a:prstGeom>
          <a:solidFill>
            <a:srgbClr val="FFFF00"/>
          </a:solidFill>
        </p:spPr>
        <p:txBody>
          <a:bodyPr wrap="square" rtlCol="0">
            <a:spAutoFit/>
          </a:bodyPr>
          <a:lstStyle/>
          <a:p>
            <a:r>
              <a:rPr lang="en-GB" sz="2800" b="1" dirty="0"/>
              <a:t>Examiner tip</a:t>
            </a:r>
          </a:p>
          <a:p>
            <a:r>
              <a:rPr lang="en-GB" dirty="0"/>
              <a:t>You will be asked about the opening section of the source – only refer to that section or your points will not be accepted.</a:t>
            </a:r>
          </a:p>
        </p:txBody>
      </p:sp>
      <p:sp>
        <p:nvSpPr>
          <p:cNvPr id="3" name="Rectangle 2"/>
          <p:cNvSpPr/>
          <p:nvPr/>
        </p:nvSpPr>
        <p:spPr>
          <a:xfrm>
            <a:off x="5159896" y="5282537"/>
            <a:ext cx="4788534" cy="151216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chemeClr val="tx1"/>
                </a:solidFill>
              </a:rPr>
              <a:t>AO1: Identify and interpret explicit and implicit information and ideas. Select and synthesise evidence from different texts.</a:t>
            </a:r>
          </a:p>
        </p:txBody>
      </p:sp>
    </p:spTree>
    <p:extLst>
      <p:ext uri="{BB962C8B-B14F-4D97-AF65-F5344CB8AC3E}">
        <p14:creationId xmlns:p14="http://schemas.microsoft.com/office/powerpoint/2010/main" val="2273361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017" y="374469"/>
            <a:ext cx="8692124" cy="2622483"/>
          </a:xfrm>
          <a:solidFill>
            <a:schemeClr val="accent2">
              <a:lumMod val="40000"/>
              <a:lumOff val="60000"/>
            </a:schemeClr>
          </a:solidFill>
        </p:spPr>
        <p:txBody>
          <a:bodyPr>
            <a:normAutofit/>
          </a:bodyPr>
          <a:lstStyle/>
          <a:p>
            <a:pPr algn="l"/>
            <a:r>
              <a:rPr lang="en-GB" i="1" dirty="0">
                <a:solidFill>
                  <a:schemeClr val="tx1"/>
                </a:solidFill>
                <a:effectLst/>
              </a:rPr>
              <a:t>Assessment Objective 1: Use the extracts on </a:t>
            </a:r>
            <a:r>
              <a:rPr lang="en-GB" i="1" dirty="0"/>
              <a:t>the slides that follow and complete the activities. Remember…</a:t>
            </a:r>
            <a:endParaRPr lang="en-GB" i="1" dirty="0">
              <a:solidFill>
                <a:schemeClr val="tx1"/>
              </a:solidFill>
              <a:effectLst/>
            </a:endParaRPr>
          </a:p>
        </p:txBody>
      </p:sp>
      <p:sp>
        <p:nvSpPr>
          <p:cNvPr id="3" name="Content Placeholder 2"/>
          <p:cNvSpPr>
            <a:spLocks noGrp="1"/>
          </p:cNvSpPr>
          <p:nvPr>
            <p:ph idx="1"/>
          </p:nvPr>
        </p:nvSpPr>
        <p:spPr>
          <a:xfrm>
            <a:off x="1816194" y="2985822"/>
            <a:ext cx="8456270" cy="2775857"/>
          </a:xfrm>
        </p:spPr>
        <p:txBody>
          <a:bodyPr>
            <a:normAutofit/>
          </a:bodyPr>
          <a:lstStyle/>
          <a:p>
            <a:r>
              <a:rPr lang="en-GB" sz="5400" dirty="0"/>
              <a:t>List five things …</a:t>
            </a:r>
          </a:p>
          <a:p>
            <a:r>
              <a:rPr lang="en-GB" sz="5400" dirty="0"/>
              <a:t>Identify explicit information</a:t>
            </a:r>
          </a:p>
          <a:p>
            <a:r>
              <a:rPr lang="en-GB" sz="5400" dirty="0"/>
              <a:t>Identify explicit ideas</a:t>
            </a:r>
          </a:p>
        </p:txBody>
      </p:sp>
      <p:sp>
        <p:nvSpPr>
          <p:cNvPr id="4" name="Rectangle 3"/>
          <p:cNvSpPr/>
          <p:nvPr/>
        </p:nvSpPr>
        <p:spPr>
          <a:xfrm>
            <a:off x="6672065" y="5517232"/>
            <a:ext cx="3833077" cy="1070381"/>
          </a:xfrm>
          <a:prstGeom prst="rect">
            <a:avLst/>
          </a:prstGeom>
          <a:solidFill>
            <a:schemeClr val="accent1">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400" b="1" i="1" dirty="0">
                <a:solidFill>
                  <a:schemeClr val="tx1"/>
                </a:solidFill>
              </a:rPr>
              <a:t>YOU MUST WRITE IN FULL SENTENCES!</a:t>
            </a:r>
          </a:p>
        </p:txBody>
      </p:sp>
    </p:spTree>
    <p:extLst>
      <p:ext uri="{BB962C8B-B14F-4D97-AF65-F5344CB8AC3E}">
        <p14:creationId xmlns:p14="http://schemas.microsoft.com/office/powerpoint/2010/main" val="987009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16632"/>
            <a:ext cx="8208913" cy="4043536"/>
          </a:xfrm>
        </p:spPr>
        <p:txBody>
          <a:bodyPr>
            <a:normAutofit fontScale="90000"/>
          </a:bodyPr>
          <a:lstStyle/>
          <a:p>
            <a:pPr algn="l"/>
            <a:r>
              <a:rPr lang="en-GB" sz="2000" b="1" i="1" dirty="0"/>
              <a:t>Extract 1: Frankenstein,</a:t>
            </a:r>
            <a:r>
              <a:rPr lang="en-GB" sz="2000" b="1" dirty="0"/>
              <a:t> Mary Shelley - list five things we learn about the creature from the extract below:</a:t>
            </a:r>
            <a:br>
              <a:rPr lang="en-GB" sz="2000" dirty="0"/>
            </a:br>
            <a:r>
              <a:rPr lang="en-GB" sz="2000" dirty="0"/>
              <a:t>I saw the dull yellow eye of the creature open; it breathed hard, and a convulsive motion agitated its limbs.</a:t>
            </a:r>
            <a:br>
              <a:rPr lang="en-GB" sz="2000" dirty="0"/>
            </a:br>
            <a:r>
              <a:rPr lang="en-GB" sz="2000" dirty="0"/>
              <a:t>How can I describe my emotions at this catastrophe, or how delineate the wretch whom with such infinite pains and care I had endeavoured to form? His limbs were in proportion, and I had selected his features as beautiful. Beautiful! – Great God! His yellow skin scarcely covered the work of muscles and arteries beneath; his hair was of lustrous black, and flowing; his teeth of a pearly whiteness; but these luxuriances only formed a more horrid contrast with his watery eyes, that seemed almost of the same colour as the dun white sockets in which they were set, his shrivelled complexion, and straight black lips.</a:t>
            </a:r>
            <a:br>
              <a:rPr lang="en-GB" dirty="0">
                <a:solidFill>
                  <a:schemeClr val="tx1"/>
                </a:solidFill>
                <a:effectLst/>
              </a:rPr>
            </a:br>
            <a:endParaRPr lang="en-GB" dirty="0">
              <a:solidFill>
                <a:schemeClr val="tx1"/>
              </a:solidFill>
              <a:effectLst/>
            </a:endParaRPr>
          </a:p>
        </p:txBody>
      </p:sp>
      <p:sp>
        <p:nvSpPr>
          <p:cNvPr id="3" name="Content Placeholder 2"/>
          <p:cNvSpPr>
            <a:spLocks noGrp="1"/>
          </p:cNvSpPr>
          <p:nvPr>
            <p:ph idx="1"/>
          </p:nvPr>
        </p:nvSpPr>
        <p:spPr>
          <a:xfrm>
            <a:off x="1991545" y="3645025"/>
            <a:ext cx="7404653" cy="2764971"/>
          </a:xfrm>
          <a:solidFill>
            <a:schemeClr val="accent2">
              <a:lumMod val="40000"/>
              <a:lumOff val="60000"/>
            </a:schemeClr>
          </a:solidFill>
        </p:spPr>
        <p:txBody>
          <a:bodyPr>
            <a:normAutofit fontScale="77500" lnSpcReduction="20000"/>
          </a:bodyPr>
          <a:lstStyle/>
          <a:p>
            <a:r>
              <a:rPr lang="en-GB" dirty="0"/>
              <a:t>The creature had ‘dull yellow eyes’.</a:t>
            </a:r>
          </a:p>
          <a:p>
            <a:r>
              <a:rPr lang="en-GB" dirty="0"/>
              <a:t>It ‘breathed hard’.</a:t>
            </a:r>
          </a:p>
          <a:p>
            <a:r>
              <a:rPr lang="en-GB" dirty="0"/>
              <a:t>It started moving; ‘agitated its limbs’.</a:t>
            </a:r>
          </a:p>
          <a:p>
            <a:r>
              <a:rPr lang="en-GB" dirty="0"/>
              <a:t>It had yellow skin that was very thin: ‘Scarcely covered the work of muscles.’</a:t>
            </a:r>
          </a:p>
          <a:p>
            <a:r>
              <a:rPr lang="en-GB" dirty="0"/>
              <a:t>It had black hair.</a:t>
            </a:r>
          </a:p>
          <a:p>
            <a:r>
              <a:rPr lang="en-GB" dirty="0"/>
              <a:t>It had white teeth: ‘pearly.’</a:t>
            </a:r>
          </a:p>
          <a:p>
            <a:r>
              <a:rPr lang="en-GB" dirty="0"/>
              <a:t>It had ‘straight black lips.’</a:t>
            </a:r>
          </a:p>
        </p:txBody>
      </p:sp>
    </p:spTree>
    <p:extLst>
      <p:ext uri="{BB962C8B-B14F-4D97-AF65-F5344CB8AC3E}">
        <p14:creationId xmlns:p14="http://schemas.microsoft.com/office/powerpoint/2010/main" val="106776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3" y="548680"/>
            <a:ext cx="8208912" cy="2455572"/>
          </a:xfrm>
        </p:spPr>
        <p:txBody>
          <a:bodyPr>
            <a:noAutofit/>
          </a:bodyPr>
          <a:lstStyle/>
          <a:p>
            <a:pPr algn="l"/>
            <a:r>
              <a:rPr lang="en-GB" sz="1800" b="1" i="1" dirty="0"/>
              <a:t>Extract 2: Cider with Rosie</a:t>
            </a:r>
            <a:r>
              <a:rPr lang="en-GB" sz="1800" b="1" dirty="0"/>
              <a:t>, Laurie Lee – List five things we learn about Mother in the extract below:</a:t>
            </a:r>
            <a:br>
              <a:rPr lang="en-GB" sz="1800" dirty="0"/>
            </a:br>
            <a:r>
              <a:rPr lang="en-GB" sz="1800" dirty="0"/>
              <a:t>When she moved into his tiny house in Stroud, and took charge of his four small children, Mother was thirty and still quite handsome. She had not, I suppose, met anyone like him before. This rather priggish young man, with his devout gentility, his airs and manners, his music and ambitions, his charm, bright talk, and undeniable good looks, overwhelmed her as soon as she saw him. So she fell in love with him immediately, and remained in love for ever. And herself being comely, sensitive, and adoring, she attracted my father also. And so he married her. And so later he left her - with his children and some more of her own. </a:t>
            </a:r>
          </a:p>
        </p:txBody>
      </p:sp>
      <p:sp>
        <p:nvSpPr>
          <p:cNvPr id="3" name="Content Placeholder 2"/>
          <p:cNvSpPr>
            <a:spLocks noGrp="1"/>
          </p:cNvSpPr>
          <p:nvPr>
            <p:ph idx="1"/>
          </p:nvPr>
        </p:nvSpPr>
        <p:spPr>
          <a:xfrm>
            <a:off x="1775520" y="3068961"/>
            <a:ext cx="8892480" cy="3604645"/>
          </a:xfrm>
        </p:spPr>
        <p:txBody>
          <a:bodyPr>
            <a:normAutofit fontScale="92500" lnSpcReduction="10000"/>
          </a:bodyPr>
          <a:lstStyle/>
          <a:p>
            <a:r>
              <a:rPr lang="en-GB" dirty="0"/>
              <a:t>She lived in Stroud</a:t>
            </a:r>
          </a:p>
          <a:p>
            <a:r>
              <a:rPr lang="en-GB" dirty="0"/>
              <a:t>She was thirty</a:t>
            </a:r>
          </a:p>
          <a:p>
            <a:r>
              <a:rPr lang="en-GB" dirty="0"/>
              <a:t>She was handsome</a:t>
            </a:r>
          </a:p>
          <a:p>
            <a:r>
              <a:rPr lang="en-GB" dirty="0"/>
              <a:t>She fell in love immediately and remained in love</a:t>
            </a:r>
          </a:p>
          <a:p>
            <a:r>
              <a:rPr lang="en-GB" dirty="0"/>
              <a:t>She was comely</a:t>
            </a:r>
          </a:p>
          <a:p>
            <a:r>
              <a:rPr lang="en-GB" dirty="0"/>
              <a:t>She was sensitive</a:t>
            </a:r>
          </a:p>
          <a:p>
            <a:r>
              <a:rPr lang="en-GB" dirty="0"/>
              <a:t>She was adoring</a:t>
            </a:r>
          </a:p>
          <a:p>
            <a:r>
              <a:rPr lang="en-GB" dirty="0"/>
              <a:t>She had children</a:t>
            </a:r>
          </a:p>
        </p:txBody>
      </p:sp>
    </p:spTree>
    <p:extLst>
      <p:ext uri="{BB962C8B-B14F-4D97-AF65-F5344CB8AC3E}">
        <p14:creationId xmlns:p14="http://schemas.microsoft.com/office/powerpoint/2010/main" val="109507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20688"/>
            <a:ext cx="8316416" cy="1944216"/>
          </a:xfrm>
        </p:spPr>
        <p:txBody>
          <a:bodyPr>
            <a:noAutofit/>
          </a:bodyPr>
          <a:lstStyle/>
          <a:p>
            <a:pPr algn="l"/>
            <a:r>
              <a:rPr lang="en-GB" sz="1800" b="1" i="1" dirty="0"/>
              <a:t>Extract 3: A Wanted Man,</a:t>
            </a:r>
            <a:r>
              <a:rPr lang="en-GB" sz="1800" b="1" dirty="0"/>
              <a:t> Lee Childs – List  five things that Jack Reacher does in the extract below:</a:t>
            </a:r>
            <a:br>
              <a:rPr lang="en-GB" sz="1800" dirty="0"/>
            </a:br>
            <a:r>
              <a:rPr lang="en-GB" sz="1800" dirty="0"/>
              <a:t>Jack Reacher rode for ninety nine miles and ninety minutes with a woman in a dirty grey van, and then he saw bright vapour lights up ahead at the highway Cloverleaf, with big green signs pointing west and east. The woman slowed the van, and stopped, and Reacher got out and thanked her and waved her away. She used the first ramp, west towards Denver and Salt Lake City, and he walked under the bridge and set up on the eastbound ramp, one foot on the shoulder and one in the traffic lane, and he stuck out his thumb and smiled and tried to look friendly.</a:t>
            </a:r>
          </a:p>
        </p:txBody>
      </p:sp>
      <p:sp>
        <p:nvSpPr>
          <p:cNvPr id="3" name="Content Placeholder 2"/>
          <p:cNvSpPr>
            <a:spLocks noGrp="1"/>
          </p:cNvSpPr>
          <p:nvPr>
            <p:ph idx="1"/>
          </p:nvPr>
        </p:nvSpPr>
        <p:spPr>
          <a:xfrm>
            <a:off x="2207568" y="3105956"/>
            <a:ext cx="7671784" cy="3752044"/>
          </a:xfrm>
        </p:spPr>
        <p:txBody>
          <a:bodyPr>
            <a:normAutofit fontScale="92500"/>
          </a:bodyPr>
          <a:lstStyle/>
          <a:p>
            <a:r>
              <a:rPr lang="en-GB" dirty="0"/>
              <a:t>Jack Reacher had been travelling for ninety nine miles</a:t>
            </a:r>
          </a:p>
          <a:p>
            <a:r>
              <a:rPr lang="en-GB" dirty="0"/>
              <a:t>He had been travelling for ninety minutes</a:t>
            </a:r>
          </a:p>
          <a:p>
            <a:r>
              <a:rPr lang="en-GB" dirty="0"/>
              <a:t>He left the van and thanked the woman</a:t>
            </a:r>
          </a:p>
          <a:p>
            <a:r>
              <a:rPr lang="en-GB" dirty="0"/>
              <a:t>He walked under a bridge</a:t>
            </a:r>
          </a:p>
          <a:p>
            <a:r>
              <a:rPr lang="en-GB" dirty="0"/>
              <a:t>He stood on the eastbound carriageway of a motorway</a:t>
            </a:r>
          </a:p>
          <a:p>
            <a:r>
              <a:rPr lang="en-GB" dirty="0"/>
              <a:t>He thumbed a lift</a:t>
            </a:r>
          </a:p>
          <a:p>
            <a:r>
              <a:rPr lang="en-GB" dirty="0"/>
              <a:t>He smiled and tried to look friendly</a:t>
            </a:r>
          </a:p>
        </p:txBody>
      </p:sp>
    </p:spTree>
    <p:extLst>
      <p:ext uri="{BB962C8B-B14F-4D97-AF65-F5344CB8AC3E}">
        <p14:creationId xmlns:p14="http://schemas.microsoft.com/office/powerpoint/2010/main" val="165052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609599"/>
            <a:ext cx="8165998" cy="2747393"/>
          </a:xfrm>
        </p:spPr>
        <p:txBody>
          <a:bodyPr>
            <a:normAutofit fontScale="90000"/>
          </a:bodyPr>
          <a:lstStyle/>
          <a:p>
            <a:pPr algn="l"/>
            <a:r>
              <a:rPr lang="en-GB" sz="2000" b="1" i="1" dirty="0"/>
              <a:t>Extract 4: Stone Cold</a:t>
            </a:r>
            <a:r>
              <a:rPr lang="en-GB" sz="2000" b="1" dirty="0"/>
              <a:t>, Robert Swindells – List five things that effect Link on the streets:</a:t>
            </a:r>
            <a:br>
              <a:rPr lang="en-GB" sz="2000" dirty="0"/>
            </a:br>
            <a:r>
              <a:rPr lang="en-GB" sz="2000" dirty="0"/>
              <a:t>My anonymity was a comfort – at least I wasn’t going to be seen by people who knew me. Also, I was one among many. My plight could have no curiosity value for anybody who might spot me. And there was no further need to fret about next week’s rent. I felt – free, I suppose. This was before I became acquainted with some of the setbacks, like hunger pains and real cold and the problem of what to do when you have to go to the lavatory and guard your bedroom at the same time. It was this last one which got to me first and lost me my doorway and more besides.</a:t>
            </a:r>
            <a:br>
              <a:rPr lang="en-GB" dirty="0">
                <a:solidFill>
                  <a:schemeClr val="tx1"/>
                </a:solidFill>
                <a:effectLst/>
              </a:rPr>
            </a:br>
            <a:endParaRPr lang="en-GB" dirty="0">
              <a:solidFill>
                <a:schemeClr val="tx1"/>
              </a:solidFill>
              <a:effectLst/>
            </a:endParaRPr>
          </a:p>
        </p:txBody>
      </p:sp>
      <p:sp>
        <p:nvSpPr>
          <p:cNvPr id="3" name="Content Placeholder 2"/>
          <p:cNvSpPr>
            <a:spLocks noGrp="1"/>
          </p:cNvSpPr>
          <p:nvPr>
            <p:ph idx="1"/>
          </p:nvPr>
        </p:nvSpPr>
        <p:spPr>
          <a:xfrm>
            <a:off x="1775520" y="2924944"/>
            <a:ext cx="8784976" cy="3606084"/>
          </a:xfrm>
        </p:spPr>
        <p:txBody>
          <a:bodyPr>
            <a:normAutofit/>
          </a:bodyPr>
          <a:lstStyle/>
          <a:p>
            <a:r>
              <a:rPr lang="en-GB" dirty="0"/>
              <a:t>He had hunger pains</a:t>
            </a:r>
          </a:p>
          <a:p>
            <a:r>
              <a:rPr lang="en-GB" dirty="0"/>
              <a:t>He felt the cold</a:t>
            </a:r>
          </a:p>
          <a:p>
            <a:r>
              <a:rPr lang="en-GB" dirty="0"/>
              <a:t>He found it difficult to find somewhere to use a lavatory</a:t>
            </a:r>
          </a:p>
          <a:p>
            <a:r>
              <a:rPr lang="en-GB" dirty="0"/>
              <a:t>He had to guard a doorway to use as a bedroom</a:t>
            </a:r>
          </a:p>
          <a:p>
            <a:r>
              <a:rPr lang="en-GB" dirty="0"/>
              <a:t>He could stay anonymous and wouldn’t be recognised by people he knew</a:t>
            </a:r>
          </a:p>
        </p:txBody>
      </p:sp>
    </p:spTree>
    <p:extLst>
      <p:ext uri="{BB962C8B-B14F-4D97-AF65-F5344CB8AC3E}">
        <p14:creationId xmlns:p14="http://schemas.microsoft.com/office/powerpoint/2010/main" val="135644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1" y="609600"/>
            <a:ext cx="7992888" cy="2494208"/>
          </a:xfrm>
        </p:spPr>
        <p:txBody>
          <a:bodyPr>
            <a:normAutofit fontScale="90000"/>
          </a:bodyPr>
          <a:lstStyle/>
          <a:p>
            <a:pPr algn="l"/>
            <a:r>
              <a:rPr lang="en-GB" sz="2400" b="1" i="1" dirty="0"/>
              <a:t>Extract 5: Heroes</a:t>
            </a:r>
            <a:r>
              <a:rPr lang="en-GB" sz="2400" b="1" dirty="0"/>
              <a:t>, Robert Cormier – list five things about Lawrence LaSalle:</a:t>
            </a:r>
            <a:br>
              <a:rPr lang="en-GB" sz="2400" dirty="0"/>
            </a:br>
            <a:r>
              <a:rPr lang="en-GB" sz="2400" dirty="0"/>
              <a:t>Lt. Lawrence LaSalle, US Marine Corps, holder of the Silver Star for acts of heroism in the steaming jungles of Guadalcanal in the South Pacific, hero of newsreels and radio broadcasts, was coming home on furlough. He was scheduled to arrive on the 3.10p.m. train from Boston on 3 July 1943.</a:t>
            </a:r>
            <a:br>
              <a:rPr lang="en-GB" sz="2400" dirty="0"/>
            </a:br>
            <a:endParaRPr lang="en-GB" sz="2400" dirty="0"/>
          </a:p>
        </p:txBody>
      </p:sp>
      <p:sp>
        <p:nvSpPr>
          <p:cNvPr id="3" name="Content Placeholder 2"/>
          <p:cNvSpPr>
            <a:spLocks noGrp="1"/>
          </p:cNvSpPr>
          <p:nvPr>
            <p:ph idx="1"/>
          </p:nvPr>
        </p:nvSpPr>
        <p:spPr>
          <a:xfrm>
            <a:off x="2381252" y="2949267"/>
            <a:ext cx="7404653" cy="3146737"/>
          </a:xfrm>
        </p:spPr>
        <p:txBody>
          <a:bodyPr>
            <a:normAutofit/>
          </a:bodyPr>
          <a:lstStyle/>
          <a:p>
            <a:r>
              <a:rPr lang="en-GB" dirty="0"/>
              <a:t>He was a Lieutenant in the Marines</a:t>
            </a:r>
          </a:p>
          <a:p>
            <a:r>
              <a:rPr lang="en-GB" dirty="0"/>
              <a:t>He held a Silver Star medal for heroism</a:t>
            </a:r>
          </a:p>
          <a:p>
            <a:r>
              <a:rPr lang="en-GB" dirty="0"/>
              <a:t>He had served in the South Pacific </a:t>
            </a:r>
          </a:p>
          <a:p>
            <a:r>
              <a:rPr lang="en-GB" dirty="0"/>
              <a:t>He was coming home on furlough</a:t>
            </a:r>
          </a:p>
          <a:p>
            <a:r>
              <a:rPr lang="en-GB" dirty="0"/>
              <a:t>He was due to arrive by train on 3</a:t>
            </a:r>
            <a:r>
              <a:rPr lang="en-GB" baseline="30000" dirty="0"/>
              <a:t>rd</a:t>
            </a:r>
            <a:r>
              <a:rPr lang="en-GB" dirty="0"/>
              <a:t> July at 3.10pm</a:t>
            </a:r>
          </a:p>
        </p:txBody>
      </p:sp>
    </p:spTree>
    <p:extLst>
      <p:ext uri="{BB962C8B-B14F-4D97-AF65-F5344CB8AC3E}">
        <p14:creationId xmlns:p14="http://schemas.microsoft.com/office/powerpoint/2010/main" val="162972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236"/>
            <a:ext cx="9144000" cy="491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1524000" y="4941168"/>
            <a:ext cx="9144000" cy="1916832"/>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rPr>
              <a:t>This is a summary of the assessment for Language paper 1. </a:t>
            </a:r>
          </a:p>
        </p:txBody>
      </p:sp>
    </p:spTree>
    <p:extLst>
      <p:ext uri="{BB962C8B-B14F-4D97-AF65-F5344CB8AC3E}">
        <p14:creationId xmlns:p14="http://schemas.microsoft.com/office/powerpoint/2010/main" val="3045833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332656"/>
            <a:ext cx="8064896" cy="1849328"/>
          </a:xfrm>
          <a:solidFill>
            <a:schemeClr val="accent1">
              <a:lumMod val="40000"/>
              <a:lumOff val="60000"/>
            </a:schemeClr>
          </a:solidFill>
        </p:spPr>
        <p:txBody>
          <a:bodyPr>
            <a:normAutofit fontScale="90000"/>
          </a:bodyPr>
          <a:lstStyle/>
          <a:p>
            <a:pPr algn="ctr"/>
            <a:r>
              <a:rPr lang="en-GB" dirty="0">
                <a:solidFill>
                  <a:schemeClr val="tx1"/>
                </a:solidFill>
                <a:effectLst/>
              </a:rPr>
              <a:t>Plenary: Write the success criteria for answering question 1, Language paper 1</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5801" y="2348881"/>
            <a:ext cx="3225171" cy="4153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1698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2"/>
          </p:nvPr>
        </p:nvSpPr>
        <p:spPr/>
        <p:txBody>
          <a:bodyPr/>
          <a:lstStyle/>
          <a:p>
            <a:endParaRPr lang="en-GB"/>
          </a:p>
        </p:txBody>
      </p:sp>
      <p:sp>
        <p:nvSpPr>
          <p:cNvPr id="4" name="Content Placeholder 3"/>
          <p:cNvSpPr>
            <a:spLocks noGrp="1"/>
          </p:cNvSpPr>
          <p:nvPr>
            <p:ph sz="half" idx="4294967295"/>
          </p:nvPr>
        </p:nvSpPr>
        <p:spPr>
          <a:xfrm>
            <a:off x="1752600" y="2209800"/>
            <a:ext cx="8666456" cy="3977640"/>
          </a:xfrm>
          <a:prstGeom prst="rect">
            <a:avLst/>
          </a:prstGeom>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693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63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16632"/>
            <a:ext cx="8064896" cy="792088"/>
          </a:xfrm>
          <a:solidFill>
            <a:schemeClr val="accent2">
              <a:lumMod val="40000"/>
              <a:lumOff val="60000"/>
            </a:schemeClr>
          </a:solidFill>
        </p:spPr>
        <p:txBody>
          <a:bodyPr>
            <a:normAutofit/>
          </a:bodyPr>
          <a:lstStyle/>
          <a:p>
            <a:pPr algn="l"/>
            <a:r>
              <a:rPr lang="en-GB" dirty="0"/>
              <a:t>How is the paper set out?</a:t>
            </a:r>
          </a:p>
        </p:txBody>
      </p:sp>
      <p:sp>
        <p:nvSpPr>
          <p:cNvPr id="3" name="Content Placeholder 2"/>
          <p:cNvSpPr>
            <a:spLocks noGrp="1"/>
          </p:cNvSpPr>
          <p:nvPr>
            <p:ph idx="1"/>
          </p:nvPr>
        </p:nvSpPr>
        <p:spPr>
          <a:xfrm>
            <a:off x="1703513" y="980728"/>
            <a:ext cx="8136904" cy="5688632"/>
          </a:xfrm>
          <a:solidFill>
            <a:schemeClr val="accent1">
              <a:lumMod val="20000"/>
              <a:lumOff val="80000"/>
            </a:schemeClr>
          </a:solidFill>
        </p:spPr>
        <p:txBody>
          <a:bodyPr>
            <a:normAutofit/>
          </a:bodyPr>
          <a:lstStyle/>
          <a:p>
            <a:r>
              <a:rPr lang="en-GB" b="1" dirty="0">
                <a:solidFill>
                  <a:schemeClr val="tx2">
                    <a:lumMod val="50000"/>
                  </a:schemeClr>
                </a:solidFill>
              </a:rPr>
              <a:t>A1</a:t>
            </a:r>
            <a:r>
              <a:rPr lang="en-GB" dirty="0"/>
              <a:t> – Read between lines 1---? (Usually 5-10 lines only): </a:t>
            </a:r>
            <a:r>
              <a:rPr lang="en-GB" b="1" i="1" dirty="0">
                <a:solidFill>
                  <a:schemeClr val="tx2">
                    <a:lumMod val="50000"/>
                  </a:schemeClr>
                </a:solidFill>
              </a:rPr>
              <a:t>LIST 5 THINGS YOU LEARN ABOUT…</a:t>
            </a:r>
            <a:r>
              <a:rPr lang="en-GB" i="1" dirty="0">
                <a:solidFill>
                  <a:schemeClr val="tx2">
                    <a:lumMod val="50000"/>
                  </a:schemeClr>
                </a:solidFill>
              </a:rPr>
              <a:t> </a:t>
            </a:r>
            <a:r>
              <a:rPr lang="en-GB" dirty="0"/>
              <a:t>(5 Marks)</a:t>
            </a:r>
          </a:p>
          <a:p>
            <a:r>
              <a:rPr lang="en-GB" b="1" dirty="0">
                <a:solidFill>
                  <a:schemeClr val="tx2">
                    <a:lumMod val="50000"/>
                  </a:schemeClr>
                </a:solidFill>
              </a:rPr>
              <a:t>A2</a:t>
            </a:r>
            <a:r>
              <a:rPr lang="en-GB" dirty="0"/>
              <a:t> – Read between lines 8-34 (Usually 20-25 lines only): </a:t>
            </a:r>
            <a:r>
              <a:rPr lang="en-GB" b="1" i="1" dirty="0">
                <a:solidFill>
                  <a:schemeClr val="tx2">
                    <a:lumMod val="50000"/>
                  </a:schemeClr>
                </a:solidFill>
              </a:rPr>
              <a:t>HOW DOES THE WRITER SHOW …?</a:t>
            </a:r>
            <a:r>
              <a:rPr lang="en-GB" dirty="0"/>
              <a:t> (5 Marks) – </a:t>
            </a:r>
            <a:r>
              <a:rPr lang="en-GB" sz="1400" b="1" i="1" dirty="0"/>
              <a:t>close analysis of language is needed here!</a:t>
            </a:r>
          </a:p>
          <a:p>
            <a:r>
              <a:rPr lang="en-GB" b="1" dirty="0">
                <a:solidFill>
                  <a:schemeClr val="tx2">
                    <a:lumMod val="50000"/>
                  </a:schemeClr>
                </a:solidFill>
              </a:rPr>
              <a:t>A3</a:t>
            </a:r>
            <a:r>
              <a:rPr lang="en-GB" b="1" dirty="0"/>
              <a:t> </a:t>
            </a:r>
            <a:r>
              <a:rPr lang="en-GB" dirty="0"/>
              <a:t>–</a:t>
            </a:r>
            <a:r>
              <a:rPr lang="en-GB" b="1" dirty="0"/>
              <a:t> </a:t>
            </a:r>
            <a:r>
              <a:rPr lang="en-GB" dirty="0"/>
              <a:t>Read between lines 35-45 (Usually 20-25 lines only): </a:t>
            </a:r>
            <a:r>
              <a:rPr lang="en-GB" b="1" i="1" dirty="0">
                <a:solidFill>
                  <a:schemeClr val="tx2">
                    <a:lumMod val="50000"/>
                  </a:schemeClr>
                </a:solidFill>
              </a:rPr>
              <a:t>HOW DOES THE WRITER SHOW …?</a:t>
            </a:r>
            <a:r>
              <a:rPr lang="en-GB" dirty="0">
                <a:solidFill>
                  <a:schemeClr val="tx2">
                    <a:lumMod val="50000"/>
                  </a:schemeClr>
                </a:solidFill>
              </a:rPr>
              <a:t> </a:t>
            </a:r>
            <a:r>
              <a:rPr lang="en-GB" dirty="0"/>
              <a:t>(10 Marks) </a:t>
            </a:r>
          </a:p>
          <a:p>
            <a:r>
              <a:rPr lang="en-GB" b="1" dirty="0">
                <a:solidFill>
                  <a:schemeClr val="tx2">
                    <a:lumMod val="50000"/>
                  </a:schemeClr>
                </a:solidFill>
              </a:rPr>
              <a:t>A4</a:t>
            </a:r>
            <a:r>
              <a:rPr lang="en-GB" dirty="0"/>
              <a:t> – Read between lines 35-45 (Usually a larger section 35-45 lines only): </a:t>
            </a:r>
            <a:r>
              <a:rPr lang="en-GB" b="1" dirty="0">
                <a:solidFill>
                  <a:schemeClr val="tx2">
                    <a:lumMod val="50000"/>
                  </a:schemeClr>
                </a:solidFill>
              </a:rPr>
              <a:t>WHAT IMPRESSIONS DO YOU GET OF …?</a:t>
            </a:r>
            <a:r>
              <a:rPr lang="en-GB" b="1" dirty="0">
                <a:solidFill>
                  <a:schemeClr val="accent2"/>
                </a:solidFill>
              </a:rPr>
              <a:t> </a:t>
            </a:r>
            <a:r>
              <a:rPr lang="en-GB" dirty="0"/>
              <a:t>(10 Marks)</a:t>
            </a:r>
          </a:p>
          <a:p>
            <a:r>
              <a:rPr lang="en-GB" b="1" dirty="0">
                <a:solidFill>
                  <a:schemeClr val="tx2">
                    <a:lumMod val="50000"/>
                  </a:schemeClr>
                </a:solidFill>
              </a:rPr>
              <a:t>A5</a:t>
            </a:r>
            <a:r>
              <a:rPr lang="en-GB" dirty="0"/>
              <a:t> – Refer to the whole of the text. </a:t>
            </a:r>
            <a:r>
              <a:rPr lang="en-GB" b="1" dirty="0">
                <a:solidFill>
                  <a:schemeClr val="tx2">
                    <a:lumMod val="50000"/>
                  </a:schemeClr>
                </a:solidFill>
              </a:rPr>
              <a:t>EVALUATE THE WAY …?</a:t>
            </a:r>
            <a:r>
              <a:rPr lang="en-GB" b="1" dirty="0">
                <a:solidFill>
                  <a:schemeClr val="accent2"/>
                </a:solidFill>
              </a:rPr>
              <a:t> </a:t>
            </a:r>
            <a:r>
              <a:rPr lang="en-GB" dirty="0"/>
              <a:t>(10 Marks)</a:t>
            </a:r>
          </a:p>
          <a:p>
            <a:endParaRPr lang="en-GB" dirty="0"/>
          </a:p>
        </p:txBody>
      </p:sp>
      <p:sp>
        <p:nvSpPr>
          <p:cNvPr id="4" name="Rounded Rectangle 3"/>
          <p:cNvSpPr/>
          <p:nvPr/>
        </p:nvSpPr>
        <p:spPr>
          <a:xfrm>
            <a:off x="0" y="5949280"/>
            <a:ext cx="1219200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You MUST use quotes to answer all questions!</a:t>
            </a:r>
          </a:p>
          <a:p>
            <a:pPr algn="ctr"/>
            <a:r>
              <a:rPr lang="en-GB" sz="3200" dirty="0"/>
              <a:t>SECTION A = 40 MARKS</a:t>
            </a:r>
          </a:p>
        </p:txBody>
      </p:sp>
    </p:spTree>
    <p:extLst>
      <p:ext uri="{BB962C8B-B14F-4D97-AF65-F5344CB8AC3E}">
        <p14:creationId xmlns:p14="http://schemas.microsoft.com/office/powerpoint/2010/main" val="205034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6053" y="116632"/>
            <a:ext cx="9009837" cy="662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4757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chemeClr val="tx1"/>
                </a:solidFill>
              </a:rPr>
              <a:t>Explicit details</a:t>
            </a:r>
          </a:p>
        </p:txBody>
      </p:sp>
      <p:sp>
        <p:nvSpPr>
          <p:cNvPr id="3" name="Content Placeholder 2"/>
          <p:cNvSpPr>
            <a:spLocks noGrp="1"/>
          </p:cNvSpPr>
          <p:nvPr>
            <p:ph idx="1"/>
          </p:nvPr>
        </p:nvSpPr>
        <p:spPr>
          <a:xfrm>
            <a:off x="2029840" y="1849376"/>
            <a:ext cx="7620000" cy="1828800"/>
          </a:xfrm>
        </p:spPr>
        <p:txBody>
          <a:bodyPr>
            <a:normAutofit fontScale="92500" lnSpcReduction="10000"/>
          </a:bodyPr>
          <a:lstStyle/>
          <a:p>
            <a:r>
              <a:rPr lang="en-GB" dirty="0"/>
              <a:t>These are details clear to all – five things/ five points revealed – five things you are sure of</a:t>
            </a:r>
          </a:p>
          <a:p>
            <a:r>
              <a:rPr lang="en-GB" b="1" dirty="0">
                <a:solidFill>
                  <a:srgbClr val="FF0000"/>
                </a:solidFill>
              </a:rPr>
              <a:t>You must write in full sentences: </a:t>
            </a:r>
            <a:r>
              <a:rPr lang="en-GB" dirty="0"/>
              <a:t>You can use your own words (paraphrase) AND/OR use quotations from the source to reinforce your answer.</a:t>
            </a:r>
          </a:p>
        </p:txBody>
      </p:sp>
      <p:sp>
        <p:nvSpPr>
          <p:cNvPr id="4" name="TextBox 3"/>
          <p:cNvSpPr txBox="1"/>
          <p:nvPr/>
        </p:nvSpPr>
        <p:spPr>
          <a:xfrm>
            <a:off x="2063553" y="3356998"/>
            <a:ext cx="4968552" cy="800219"/>
          </a:xfrm>
          <a:prstGeom prst="rect">
            <a:avLst/>
          </a:prstGeom>
          <a:noFill/>
        </p:spPr>
        <p:txBody>
          <a:bodyPr wrap="square" rtlCol="0">
            <a:spAutoFit/>
          </a:bodyPr>
          <a:lstStyle/>
          <a:p>
            <a:r>
              <a:rPr lang="en-GB" sz="4600" dirty="0">
                <a:latin typeface="+mj-lt"/>
              </a:rPr>
              <a:t>Implicit details</a:t>
            </a:r>
          </a:p>
        </p:txBody>
      </p:sp>
      <p:sp>
        <p:nvSpPr>
          <p:cNvPr id="5" name="TextBox 4"/>
          <p:cNvSpPr txBox="1"/>
          <p:nvPr/>
        </p:nvSpPr>
        <p:spPr>
          <a:xfrm>
            <a:off x="2063555" y="4437112"/>
            <a:ext cx="7848873" cy="1107996"/>
          </a:xfrm>
          <a:prstGeom prst="rect">
            <a:avLst/>
          </a:prstGeom>
          <a:noFill/>
        </p:spPr>
        <p:txBody>
          <a:bodyPr wrap="square" rtlCol="0">
            <a:spAutoFit/>
          </a:bodyPr>
          <a:lstStyle/>
          <a:p>
            <a:pPr marL="285750" indent="-285750">
              <a:buFont typeface="Arial" panose="020B0604020202020204" pitchFamily="34" charset="0"/>
              <a:buChar char="•"/>
            </a:pPr>
            <a:r>
              <a:rPr lang="en-GB" sz="2200" dirty="0"/>
              <a:t>These are details that are suggested or implied</a:t>
            </a:r>
          </a:p>
          <a:p>
            <a:pPr marL="285750" indent="-285750">
              <a:buFont typeface="Arial" panose="020B0604020202020204" pitchFamily="34" charset="0"/>
              <a:buChar char="•"/>
            </a:pPr>
            <a:r>
              <a:rPr lang="en-GB" sz="2200" dirty="0"/>
              <a:t>If you are dealing with an interpretation of implicit information, it is always best to support your statement with a quotation</a:t>
            </a:r>
          </a:p>
        </p:txBody>
      </p:sp>
      <p:sp>
        <p:nvSpPr>
          <p:cNvPr id="6" name="TextBox 5"/>
          <p:cNvSpPr txBox="1"/>
          <p:nvPr/>
        </p:nvSpPr>
        <p:spPr>
          <a:xfrm>
            <a:off x="5987990" y="188641"/>
            <a:ext cx="3672408" cy="1354217"/>
          </a:xfrm>
          <a:prstGeom prst="rect">
            <a:avLst/>
          </a:prstGeom>
          <a:solidFill>
            <a:srgbClr val="FFFF00"/>
          </a:solidFill>
        </p:spPr>
        <p:txBody>
          <a:bodyPr wrap="square" rtlCol="0">
            <a:spAutoFit/>
          </a:bodyPr>
          <a:lstStyle/>
          <a:p>
            <a:r>
              <a:rPr lang="en-GB" sz="2800" dirty="0"/>
              <a:t>Examiner tip</a:t>
            </a:r>
          </a:p>
          <a:p>
            <a:r>
              <a:rPr lang="en-GB" dirty="0"/>
              <a:t>Question 1 will never be a trick question. It is perfectly acceptable to write down obvious points</a:t>
            </a:r>
          </a:p>
        </p:txBody>
      </p:sp>
    </p:spTree>
    <p:extLst>
      <p:ext uri="{BB962C8B-B14F-4D97-AF65-F5344CB8AC3E}">
        <p14:creationId xmlns:p14="http://schemas.microsoft.com/office/powerpoint/2010/main" val="342100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130812" y="1057209"/>
            <a:ext cx="3501380" cy="4777262"/>
          </a:xfrm>
          <a:prstGeom prst="rect">
            <a:avLst/>
          </a:prstGeom>
        </p:spPr>
      </p:pic>
    </p:spTree>
    <p:extLst>
      <p:ext uri="{BB962C8B-B14F-4D97-AF65-F5344CB8AC3E}">
        <p14:creationId xmlns:p14="http://schemas.microsoft.com/office/powerpoint/2010/main" val="207692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52540" y="1075350"/>
            <a:ext cx="5737628" cy="4437176"/>
          </a:xfrm>
          <a:prstGeom prst="rect">
            <a:avLst/>
          </a:prstGeom>
        </p:spPr>
      </p:pic>
    </p:spTree>
    <p:extLst>
      <p:ext uri="{BB962C8B-B14F-4D97-AF65-F5344CB8AC3E}">
        <p14:creationId xmlns:p14="http://schemas.microsoft.com/office/powerpoint/2010/main" val="4109791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08550" y="586707"/>
            <a:ext cx="3459949" cy="6009204"/>
          </a:xfrm>
          <a:prstGeom prst="rect">
            <a:avLst/>
          </a:prstGeom>
        </p:spPr>
      </p:pic>
    </p:spTree>
    <p:extLst>
      <p:ext uri="{BB962C8B-B14F-4D97-AF65-F5344CB8AC3E}">
        <p14:creationId xmlns:p14="http://schemas.microsoft.com/office/powerpoint/2010/main" val="3623302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1334</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Language Paper 1 Question 1 LO: To understand the assessment objectives in the language paper. ST: I can identify the aim of the assessment.</vt:lpstr>
      <vt:lpstr>PowerPoint Presentation</vt:lpstr>
      <vt:lpstr>PowerPoint Presentation</vt:lpstr>
      <vt:lpstr>How is the paper set out?</vt:lpstr>
      <vt:lpstr>PowerPoint Presentation</vt:lpstr>
      <vt:lpstr>Explicit details</vt:lpstr>
      <vt:lpstr>PowerPoint Presentation</vt:lpstr>
      <vt:lpstr>PowerPoint Presentation</vt:lpstr>
      <vt:lpstr>PowerPoint Presentation</vt:lpstr>
      <vt:lpstr>PowerPoint Presentation</vt:lpstr>
      <vt:lpstr>PowerPoint Presentation</vt:lpstr>
      <vt:lpstr>PowerPoint Presentation</vt:lpstr>
      <vt:lpstr>Q1 Finding relevant details</vt:lpstr>
      <vt:lpstr>Assessment Objective 1: Use the extracts on the slides that follow and complete the activities. Remember…</vt:lpstr>
      <vt:lpstr>Extract 1: Frankenstein, Mary Shelley - list five things we learn about the creature from the extract below: I saw the dull yellow eye of the creature open; it breathed hard, and a convulsive motion agitated its limbs. How can I describe my emotions at this catastrophe, or how delineate the wretch whom with such infinite pains and care I had endeavoured to form? His limbs were in proportion, and I had selected his features as beautiful. Beautiful! – Great God! His yellow skin scarcely covered the work of muscles and arteries beneath; his hair was of lustrous black, and flowing; his teeth of a pearly whiteness; but these luxuriances only formed a more horrid contrast with his watery eyes, that seemed almost of the same colour as the dun white sockets in which they were set, his shrivelled complexion, and straight black lips. </vt:lpstr>
      <vt:lpstr>Extract 2: Cider with Rosie, Laurie Lee – List five things we learn about Mother in the extract below: When she moved into his tiny house in Stroud, and took charge of his four small children, Mother was thirty and still quite handsome. She had not, I suppose, met anyone like him before. This rather priggish young man, with his devout gentility, his airs and manners, his music and ambitions, his charm, bright talk, and undeniable good looks, overwhelmed her as soon as she saw him. So she fell in love with him immediately, and remained in love for ever. And herself being comely, sensitive, and adoring, she attracted my father also. And so he married her. And so later he left her - with his children and some more of her own. </vt:lpstr>
      <vt:lpstr>Extract 3: A Wanted Man, Lee Childs – List  five things that Jack Reacher does in the extract below: Jack Reacher rode for ninety nine miles and ninety minutes with a woman in a dirty grey van, and then he saw bright vapour lights up ahead at the highway Cloverleaf, with big green signs pointing west and east. The woman slowed the van, and stopped, and Reacher got out and thanked her and waved her away. She used the first ramp, west towards Denver and Salt Lake City, and he walked under the bridge and set up on the eastbound ramp, one foot on the shoulder and one in the traffic lane, and he stuck out his thumb and smiled and tried to look friendly.</vt:lpstr>
      <vt:lpstr>Extract 4: Stone Cold, Robert Swindells – List five things that effect Link on the streets: My anonymity was a comfort – at least I wasn’t going to be seen by people who knew me. Also, I was one among many. My plight could have no curiosity value for anybody who might spot me. And there was no further need to fret about next week’s rent. I felt – free, I suppose. This was before I became acquainted with some of the setbacks, like hunger pains and real cold and the problem of what to do when you have to go to the lavatory and guard your bedroom at the same time. It was this last one which got to me first and lost me my doorway and more besides. </vt:lpstr>
      <vt:lpstr>Extract 5: Heroes, Robert Cormier – list five things about Lawrence LaSalle: Lt. Lawrence LaSalle, US Marine Corps, holder of the Silver Star for acts of heroism in the steaming jungles of Guadalcanal in the South Pacific, hero of newsreels and radio broadcasts, was coming home on furlough. He was scheduled to arrive on the 3.10p.m. train from Boston on 3 July 1943. </vt:lpstr>
      <vt:lpstr>Plenary: Write the success criteria for answering question 1, Language paper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 Question 1 LO: To understand the assessment objectives in the language paper. ST: I can identify the aim of the assessment.</dc:title>
  <dc:creator>D Weatherhead</dc:creator>
  <cp:lastModifiedBy>Beverley Graham</cp:lastModifiedBy>
  <cp:revision>2</cp:revision>
  <dcterms:created xsi:type="dcterms:W3CDTF">2020-09-18T10:42:32Z</dcterms:created>
  <dcterms:modified xsi:type="dcterms:W3CDTF">2020-09-20T09:26:47Z</dcterms:modified>
</cp:coreProperties>
</file>