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8" r:id="rId2"/>
    <p:sldId id="257" r:id="rId3"/>
    <p:sldId id="259" r:id="rId4"/>
    <p:sldId id="260" r:id="rId5"/>
    <p:sldId id="261" r:id="rId6"/>
    <p:sldId id="262"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4E04EE5-3852-4FE5-9822-47EE20022854}">
          <p14:sldIdLst>
            <p14:sldId id="258"/>
            <p14:sldId id="257"/>
            <p14:sldId id="259"/>
            <p14:sldId id="260"/>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EB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14"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8FDACCF-1F1F-48A7-A5B5-036EBF7B5AA3}" type="datetimeFigureOut">
              <a:rPr lang="en-US" smtClean="0"/>
              <a:t>6/9/2017</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34FC413-345E-4CCB-9296-A0232A047634}" type="slidenum">
              <a:rPr lang="en-US" smtClean="0"/>
              <a:t>‹#›</a:t>
            </a:fld>
            <a:endParaRPr lang="en-US"/>
          </a:p>
        </p:txBody>
      </p:sp>
    </p:spTree>
    <p:extLst>
      <p:ext uri="{BB962C8B-B14F-4D97-AF65-F5344CB8AC3E}">
        <p14:creationId xmlns:p14="http://schemas.microsoft.com/office/powerpoint/2010/main" val="33917266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DF214E-614F-4426-B15F-14DFCED4D906}"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259326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F214E-614F-4426-B15F-14DFCED4D906}"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160584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F214E-614F-4426-B15F-14DFCED4D906}"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161150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F214E-614F-4426-B15F-14DFCED4D906}"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2675199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DF214E-614F-4426-B15F-14DFCED4D906}"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306084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DF214E-614F-4426-B15F-14DFCED4D906}"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1451569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DF214E-614F-4426-B15F-14DFCED4D906}" type="datetimeFigureOut">
              <a:rPr lang="en-US" smtClean="0"/>
              <a:t>6/9/2017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2077374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DF214E-614F-4426-B15F-14DFCED4D906}" type="datetimeFigureOut">
              <a:rPr lang="en-US" smtClean="0"/>
              <a:t>6/9/2017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147098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F214E-614F-4426-B15F-14DFCED4D906}" type="datetimeFigureOut">
              <a:rPr lang="en-US" smtClean="0"/>
              <a:t>6/9/2017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1241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DF214E-614F-4426-B15F-14DFCED4D906}"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132159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DF214E-614F-4426-B15F-14DFCED4D906}"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AB60B-7BC5-4299-B530-901510E79E37}" type="slidenum">
              <a:rPr lang="en-US" smtClean="0"/>
              <a:t>‹#›</a:t>
            </a:fld>
            <a:endParaRPr lang="en-US"/>
          </a:p>
        </p:txBody>
      </p:sp>
    </p:spTree>
    <p:extLst>
      <p:ext uri="{BB962C8B-B14F-4D97-AF65-F5344CB8AC3E}">
        <p14:creationId xmlns:p14="http://schemas.microsoft.com/office/powerpoint/2010/main" val="3387353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DF214E-614F-4426-B15F-14DFCED4D906}" type="datetimeFigureOut">
              <a:rPr lang="en-US" smtClean="0"/>
              <a:t>6/9/2017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AB60B-7BC5-4299-B530-901510E79E37}" type="slidenum">
              <a:rPr lang="en-US" smtClean="0"/>
              <a:t>‹#›</a:t>
            </a:fld>
            <a:endParaRPr lang="en-US"/>
          </a:p>
        </p:txBody>
      </p:sp>
    </p:spTree>
    <p:extLst>
      <p:ext uri="{BB962C8B-B14F-4D97-AF65-F5344CB8AC3E}">
        <p14:creationId xmlns:p14="http://schemas.microsoft.com/office/powerpoint/2010/main" val="4081647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498" y="117699"/>
            <a:ext cx="10515600" cy="1325563"/>
          </a:xfrm>
        </p:spPr>
        <p:txBody>
          <a:bodyPr/>
          <a:lstStyle/>
          <a:p>
            <a:r>
              <a:rPr lang="en-US" b="1" u="sng" dirty="0" smtClean="0"/>
              <a:t>Main Question</a:t>
            </a:r>
            <a:r>
              <a:rPr lang="en-US" dirty="0" smtClean="0"/>
              <a:t>: </a:t>
            </a:r>
            <a:endParaRPr lang="en-US" dirty="0"/>
          </a:p>
        </p:txBody>
      </p:sp>
      <p:sp>
        <p:nvSpPr>
          <p:cNvPr id="3" name="Content Placeholder 2"/>
          <p:cNvSpPr>
            <a:spLocks noGrp="1"/>
          </p:cNvSpPr>
          <p:nvPr>
            <p:ph idx="1"/>
          </p:nvPr>
        </p:nvSpPr>
        <p:spPr>
          <a:xfrm>
            <a:off x="850751" y="1309258"/>
            <a:ext cx="10515600" cy="4351338"/>
          </a:xfrm>
        </p:spPr>
        <p:txBody>
          <a:bodyPr>
            <a:normAutofit/>
          </a:bodyPr>
          <a:lstStyle/>
          <a:p>
            <a:pPr marL="0" indent="0">
              <a:buNone/>
            </a:pPr>
            <a:r>
              <a:rPr lang="en-US" dirty="0" smtClean="0"/>
              <a:t>A row on Twitter has begun to surface about the idea that young people are too pressured to look “beautiful”.  </a:t>
            </a:r>
          </a:p>
          <a:p>
            <a:pPr marL="0" indent="0">
              <a:buNone/>
            </a:pPr>
            <a:endParaRPr lang="en-US" dirty="0"/>
          </a:p>
          <a:p>
            <a:pPr marL="0" indent="0">
              <a:buNone/>
            </a:pPr>
            <a:r>
              <a:rPr lang="en-US" dirty="0" smtClean="0"/>
              <a:t>You could write in </a:t>
            </a:r>
            <a:r>
              <a:rPr lang="en-US" dirty="0" err="1" smtClean="0"/>
              <a:t>favour</a:t>
            </a:r>
            <a:r>
              <a:rPr lang="en-US" dirty="0" smtClean="0"/>
              <a:t> of this idea that there is too much pressure on teens. </a:t>
            </a:r>
            <a:endParaRPr lang="en-US" dirty="0"/>
          </a:p>
        </p:txBody>
      </p:sp>
      <p:sp>
        <p:nvSpPr>
          <p:cNvPr id="4" name="Content Placeholder 2"/>
          <p:cNvSpPr txBox="1">
            <a:spLocks/>
          </p:cNvSpPr>
          <p:nvPr/>
        </p:nvSpPr>
        <p:spPr>
          <a:xfrm>
            <a:off x="1055146" y="3972327"/>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smtClean="0"/>
              <a:t>Note: if you cannot think of ideas for the topic given in the examples then you can </a:t>
            </a:r>
            <a:r>
              <a:rPr lang="en-US" sz="3200" b="1" u="sng" dirty="0" smtClean="0"/>
              <a:t>change it</a:t>
            </a:r>
            <a:r>
              <a:rPr lang="en-US" sz="3200" dirty="0" smtClean="0"/>
              <a:t>. Just check whether it suits the sort of piece you’re writing for.</a:t>
            </a:r>
            <a:endParaRPr lang="en-US" sz="3200" dirty="0"/>
          </a:p>
        </p:txBody>
      </p:sp>
    </p:spTree>
    <p:extLst>
      <p:ext uri="{BB962C8B-B14F-4D97-AF65-F5344CB8AC3E}">
        <p14:creationId xmlns:p14="http://schemas.microsoft.com/office/powerpoint/2010/main" val="265629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442" y="204395"/>
            <a:ext cx="10515600" cy="516367"/>
          </a:xfrm>
        </p:spPr>
        <p:txBody>
          <a:bodyPr>
            <a:noAutofit/>
          </a:bodyPr>
          <a:lstStyle/>
          <a:p>
            <a:r>
              <a:rPr lang="en-US" sz="2000" b="1" dirty="0"/>
              <a:t>Formal Letter - “You have decided to write </a:t>
            </a:r>
            <a:r>
              <a:rPr lang="en-US" sz="2000" b="1" dirty="0">
                <a:solidFill>
                  <a:srgbClr val="0070C0"/>
                </a:solidFill>
              </a:rPr>
              <a:t>a formal letter </a:t>
            </a:r>
            <a:r>
              <a:rPr lang="en-US" sz="2000" b="1" dirty="0"/>
              <a:t>to your local MP to begin placing more support for  young people.”</a:t>
            </a:r>
            <a:br>
              <a:rPr lang="en-US" sz="2000" b="1" dirty="0"/>
            </a:br>
            <a:endParaRPr lang="en-US" sz="2000" b="1" dirty="0"/>
          </a:p>
        </p:txBody>
      </p:sp>
      <p:sp>
        <p:nvSpPr>
          <p:cNvPr id="3" name="Content Placeholder 2"/>
          <p:cNvSpPr>
            <a:spLocks noGrp="1"/>
          </p:cNvSpPr>
          <p:nvPr>
            <p:ph idx="1"/>
          </p:nvPr>
        </p:nvSpPr>
        <p:spPr>
          <a:xfrm>
            <a:off x="129093" y="720762"/>
            <a:ext cx="7325956" cy="5819887"/>
          </a:xfrm>
        </p:spPr>
        <p:txBody>
          <a:bodyPr>
            <a:normAutofit fontScale="92500" lnSpcReduction="20000"/>
          </a:bodyPr>
          <a:lstStyle/>
          <a:p>
            <a:r>
              <a:rPr lang="en-US" sz="1600" dirty="0" smtClean="0"/>
              <a:t>(address of sender/recipient first)</a:t>
            </a:r>
          </a:p>
          <a:p>
            <a:pPr marL="0" indent="0">
              <a:buNone/>
            </a:pPr>
            <a:r>
              <a:rPr lang="en-US" sz="1600" dirty="0" smtClean="0"/>
              <a:t>Dear Mr. </a:t>
            </a:r>
            <a:r>
              <a:rPr lang="en-US" sz="1600" dirty="0" smtClean="0"/>
              <a:t>Smith, </a:t>
            </a:r>
            <a:r>
              <a:rPr lang="en-US" sz="1600" dirty="0" smtClean="0"/>
              <a:t>MP, </a:t>
            </a:r>
          </a:p>
          <a:p>
            <a:pPr marL="0" indent="0">
              <a:buNone/>
            </a:pPr>
            <a:endParaRPr lang="en-US" sz="1600" dirty="0"/>
          </a:p>
          <a:p>
            <a:pPr marL="0" indent="0">
              <a:buNone/>
            </a:pPr>
            <a:r>
              <a:rPr lang="en-US" sz="1600" dirty="0" smtClean="0"/>
              <a:t>I am writing this letter to inform you and garner your support in combating pressures that teens face to look “beautiful”. There has been a recent exchange of viewpoints on Twitter about the challenges youth face to exemplify beauty and perfection.  There are a number of suggestions that I firmly believe this pressure could be challenged and less overwhelming: magazines should not be allowed to airbrush photos of models, models themselves need to have a limit on the body-fat they try to lose and television commercials need to be more regulated to include “normal” and “typical” looking young people.  </a:t>
            </a:r>
          </a:p>
          <a:p>
            <a:pPr marL="0" indent="0">
              <a:buNone/>
            </a:pPr>
            <a:r>
              <a:rPr lang="en-US" sz="1600" dirty="0" smtClean="0"/>
              <a:t>Evidently, airbrushing is harmful because ________________________________________________________________________________________________________________________________________________________________________________________________________________________________________________. </a:t>
            </a:r>
          </a:p>
          <a:p>
            <a:pPr marL="0" indent="0">
              <a:buNone/>
            </a:pPr>
            <a:r>
              <a:rPr lang="en-US" sz="1600" dirty="0" smtClean="0"/>
              <a:t>Moreover, models and imagery of youth need to be regulated and imagery circumvented to protect our youths’ personal ideas of beauty. For example,  _________________________________________________________________________________________________________________________________________________________________________________________________________________________________________________________. </a:t>
            </a:r>
          </a:p>
          <a:p>
            <a:pPr marL="0" indent="0">
              <a:buNone/>
            </a:pPr>
            <a:r>
              <a:rPr lang="en-US" sz="1600" dirty="0" smtClean="0"/>
              <a:t> </a:t>
            </a:r>
          </a:p>
          <a:p>
            <a:pPr marL="0" indent="0">
              <a:buNone/>
            </a:pPr>
            <a:r>
              <a:rPr lang="en-US" sz="1600" dirty="0" smtClean="0"/>
              <a:t>Finally, I know that not every image and magazine can be regulated or checked for appropriateness and I understand that… _________________________________________________________________________________________________________________________________________________________________. However,… _____________________________________________________________________________________________________________________________________________________________________________.  </a:t>
            </a:r>
            <a:endParaRPr lang="en-US" sz="1600" dirty="0"/>
          </a:p>
        </p:txBody>
      </p:sp>
      <p:sp>
        <p:nvSpPr>
          <p:cNvPr id="4" name="TextBox 3"/>
          <p:cNvSpPr txBox="1"/>
          <p:nvPr/>
        </p:nvSpPr>
        <p:spPr>
          <a:xfrm>
            <a:off x="2070848" y="1179875"/>
            <a:ext cx="1850315" cy="369332"/>
          </a:xfrm>
          <a:prstGeom prst="rect">
            <a:avLst/>
          </a:prstGeom>
          <a:solidFill>
            <a:srgbClr val="FFFF00"/>
          </a:solidFill>
        </p:spPr>
        <p:txBody>
          <a:bodyPr wrap="square" rtlCol="0">
            <a:spAutoFit/>
          </a:bodyPr>
          <a:lstStyle/>
          <a:p>
            <a:r>
              <a:rPr lang="en-US" dirty="0" smtClean="0"/>
              <a:t>Purpose is clear</a:t>
            </a:r>
            <a:endParaRPr lang="en-US" dirty="0"/>
          </a:p>
        </p:txBody>
      </p:sp>
      <p:sp>
        <p:nvSpPr>
          <p:cNvPr id="5" name="TextBox 4"/>
          <p:cNvSpPr txBox="1"/>
          <p:nvPr/>
        </p:nvSpPr>
        <p:spPr>
          <a:xfrm>
            <a:off x="4520452" y="1052463"/>
            <a:ext cx="2710927" cy="369332"/>
          </a:xfrm>
          <a:prstGeom prst="rect">
            <a:avLst/>
          </a:prstGeom>
          <a:solidFill>
            <a:schemeClr val="accent5">
              <a:lumMod val="20000"/>
              <a:lumOff val="80000"/>
            </a:schemeClr>
          </a:solidFill>
        </p:spPr>
        <p:txBody>
          <a:bodyPr wrap="square" rtlCol="0">
            <a:spAutoFit/>
          </a:bodyPr>
          <a:lstStyle/>
          <a:p>
            <a:r>
              <a:rPr lang="en-US" dirty="0" smtClean="0"/>
              <a:t>Formal, good vocabulary</a:t>
            </a:r>
            <a:endParaRPr lang="en-US" dirty="0"/>
          </a:p>
        </p:txBody>
      </p:sp>
      <p:sp>
        <p:nvSpPr>
          <p:cNvPr id="6" name="TextBox 5"/>
          <p:cNvSpPr txBox="1"/>
          <p:nvPr/>
        </p:nvSpPr>
        <p:spPr>
          <a:xfrm>
            <a:off x="7428150" y="1237129"/>
            <a:ext cx="2205320" cy="646331"/>
          </a:xfrm>
          <a:prstGeom prst="rect">
            <a:avLst/>
          </a:prstGeom>
          <a:solidFill>
            <a:schemeClr val="accent3">
              <a:lumMod val="20000"/>
              <a:lumOff val="80000"/>
            </a:schemeClr>
          </a:solidFill>
        </p:spPr>
        <p:txBody>
          <a:bodyPr wrap="square" rtlCol="0">
            <a:spAutoFit/>
          </a:bodyPr>
          <a:lstStyle/>
          <a:p>
            <a:r>
              <a:rPr lang="en-US" dirty="0" smtClean="0"/>
              <a:t>POINTS listed clearly in introduction</a:t>
            </a:r>
            <a:endParaRPr lang="en-US" dirty="0"/>
          </a:p>
        </p:txBody>
      </p:sp>
      <p:sp>
        <p:nvSpPr>
          <p:cNvPr id="7" name="TextBox 6"/>
          <p:cNvSpPr txBox="1"/>
          <p:nvPr/>
        </p:nvSpPr>
        <p:spPr>
          <a:xfrm>
            <a:off x="7342092" y="2025308"/>
            <a:ext cx="4550485" cy="523220"/>
          </a:xfrm>
          <a:prstGeom prst="rect">
            <a:avLst/>
          </a:prstGeom>
          <a:solidFill>
            <a:schemeClr val="accent6">
              <a:lumMod val="20000"/>
              <a:lumOff val="80000"/>
            </a:schemeClr>
          </a:solidFill>
        </p:spPr>
        <p:txBody>
          <a:bodyPr wrap="square" rtlCol="0">
            <a:spAutoFit/>
          </a:bodyPr>
          <a:lstStyle/>
          <a:p>
            <a:r>
              <a:rPr lang="en-US" sz="1400" dirty="0" smtClean="0"/>
              <a:t>“ “ used for moderate sarcasm to make your viewpoint crystal clear yet </a:t>
            </a:r>
            <a:r>
              <a:rPr lang="en-US" sz="1400" b="1" dirty="0" smtClean="0"/>
              <a:t>polite</a:t>
            </a:r>
            <a:endParaRPr lang="en-US" sz="1400" b="1" dirty="0"/>
          </a:p>
        </p:txBody>
      </p:sp>
      <p:sp>
        <p:nvSpPr>
          <p:cNvPr id="8" name="TextBox 7"/>
          <p:cNvSpPr txBox="1"/>
          <p:nvPr/>
        </p:nvSpPr>
        <p:spPr>
          <a:xfrm>
            <a:off x="7471184" y="2964738"/>
            <a:ext cx="4421393" cy="738664"/>
          </a:xfrm>
          <a:prstGeom prst="rect">
            <a:avLst/>
          </a:prstGeom>
          <a:solidFill>
            <a:schemeClr val="accent2">
              <a:lumMod val="20000"/>
              <a:lumOff val="80000"/>
            </a:schemeClr>
          </a:solidFill>
        </p:spPr>
        <p:txBody>
          <a:bodyPr wrap="square" rtlCol="0">
            <a:spAutoFit/>
          </a:bodyPr>
          <a:lstStyle/>
          <a:p>
            <a:r>
              <a:rPr lang="en-US" sz="1400" dirty="0" smtClean="0"/>
              <a:t>- try to add a personal story, explain the disturbing effects, add a list of three to show how much photos are touched up. </a:t>
            </a:r>
            <a:endParaRPr lang="en-US" sz="1400" dirty="0"/>
          </a:p>
        </p:txBody>
      </p:sp>
      <p:sp>
        <p:nvSpPr>
          <p:cNvPr id="9" name="TextBox 8"/>
          <p:cNvSpPr txBox="1"/>
          <p:nvPr/>
        </p:nvSpPr>
        <p:spPr>
          <a:xfrm>
            <a:off x="7455049" y="3853074"/>
            <a:ext cx="4604274" cy="1569660"/>
          </a:xfrm>
          <a:prstGeom prst="rect">
            <a:avLst/>
          </a:prstGeom>
          <a:solidFill>
            <a:schemeClr val="accent4">
              <a:lumMod val="20000"/>
              <a:lumOff val="80000"/>
            </a:schemeClr>
          </a:solidFill>
        </p:spPr>
        <p:txBody>
          <a:bodyPr wrap="square" rtlCol="0">
            <a:spAutoFit/>
          </a:bodyPr>
          <a:lstStyle/>
          <a:p>
            <a:r>
              <a:rPr lang="en-US" sz="1200" dirty="0" smtClean="0"/>
              <a:t>Vocabulary (keep it formal) </a:t>
            </a:r>
          </a:p>
          <a:p>
            <a:r>
              <a:rPr lang="en-US" sz="1200" dirty="0" smtClean="0"/>
              <a:t>Add the words: “identity is altered/warped”, “sense of reality is disjointed”, etc. </a:t>
            </a:r>
          </a:p>
          <a:p>
            <a:endParaRPr lang="en-US" sz="1200" dirty="0" smtClean="0"/>
          </a:p>
          <a:p>
            <a:r>
              <a:rPr lang="en-US" sz="1200" dirty="0" smtClean="0"/>
              <a:t>Your – be direct (Your son or daughter might be disempowered…) </a:t>
            </a:r>
          </a:p>
          <a:p>
            <a:endParaRPr lang="en-US" sz="1200" dirty="0"/>
          </a:p>
          <a:p>
            <a:r>
              <a:rPr lang="en-US" sz="1200" dirty="0" smtClean="0"/>
              <a:t>Add medical evidence – bulimia and anorexia </a:t>
            </a:r>
            <a:endParaRPr lang="en-US" sz="1200" dirty="0"/>
          </a:p>
          <a:p>
            <a:r>
              <a:rPr lang="en-US" sz="1200" dirty="0" smtClean="0"/>
              <a:t> </a:t>
            </a:r>
            <a:endParaRPr lang="en-US" sz="1200" dirty="0"/>
          </a:p>
        </p:txBody>
      </p:sp>
      <p:sp>
        <p:nvSpPr>
          <p:cNvPr id="10" name="TextBox 9"/>
          <p:cNvSpPr txBox="1"/>
          <p:nvPr/>
        </p:nvSpPr>
        <p:spPr>
          <a:xfrm>
            <a:off x="7422773" y="5640758"/>
            <a:ext cx="4421393" cy="738664"/>
          </a:xfrm>
          <a:prstGeom prst="rect">
            <a:avLst/>
          </a:prstGeom>
          <a:solidFill>
            <a:schemeClr val="accent2">
              <a:lumMod val="20000"/>
              <a:lumOff val="80000"/>
            </a:schemeClr>
          </a:solidFill>
        </p:spPr>
        <p:txBody>
          <a:bodyPr wrap="square" rtlCol="0">
            <a:spAutoFit/>
          </a:bodyPr>
          <a:lstStyle/>
          <a:p>
            <a:r>
              <a:rPr lang="en-US" sz="1400" dirty="0" smtClean="0"/>
              <a:t>Add a counterpoint – elaborate on how youth should take responsibility and it’s part of maturing, but add a STRONG point after “However” to bring it BACK to your argument.</a:t>
            </a:r>
            <a:endParaRPr lang="en-US" sz="1400" dirty="0"/>
          </a:p>
        </p:txBody>
      </p:sp>
    </p:spTree>
    <p:extLst>
      <p:ext uri="{BB962C8B-B14F-4D97-AF65-F5344CB8AC3E}">
        <p14:creationId xmlns:p14="http://schemas.microsoft.com/office/powerpoint/2010/main" val="376683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075" y="-183515"/>
            <a:ext cx="10515600" cy="1325563"/>
          </a:xfrm>
        </p:spPr>
        <p:txBody>
          <a:bodyPr>
            <a:normAutofit/>
          </a:bodyPr>
          <a:lstStyle/>
          <a:p>
            <a:r>
              <a:rPr lang="en-US" sz="2400" b="1" dirty="0" smtClean="0"/>
              <a:t>“You have decided to write an </a:t>
            </a:r>
            <a:r>
              <a:rPr lang="en-US" sz="2400" b="1" dirty="0" smtClean="0">
                <a:solidFill>
                  <a:srgbClr val="FF0000"/>
                </a:solidFill>
              </a:rPr>
              <a:t>informal letter </a:t>
            </a:r>
            <a:r>
              <a:rPr lang="en-US" sz="2400" b="1" dirty="0" smtClean="0"/>
              <a:t>to </a:t>
            </a:r>
            <a:r>
              <a:rPr lang="en-US" sz="2400" b="1" dirty="0" smtClean="0"/>
              <a:t>your friend expressing concern about the ideas of beauty and the pressures put on both teenage girls and boys”</a:t>
            </a:r>
            <a:endParaRPr lang="en-US" sz="2400" b="1" dirty="0"/>
          </a:p>
        </p:txBody>
      </p:sp>
      <p:sp>
        <p:nvSpPr>
          <p:cNvPr id="4" name="Content Placeholder 2"/>
          <p:cNvSpPr>
            <a:spLocks noGrp="1"/>
          </p:cNvSpPr>
          <p:nvPr>
            <p:ph idx="1"/>
          </p:nvPr>
        </p:nvSpPr>
        <p:spPr>
          <a:xfrm>
            <a:off x="129092" y="720762"/>
            <a:ext cx="8209651" cy="6035040"/>
          </a:xfrm>
        </p:spPr>
        <p:txBody>
          <a:bodyPr>
            <a:normAutofit lnSpcReduction="10000"/>
          </a:bodyPr>
          <a:lstStyle/>
          <a:p>
            <a:r>
              <a:rPr lang="en-US" sz="1600" dirty="0" smtClean="0"/>
              <a:t>(address of sender/recipient first)</a:t>
            </a:r>
          </a:p>
          <a:p>
            <a:pPr marL="0" indent="0">
              <a:buNone/>
            </a:pPr>
            <a:r>
              <a:rPr lang="en-US" sz="1600" dirty="0" smtClean="0"/>
              <a:t>Hi Paul, </a:t>
            </a:r>
          </a:p>
          <a:p>
            <a:pPr marL="0" indent="0">
              <a:buNone/>
            </a:pPr>
            <a:r>
              <a:rPr lang="en-US" sz="1600" dirty="0" smtClean="0"/>
              <a:t>I’ve been listening to the “</a:t>
            </a:r>
            <a:r>
              <a:rPr lang="en-US" sz="1600" dirty="0" err="1" smtClean="0"/>
              <a:t>rumour</a:t>
            </a:r>
            <a:r>
              <a:rPr lang="en-US" sz="1600" dirty="0" smtClean="0"/>
              <a:t>-mill” of Twitter that youth are up against a load of pressure to look “perfect” and “beautiful”. </a:t>
            </a:r>
            <a:r>
              <a:rPr lang="en-US" sz="1600" dirty="0" smtClean="0"/>
              <a:t>You know what I’m saying is </a:t>
            </a:r>
            <a:r>
              <a:rPr lang="en-US" sz="1600" dirty="0" smtClean="0"/>
              <a:t>true: these “glamour” magazines are completely packed with airbrushed fakery. It’s sickening. Over 90% of the images you see these days are all “doctored” to seem perfect. </a:t>
            </a:r>
            <a:r>
              <a:rPr lang="en-US" sz="1600" dirty="0" smtClean="0"/>
              <a:t>Can’t we just go back to our days of primary school and blasting around on our bikes for hours on end and not caring about anything?</a:t>
            </a:r>
            <a:endParaRPr lang="en-US" sz="1600" dirty="0"/>
          </a:p>
          <a:p>
            <a:pPr marL="0" indent="0">
              <a:buNone/>
            </a:pPr>
            <a:r>
              <a:rPr lang="en-US" sz="1600" dirty="0" smtClean="0"/>
              <a:t>Alright, haven’t you noticed there are no flaws on these models? Like they were born like little perfect cherubs of heaven? Here’s what I have a problem with… ________________________________________________________________________________________________________________________________________________________________________________________________________________________________________________. </a:t>
            </a:r>
          </a:p>
          <a:p>
            <a:pPr marL="0" indent="0">
              <a:buNone/>
            </a:pPr>
            <a:r>
              <a:rPr lang="en-US" sz="1600" dirty="0" smtClean="0"/>
              <a:t>As well, models and imagery of youth are skewed and these models are </a:t>
            </a:r>
            <a:r>
              <a:rPr lang="en-US" sz="1600" dirty="0" smtClean="0"/>
              <a:t>just totally fake</a:t>
            </a:r>
            <a:r>
              <a:rPr lang="en-US" sz="1600" dirty="0" smtClean="0"/>
              <a:t>!  </a:t>
            </a:r>
            <a:r>
              <a:rPr lang="en-US" sz="1600" dirty="0" smtClean="0"/>
              <a:t>_________________________________________________________________________________________________________________________________________________________________________________________________________________________________________________________. </a:t>
            </a:r>
          </a:p>
          <a:p>
            <a:pPr marL="0" indent="0">
              <a:buNone/>
            </a:pPr>
            <a:r>
              <a:rPr lang="en-US" sz="1600" dirty="0" smtClean="0"/>
              <a:t> </a:t>
            </a:r>
          </a:p>
          <a:p>
            <a:pPr marL="0" indent="0">
              <a:buNone/>
            </a:pPr>
            <a:r>
              <a:rPr lang="en-US" sz="1600" dirty="0" smtClean="0"/>
              <a:t>Ok, yes, I get that we can’t force these models to eat, and some images in commercials are… _________________________________________________________________________________________________________________________________________________________________. But,… _____________________________________________________________________________________________________________________________________________________________________________.  </a:t>
            </a:r>
            <a:endParaRPr lang="en-US" sz="1600" dirty="0"/>
          </a:p>
        </p:txBody>
      </p:sp>
      <p:sp>
        <p:nvSpPr>
          <p:cNvPr id="5" name="TextBox 4"/>
          <p:cNvSpPr txBox="1"/>
          <p:nvPr/>
        </p:nvSpPr>
        <p:spPr>
          <a:xfrm>
            <a:off x="3761590" y="957382"/>
            <a:ext cx="1807285" cy="369332"/>
          </a:xfrm>
          <a:prstGeom prst="rect">
            <a:avLst/>
          </a:prstGeom>
          <a:noFill/>
        </p:spPr>
        <p:txBody>
          <a:bodyPr wrap="square" rtlCol="0">
            <a:spAutoFit/>
          </a:bodyPr>
          <a:lstStyle/>
          <a:p>
            <a:r>
              <a:rPr lang="en-US" dirty="0" smtClean="0"/>
              <a:t>Less formal</a:t>
            </a:r>
            <a:endParaRPr lang="en-US" dirty="0"/>
          </a:p>
        </p:txBody>
      </p:sp>
      <p:sp>
        <p:nvSpPr>
          <p:cNvPr id="6" name="TextBox 5"/>
          <p:cNvSpPr txBox="1"/>
          <p:nvPr/>
        </p:nvSpPr>
        <p:spPr>
          <a:xfrm>
            <a:off x="6365387" y="957382"/>
            <a:ext cx="3101341" cy="369332"/>
          </a:xfrm>
          <a:prstGeom prst="rect">
            <a:avLst/>
          </a:prstGeom>
          <a:noFill/>
        </p:spPr>
        <p:txBody>
          <a:bodyPr wrap="square" rtlCol="0">
            <a:spAutoFit/>
          </a:bodyPr>
          <a:lstStyle/>
          <a:p>
            <a:r>
              <a:rPr lang="en-US" dirty="0" smtClean="0"/>
              <a:t>“…” marks for more sarcasm.</a:t>
            </a:r>
            <a:endParaRPr lang="en-US" dirty="0"/>
          </a:p>
        </p:txBody>
      </p:sp>
      <p:sp>
        <p:nvSpPr>
          <p:cNvPr id="7" name="TextBox 6"/>
          <p:cNvSpPr txBox="1"/>
          <p:nvPr/>
        </p:nvSpPr>
        <p:spPr>
          <a:xfrm>
            <a:off x="8197327" y="2119605"/>
            <a:ext cx="2194560" cy="369332"/>
          </a:xfrm>
          <a:prstGeom prst="rect">
            <a:avLst/>
          </a:prstGeom>
          <a:noFill/>
        </p:spPr>
        <p:txBody>
          <a:bodyPr wrap="square" rtlCol="0">
            <a:spAutoFit/>
          </a:bodyPr>
          <a:lstStyle/>
          <a:p>
            <a:r>
              <a:rPr lang="en-US" dirty="0" smtClean="0"/>
              <a:t>Personal, emotive</a:t>
            </a:r>
            <a:endParaRPr lang="en-US" dirty="0"/>
          </a:p>
        </p:txBody>
      </p:sp>
      <p:cxnSp>
        <p:nvCxnSpPr>
          <p:cNvPr id="9" name="Straight Arrow Connector 8"/>
          <p:cNvCxnSpPr/>
          <p:nvPr/>
        </p:nvCxnSpPr>
        <p:spPr>
          <a:xfrm flipH="1" flipV="1">
            <a:off x="5725311" y="2015601"/>
            <a:ext cx="2472016" cy="2886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197327" y="1646269"/>
            <a:ext cx="1957891" cy="369332"/>
          </a:xfrm>
          <a:prstGeom prst="rect">
            <a:avLst/>
          </a:prstGeom>
          <a:noFill/>
        </p:spPr>
        <p:txBody>
          <a:bodyPr wrap="square" rtlCol="0">
            <a:spAutoFit/>
          </a:bodyPr>
          <a:lstStyle/>
          <a:p>
            <a:r>
              <a:rPr lang="en-US" dirty="0" smtClean="0"/>
              <a:t>Facts/figures</a:t>
            </a:r>
            <a:endParaRPr lang="en-US" dirty="0"/>
          </a:p>
        </p:txBody>
      </p:sp>
      <p:sp>
        <p:nvSpPr>
          <p:cNvPr id="12" name="TextBox 11"/>
          <p:cNvSpPr txBox="1"/>
          <p:nvPr/>
        </p:nvSpPr>
        <p:spPr>
          <a:xfrm>
            <a:off x="8338744" y="2519822"/>
            <a:ext cx="2255968" cy="369332"/>
          </a:xfrm>
          <a:prstGeom prst="rect">
            <a:avLst/>
          </a:prstGeom>
          <a:noFill/>
        </p:spPr>
        <p:txBody>
          <a:bodyPr wrap="square" rtlCol="0">
            <a:spAutoFit/>
          </a:bodyPr>
          <a:lstStyle/>
          <a:p>
            <a:r>
              <a:rPr lang="en-US" dirty="0" smtClean="0"/>
              <a:t>Points clearly set out</a:t>
            </a:r>
            <a:endParaRPr lang="en-US" dirty="0"/>
          </a:p>
        </p:txBody>
      </p:sp>
      <p:sp>
        <p:nvSpPr>
          <p:cNvPr id="13" name="TextBox 12"/>
          <p:cNvSpPr txBox="1"/>
          <p:nvPr/>
        </p:nvSpPr>
        <p:spPr>
          <a:xfrm>
            <a:off x="8197327" y="2881718"/>
            <a:ext cx="3818965" cy="1169551"/>
          </a:xfrm>
          <a:prstGeom prst="rect">
            <a:avLst/>
          </a:prstGeom>
          <a:solidFill>
            <a:schemeClr val="accent5">
              <a:lumMod val="20000"/>
              <a:lumOff val="80000"/>
            </a:schemeClr>
          </a:solidFill>
        </p:spPr>
        <p:txBody>
          <a:bodyPr wrap="square" rtlCol="0">
            <a:spAutoFit/>
          </a:bodyPr>
          <a:lstStyle/>
          <a:p>
            <a:r>
              <a:rPr lang="en-US" sz="1400" dirty="0" smtClean="0"/>
              <a:t>Use imagery/similes to show how too perfect they are. </a:t>
            </a:r>
          </a:p>
          <a:p>
            <a:r>
              <a:rPr lang="en-US" sz="1400" dirty="0" smtClean="0"/>
              <a:t>Use hyperbole </a:t>
            </a:r>
          </a:p>
          <a:p>
            <a:r>
              <a:rPr lang="en-US" sz="1400" dirty="0" smtClean="0"/>
              <a:t>Use examples and </a:t>
            </a:r>
            <a:r>
              <a:rPr lang="en-US" sz="1400" dirty="0" err="1" smtClean="0"/>
              <a:t>humour</a:t>
            </a:r>
            <a:endParaRPr lang="en-US" sz="1400" dirty="0" smtClean="0"/>
          </a:p>
          <a:p>
            <a:r>
              <a:rPr lang="en-US" sz="1400" dirty="0" smtClean="0"/>
              <a:t>Be emotive </a:t>
            </a:r>
            <a:endParaRPr lang="en-US" sz="1400" dirty="0"/>
          </a:p>
        </p:txBody>
      </p:sp>
      <p:sp>
        <p:nvSpPr>
          <p:cNvPr id="14" name="TextBox 13"/>
          <p:cNvSpPr txBox="1"/>
          <p:nvPr/>
        </p:nvSpPr>
        <p:spPr>
          <a:xfrm>
            <a:off x="8338743" y="4051269"/>
            <a:ext cx="3752854" cy="1600438"/>
          </a:xfrm>
          <a:prstGeom prst="rect">
            <a:avLst/>
          </a:prstGeom>
          <a:solidFill>
            <a:schemeClr val="accent4">
              <a:lumMod val="20000"/>
              <a:lumOff val="80000"/>
            </a:schemeClr>
          </a:solidFill>
        </p:spPr>
        <p:txBody>
          <a:bodyPr wrap="square" rtlCol="0">
            <a:spAutoFit/>
          </a:bodyPr>
          <a:lstStyle/>
          <a:p>
            <a:r>
              <a:rPr lang="en-US" sz="1400" dirty="0" smtClean="0"/>
              <a:t>More imagery of models and how disgusting they look. </a:t>
            </a:r>
          </a:p>
          <a:p>
            <a:endParaRPr lang="en-US" sz="1400" dirty="0"/>
          </a:p>
          <a:p>
            <a:r>
              <a:rPr lang="en-US" sz="1400" dirty="0" smtClean="0"/>
              <a:t>Use a list of three to describe them. </a:t>
            </a:r>
          </a:p>
          <a:p>
            <a:endParaRPr lang="en-US" sz="1400" dirty="0"/>
          </a:p>
          <a:p>
            <a:r>
              <a:rPr lang="en-US" sz="1400" dirty="0" smtClean="0"/>
              <a:t>Use a fact/figure (models are typically only a size 4 – the average female is a size 10-14) </a:t>
            </a:r>
            <a:endParaRPr lang="en-US" sz="1400" dirty="0"/>
          </a:p>
        </p:txBody>
      </p:sp>
      <p:sp>
        <p:nvSpPr>
          <p:cNvPr id="15" name="TextBox 14"/>
          <p:cNvSpPr txBox="1"/>
          <p:nvPr/>
        </p:nvSpPr>
        <p:spPr>
          <a:xfrm>
            <a:off x="8208083" y="5852918"/>
            <a:ext cx="3894270" cy="738664"/>
          </a:xfrm>
          <a:prstGeom prst="rect">
            <a:avLst/>
          </a:prstGeom>
          <a:solidFill>
            <a:schemeClr val="accent6">
              <a:lumMod val="20000"/>
              <a:lumOff val="80000"/>
            </a:schemeClr>
          </a:solidFill>
        </p:spPr>
        <p:txBody>
          <a:bodyPr wrap="square" rtlCol="0">
            <a:spAutoFit/>
          </a:bodyPr>
          <a:lstStyle/>
          <a:p>
            <a:r>
              <a:rPr lang="en-US" sz="1400" dirty="0" smtClean="0"/>
              <a:t>Counterpoint – you need to make it clear. </a:t>
            </a:r>
          </a:p>
          <a:p>
            <a:endParaRPr lang="en-US" sz="1400" dirty="0"/>
          </a:p>
          <a:p>
            <a:r>
              <a:rPr lang="en-US" sz="1400" dirty="0" smtClean="0"/>
              <a:t>Add a rhetorical question – be direct – you  </a:t>
            </a:r>
            <a:endParaRPr lang="en-US" sz="1400" dirty="0"/>
          </a:p>
        </p:txBody>
      </p:sp>
    </p:spTree>
    <p:extLst>
      <p:ext uri="{BB962C8B-B14F-4D97-AF65-F5344CB8AC3E}">
        <p14:creationId xmlns:p14="http://schemas.microsoft.com/office/powerpoint/2010/main" val="3132501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92" y="214660"/>
            <a:ext cx="9972339" cy="407188"/>
          </a:xfrm>
        </p:spPr>
        <p:txBody>
          <a:bodyPr>
            <a:noAutofit/>
          </a:bodyPr>
          <a:lstStyle/>
          <a:p>
            <a:r>
              <a:rPr lang="en-US" sz="2400" b="1" dirty="0" smtClean="0"/>
              <a:t>“You have decided to write a </a:t>
            </a:r>
            <a:r>
              <a:rPr lang="en-US" sz="2400" b="1" dirty="0" smtClean="0">
                <a:solidFill>
                  <a:srgbClr val="00B050"/>
                </a:solidFill>
              </a:rPr>
              <a:t>magazine article </a:t>
            </a:r>
            <a:r>
              <a:rPr lang="en-US" sz="2400" b="1" dirty="0" smtClean="0"/>
              <a:t>in a prominent fashion magazine for teens.”</a:t>
            </a:r>
            <a:endParaRPr lang="en-US" sz="2400" b="1" dirty="0"/>
          </a:p>
        </p:txBody>
      </p:sp>
      <p:sp>
        <p:nvSpPr>
          <p:cNvPr id="5" name="Content Placeholder 2"/>
          <p:cNvSpPr>
            <a:spLocks noGrp="1"/>
          </p:cNvSpPr>
          <p:nvPr>
            <p:ph idx="1"/>
          </p:nvPr>
        </p:nvSpPr>
        <p:spPr>
          <a:xfrm>
            <a:off x="129092" y="753034"/>
            <a:ext cx="7892078" cy="5905949"/>
          </a:xfrm>
        </p:spPr>
        <p:txBody>
          <a:bodyPr>
            <a:normAutofit/>
          </a:bodyPr>
          <a:lstStyle/>
          <a:p>
            <a:r>
              <a:rPr lang="en-US" sz="1600" dirty="0" smtClean="0"/>
              <a:t>“True” Beauty: The </a:t>
            </a:r>
            <a:r>
              <a:rPr lang="en-US" sz="1600" strike="sngStrike" dirty="0" smtClean="0"/>
              <a:t>Holy</a:t>
            </a:r>
            <a:r>
              <a:rPr lang="en-US" sz="1600" dirty="0" smtClean="0"/>
              <a:t> Hellish Grail</a:t>
            </a:r>
          </a:p>
          <a:p>
            <a:pPr marL="0" indent="0">
              <a:buNone/>
            </a:pPr>
            <a:r>
              <a:rPr lang="en-US" sz="1600" dirty="0" smtClean="0"/>
              <a:t>It is an ironclad fact that youth have, and always will, struggle with their appearance. Yet, the fashion industry has pounced on our insecurities and exploited our youthful weaknesses to make sales. But what are we selling in exchange? Our wellbeing? Sure. Our sense of self? Probably. Our morals? Absolutely. All for a quick sip of that “holy grail” of perfection. You can send it back because it’s a poisoned </a:t>
            </a:r>
            <a:r>
              <a:rPr lang="en-US" sz="1600" u="sng" dirty="0" smtClean="0"/>
              <a:t>chalice</a:t>
            </a:r>
            <a:r>
              <a:rPr lang="en-US" sz="1600" dirty="0" smtClean="0"/>
              <a:t>. </a:t>
            </a:r>
            <a:endParaRPr lang="en-US" sz="1600" dirty="0" smtClean="0"/>
          </a:p>
          <a:p>
            <a:pPr marL="0" indent="0">
              <a:buNone/>
            </a:pPr>
            <a:r>
              <a:rPr lang="en-US" sz="1600" dirty="0" smtClean="0"/>
              <a:t>Let me tell you about the disease that is taking over the images that bombard us every day: airbrushing.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a:t>
            </a:r>
          </a:p>
          <a:p>
            <a:pPr marL="0" indent="0">
              <a:buNone/>
            </a:pPr>
            <a:endParaRPr lang="en-US" sz="1600" dirty="0"/>
          </a:p>
          <a:p>
            <a:pPr marL="0" indent="0">
              <a:buNone/>
            </a:pPr>
            <a:r>
              <a:rPr lang="en-US" sz="1600" dirty="0" smtClean="0"/>
              <a:t>While we’re on the subject of models, let’s consider the tiny, scrawny models that clutter our magazines with images of bones, skin, belly-button rings and ankle-bracelets…. </a:t>
            </a:r>
          </a:p>
          <a:p>
            <a:pPr marL="0" indent="0">
              <a:buNone/>
            </a:pPr>
            <a:endParaRPr lang="en-US" sz="1600" dirty="0"/>
          </a:p>
          <a:p>
            <a:pPr marL="0" indent="0">
              <a:buNone/>
            </a:pPr>
            <a:endParaRPr lang="en-US" sz="1600" dirty="0" smtClean="0"/>
          </a:p>
          <a:p>
            <a:pPr marL="0" indent="0">
              <a:buNone/>
            </a:pPr>
            <a:r>
              <a:rPr lang="en-US" sz="1600" dirty="0" smtClean="0"/>
              <a:t>Here’s the worst part. Let me tell your about Chloe, a girl who committed suicide </a:t>
            </a:r>
          </a:p>
          <a:p>
            <a:pPr marL="0" indent="0">
              <a:buNone/>
            </a:pPr>
            <a:r>
              <a:rPr lang="en-US" sz="1600" dirty="0" smtClean="0"/>
              <a:t>because </a:t>
            </a:r>
            <a:r>
              <a:rPr lang="en-US" sz="1600" dirty="0" smtClean="0"/>
              <a:t>her warped perspective of beauty tarnished her sense of self…</a:t>
            </a:r>
            <a:endParaRPr lang="en-US" sz="1600" dirty="0"/>
          </a:p>
          <a:p>
            <a:pPr marL="0" indent="0">
              <a:buNone/>
            </a:pPr>
            <a:endParaRPr lang="en-US" sz="1600" dirty="0"/>
          </a:p>
        </p:txBody>
      </p:sp>
      <p:sp>
        <p:nvSpPr>
          <p:cNvPr id="6" name="Rectangle 5"/>
          <p:cNvSpPr/>
          <p:nvPr/>
        </p:nvSpPr>
        <p:spPr>
          <a:xfrm>
            <a:off x="8021170" y="1425606"/>
            <a:ext cx="3299909" cy="2640099"/>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en-US" dirty="0" smtClean="0">
                <a:solidFill>
                  <a:schemeClr val="tx1"/>
                </a:solidFill>
              </a:rPr>
              <a:t>(image of </a:t>
            </a:r>
            <a:r>
              <a:rPr lang="en-US" dirty="0" smtClean="0">
                <a:solidFill>
                  <a:schemeClr val="tx1"/>
                </a:solidFill>
              </a:rPr>
              <a:t>unhappy model</a:t>
            </a:r>
            <a:r>
              <a:rPr lang="en-US" dirty="0" smtClean="0">
                <a:solidFill>
                  <a:schemeClr val="tx1"/>
                </a:solidFill>
              </a:rPr>
              <a:t>)</a:t>
            </a:r>
            <a:endParaRPr lang="en-US" dirty="0">
              <a:solidFill>
                <a:schemeClr val="tx1"/>
              </a:solidFill>
            </a:endParaRPr>
          </a:p>
        </p:txBody>
      </p:sp>
      <p:sp>
        <p:nvSpPr>
          <p:cNvPr id="9" name="TextBox 8"/>
          <p:cNvSpPr txBox="1"/>
          <p:nvPr/>
        </p:nvSpPr>
        <p:spPr>
          <a:xfrm>
            <a:off x="9671125" y="225277"/>
            <a:ext cx="2409713" cy="1200329"/>
          </a:xfrm>
          <a:prstGeom prst="rect">
            <a:avLst/>
          </a:prstGeom>
          <a:noFill/>
        </p:spPr>
        <p:txBody>
          <a:bodyPr wrap="square" rtlCol="0">
            <a:spAutoFit/>
          </a:bodyPr>
          <a:lstStyle/>
          <a:p>
            <a:r>
              <a:rPr lang="en-US" dirty="0" smtClean="0"/>
              <a:t>Make it roughly LOOK like an article – add a space for an image and say what you’d include</a:t>
            </a:r>
            <a:endParaRPr lang="en-US" dirty="0"/>
          </a:p>
        </p:txBody>
      </p:sp>
      <p:sp>
        <p:nvSpPr>
          <p:cNvPr id="10" name="TextBox 9"/>
          <p:cNvSpPr txBox="1"/>
          <p:nvPr/>
        </p:nvSpPr>
        <p:spPr>
          <a:xfrm>
            <a:off x="4077148" y="2624865"/>
            <a:ext cx="2936838" cy="923330"/>
          </a:xfrm>
          <a:prstGeom prst="rect">
            <a:avLst/>
          </a:prstGeom>
          <a:solidFill>
            <a:schemeClr val="accent6">
              <a:lumMod val="20000"/>
              <a:lumOff val="80000"/>
            </a:schemeClr>
          </a:solidFill>
        </p:spPr>
        <p:txBody>
          <a:bodyPr wrap="square" rtlCol="0">
            <a:spAutoFit/>
          </a:bodyPr>
          <a:lstStyle/>
          <a:p>
            <a:r>
              <a:rPr lang="en-US" dirty="0" smtClean="0"/>
              <a:t>Include sarcasm, hyperbole, use a list of three and facts/figures. </a:t>
            </a:r>
            <a:endParaRPr lang="en-US" dirty="0"/>
          </a:p>
        </p:txBody>
      </p:sp>
      <p:sp>
        <p:nvSpPr>
          <p:cNvPr id="11" name="TextBox 10"/>
          <p:cNvSpPr txBox="1"/>
          <p:nvPr/>
        </p:nvSpPr>
        <p:spPr>
          <a:xfrm>
            <a:off x="8021170" y="4135215"/>
            <a:ext cx="3677771" cy="1323439"/>
          </a:xfrm>
          <a:prstGeom prst="rect">
            <a:avLst/>
          </a:prstGeom>
          <a:solidFill>
            <a:schemeClr val="accent2">
              <a:lumMod val="20000"/>
              <a:lumOff val="80000"/>
            </a:schemeClr>
          </a:solidFill>
        </p:spPr>
        <p:txBody>
          <a:bodyPr wrap="square" rtlCol="0">
            <a:spAutoFit/>
          </a:bodyPr>
          <a:lstStyle/>
          <a:p>
            <a:r>
              <a:rPr lang="en-US" sz="1600" dirty="0" smtClean="0"/>
              <a:t>Now add some </a:t>
            </a:r>
            <a:r>
              <a:rPr lang="en-US" sz="1600" dirty="0" err="1" smtClean="0"/>
              <a:t>humour</a:t>
            </a:r>
            <a:r>
              <a:rPr lang="en-US" sz="1600" dirty="0" smtClean="0"/>
              <a:t> and imagery to show how skinny they really are. </a:t>
            </a:r>
          </a:p>
          <a:p>
            <a:endParaRPr lang="en-US" sz="1600" dirty="0"/>
          </a:p>
          <a:p>
            <a:r>
              <a:rPr lang="en-US" sz="1600" dirty="0" smtClean="0"/>
              <a:t>Add an imperative: Get these emaciated clowns out of our sight.  </a:t>
            </a:r>
            <a:endParaRPr lang="en-US" sz="1600" dirty="0"/>
          </a:p>
        </p:txBody>
      </p:sp>
      <p:sp>
        <p:nvSpPr>
          <p:cNvPr id="12" name="TextBox 11"/>
          <p:cNvSpPr txBox="1"/>
          <p:nvPr/>
        </p:nvSpPr>
        <p:spPr>
          <a:xfrm>
            <a:off x="7213002" y="5528164"/>
            <a:ext cx="4485939" cy="1200329"/>
          </a:xfrm>
          <a:prstGeom prst="rect">
            <a:avLst/>
          </a:prstGeom>
          <a:solidFill>
            <a:schemeClr val="accent4">
              <a:lumMod val="20000"/>
              <a:lumOff val="80000"/>
            </a:schemeClr>
          </a:solidFill>
        </p:spPr>
        <p:txBody>
          <a:bodyPr wrap="square" rtlCol="0">
            <a:spAutoFit/>
          </a:bodyPr>
          <a:lstStyle/>
          <a:p>
            <a:r>
              <a:rPr lang="en-US" dirty="0" smtClean="0"/>
              <a:t>Put your best point last and add a seriousness to it now. </a:t>
            </a:r>
          </a:p>
          <a:p>
            <a:r>
              <a:rPr lang="en-US" dirty="0" smtClean="0"/>
              <a:t>Directly address the reader.</a:t>
            </a:r>
          </a:p>
          <a:p>
            <a:r>
              <a:rPr lang="en-US" dirty="0" smtClean="0"/>
              <a:t>End with a rhetorical question.  </a:t>
            </a:r>
            <a:endParaRPr lang="en-US" dirty="0"/>
          </a:p>
        </p:txBody>
      </p:sp>
      <p:sp>
        <p:nvSpPr>
          <p:cNvPr id="13" name="TextBox 12"/>
          <p:cNvSpPr txBox="1"/>
          <p:nvPr/>
        </p:nvSpPr>
        <p:spPr>
          <a:xfrm>
            <a:off x="4075131" y="442989"/>
            <a:ext cx="4724624" cy="523220"/>
          </a:xfrm>
          <a:prstGeom prst="rect">
            <a:avLst/>
          </a:prstGeom>
          <a:solidFill>
            <a:srgbClr val="F3EBF9"/>
          </a:solidFill>
        </p:spPr>
        <p:txBody>
          <a:bodyPr wrap="square" rtlCol="0">
            <a:spAutoFit/>
          </a:bodyPr>
          <a:lstStyle/>
          <a:p>
            <a:r>
              <a:rPr lang="en-US" sz="1400" dirty="0" smtClean="0"/>
              <a:t>Add a title: puns, play on words, alliteration, overused sayings (idiomatic expressions)  </a:t>
            </a:r>
            <a:endParaRPr lang="en-US" sz="1400" dirty="0"/>
          </a:p>
        </p:txBody>
      </p:sp>
      <p:cxnSp>
        <p:nvCxnSpPr>
          <p:cNvPr id="15" name="Straight Arrow Connector 14"/>
          <p:cNvCxnSpPr>
            <a:stCxn id="13" idx="1"/>
          </p:cNvCxnSpPr>
          <p:nvPr/>
        </p:nvCxnSpPr>
        <p:spPr>
          <a:xfrm flipH="1">
            <a:off x="3593055" y="704599"/>
            <a:ext cx="482076" cy="120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466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957" y="0"/>
            <a:ext cx="10515600" cy="1325563"/>
          </a:xfrm>
        </p:spPr>
        <p:txBody>
          <a:bodyPr>
            <a:normAutofit/>
          </a:bodyPr>
          <a:lstStyle/>
          <a:p>
            <a:r>
              <a:rPr lang="en-US" sz="2800" b="1" dirty="0" smtClean="0"/>
              <a:t>“After reading the Twitter row, you have decided to write a </a:t>
            </a:r>
            <a:r>
              <a:rPr lang="en-US" sz="2800" b="1" dirty="0" smtClean="0">
                <a:solidFill>
                  <a:srgbClr val="7030A0"/>
                </a:solidFill>
              </a:rPr>
              <a:t>speech</a:t>
            </a:r>
            <a:r>
              <a:rPr lang="en-US" sz="2800" b="1" dirty="0" smtClean="0"/>
              <a:t> to your peers at school to address their pressures.” </a:t>
            </a:r>
            <a:endParaRPr lang="en-US" sz="2800" b="1" dirty="0"/>
          </a:p>
        </p:txBody>
      </p:sp>
      <p:sp>
        <p:nvSpPr>
          <p:cNvPr id="3" name="Content Placeholder 2"/>
          <p:cNvSpPr>
            <a:spLocks noGrp="1"/>
          </p:cNvSpPr>
          <p:nvPr>
            <p:ph idx="1"/>
          </p:nvPr>
        </p:nvSpPr>
        <p:spPr>
          <a:xfrm>
            <a:off x="450924" y="1728807"/>
            <a:ext cx="11328699" cy="842271"/>
          </a:xfrm>
        </p:spPr>
        <p:txBody>
          <a:bodyPr>
            <a:normAutofit fontScale="77500" lnSpcReduction="20000"/>
          </a:bodyPr>
          <a:lstStyle/>
          <a:p>
            <a:r>
              <a:rPr lang="en-US" dirty="0" smtClean="0"/>
              <a:t>Welcome, my fellow classmates and student body. I’m here to tell you about my views on social pressures in the media and the </a:t>
            </a:r>
            <a:r>
              <a:rPr lang="en-US" u="sng" dirty="0" smtClean="0"/>
              <a:t>disgusting</a:t>
            </a:r>
            <a:r>
              <a:rPr lang="en-US" dirty="0" smtClean="0"/>
              <a:t> practices that the media use to “sell” to you. But they aren’t selling to </a:t>
            </a:r>
            <a:r>
              <a:rPr lang="en-US" i="1" dirty="0" smtClean="0"/>
              <a:t>you</a:t>
            </a:r>
            <a:r>
              <a:rPr lang="en-US" dirty="0" smtClean="0"/>
              <a:t>, they’re selling </a:t>
            </a:r>
            <a:r>
              <a:rPr lang="en-US" i="1" dirty="0" smtClean="0"/>
              <a:t>YOU</a:t>
            </a:r>
            <a:r>
              <a:rPr lang="en-US" dirty="0" smtClean="0"/>
              <a:t> out! </a:t>
            </a:r>
            <a:endParaRPr lang="en-US" dirty="0"/>
          </a:p>
        </p:txBody>
      </p:sp>
      <p:sp>
        <p:nvSpPr>
          <p:cNvPr id="4" name="TextBox 3"/>
          <p:cNvSpPr txBox="1"/>
          <p:nvPr/>
        </p:nvSpPr>
        <p:spPr>
          <a:xfrm>
            <a:off x="1097279" y="1217986"/>
            <a:ext cx="3345629" cy="369332"/>
          </a:xfrm>
          <a:prstGeom prst="rect">
            <a:avLst/>
          </a:prstGeom>
          <a:noFill/>
        </p:spPr>
        <p:txBody>
          <a:bodyPr wrap="square" rtlCol="0">
            <a:spAutoFit/>
          </a:bodyPr>
          <a:lstStyle/>
          <a:p>
            <a:r>
              <a:rPr lang="en-US" dirty="0" smtClean="0"/>
              <a:t>Directly address the audience</a:t>
            </a:r>
            <a:endParaRPr lang="en-US" dirty="0"/>
          </a:p>
        </p:txBody>
      </p:sp>
      <p:sp>
        <p:nvSpPr>
          <p:cNvPr id="5" name="TextBox 4"/>
          <p:cNvSpPr txBox="1"/>
          <p:nvPr/>
        </p:nvSpPr>
        <p:spPr>
          <a:xfrm>
            <a:off x="7110805" y="2386412"/>
            <a:ext cx="2936838" cy="369332"/>
          </a:xfrm>
          <a:prstGeom prst="rect">
            <a:avLst/>
          </a:prstGeom>
          <a:noFill/>
        </p:spPr>
        <p:txBody>
          <a:bodyPr wrap="square" rtlCol="0">
            <a:spAutoFit/>
          </a:bodyPr>
          <a:lstStyle/>
          <a:p>
            <a:r>
              <a:rPr lang="en-US" dirty="0" smtClean="0"/>
              <a:t>Make main argument </a:t>
            </a:r>
            <a:r>
              <a:rPr lang="en-US" u="sng" dirty="0" smtClean="0"/>
              <a:t>clear</a:t>
            </a:r>
            <a:endParaRPr lang="en-US" u="sng" dirty="0"/>
          </a:p>
        </p:txBody>
      </p:sp>
      <p:sp>
        <p:nvSpPr>
          <p:cNvPr id="6" name="TextBox 5"/>
          <p:cNvSpPr txBox="1"/>
          <p:nvPr/>
        </p:nvSpPr>
        <p:spPr>
          <a:xfrm>
            <a:off x="848957" y="2478745"/>
            <a:ext cx="4142591" cy="369332"/>
          </a:xfrm>
          <a:prstGeom prst="rect">
            <a:avLst/>
          </a:prstGeom>
          <a:noFill/>
        </p:spPr>
        <p:txBody>
          <a:bodyPr wrap="square" rtlCol="0">
            <a:spAutoFit/>
          </a:bodyPr>
          <a:lstStyle/>
          <a:p>
            <a:r>
              <a:rPr lang="en-US" dirty="0" smtClean="0"/>
              <a:t>Add juxtaposing </a:t>
            </a:r>
            <a:r>
              <a:rPr lang="en-US" u="sng" dirty="0" smtClean="0"/>
              <a:t>opposites</a:t>
            </a:r>
            <a:r>
              <a:rPr lang="en-US" dirty="0" smtClean="0"/>
              <a:t> for effect</a:t>
            </a:r>
            <a:endParaRPr lang="en-US" dirty="0"/>
          </a:p>
        </p:txBody>
      </p:sp>
      <p:sp>
        <p:nvSpPr>
          <p:cNvPr id="7" name="TextBox 6"/>
          <p:cNvSpPr txBox="1"/>
          <p:nvPr/>
        </p:nvSpPr>
        <p:spPr>
          <a:xfrm>
            <a:off x="623945" y="3172454"/>
            <a:ext cx="10339890" cy="3416320"/>
          </a:xfrm>
          <a:prstGeom prst="rect">
            <a:avLst/>
          </a:prstGeom>
          <a:solidFill>
            <a:schemeClr val="accent4">
              <a:lumMod val="20000"/>
              <a:lumOff val="80000"/>
            </a:schemeClr>
          </a:solidFill>
        </p:spPr>
        <p:txBody>
          <a:bodyPr wrap="square" rtlCol="0">
            <a:spAutoFit/>
          </a:bodyPr>
          <a:lstStyle/>
          <a:p>
            <a:r>
              <a:rPr lang="en-US" b="1" dirty="0" smtClean="0"/>
              <a:t>Key Techniques: </a:t>
            </a:r>
          </a:p>
          <a:p>
            <a:endParaRPr lang="en-US" dirty="0" smtClean="0"/>
          </a:p>
          <a:p>
            <a:r>
              <a:rPr lang="en-US" b="1" dirty="0" smtClean="0"/>
              <a:t>Structure:</a:t>
            </a:r>
            <a:endParaRPr lang="en-US" b="1" dirty="0"/>
          </a:p>
          <a:p>
            <a:r>
              <a:rPr lang="en-US" dirty="0" smtClean="0"/>
              <a:t>Three main points, with examples </a:t>
            </a:r>
          </a:p>
          <a:p>
            <a:r>
              <a:rPr lang="en-US" dirty="0" smtClean="0"/>
              <a:t>A counterpoint at the end. </a:t>
            </a:r>
          </a:p>
          <a:p>
            <a:r>
              <a:rPr lang="en-US" dirty="0" smtClean="0"/>
              <a:t>Complex sentences to sound “chatty”</a:t>
            </a:r>
          </a:p>
          <a:p>
            <a:endParaRPr lang="en-US" dirty="0"/>
          </a:p>
          <a:p>
            <a:r>
              <a:rPr lang="en-US" b="1" dirty="0" smtClean="0"/>
              <a:t>Techniques</a:t>
            </a:r>
            <a:r>
              <a:rPr lang="en-US" dirty="0" smtClean="0"/>
              <a:t>: be extremely direct, “you”, “we” personal pronouns, rhetorical questions, begin a paragraph with the imperative word “Imagine…” to paint a picture for the audience. </a:t>
            </a:r>
          </a:p>
          <a:p>
            <a:endParaRPr lang="en-US" dirty="0"/>
          </a:p>
          <a:p>
            <a:r>
              <a:rPr lang="en-US" dirty="0" smtClean="0"/>
              <a:t>Add facts, figures and strong opinions that SOUND like facts: “These disgusting creatures that clutter our magazines are destroying our self-identities!” </a:t>
            </a:r>
            <a:endParaRPr lang="en-US" dirty="0"/>
          </a:p>
        </p:txBody>
      </p:sp>
      <p:sp>
        <p:nvSpPr>
          <p:cNvPr id="8" name="TextBox 7"/>
          <p:cNvSpPr txBox="1"/>
          <p:nvPr/>
        </p:nvSpPr>
        <p:spPr>
          <a:xfrm>
            <a:off x="5142155" y="1325563"/>
            <a:ext cx="2323652" cy="369332"/>
          </a:xfrm>
          <a:prstGeom prst="rect">
            <a:avLst/>
          </a:prstGeom>
          <a:noFill/>
        </p:spPr>
        <p:txBody>
          <a:bodyPr wrap="square" rtlCol="0">
            <a:spAutoFit/>
          </a:bodyPr>
          <a:lstStyle/>
          <a:p>
            <a:r>
              <a:rPr lang="en-US" dirty="0" smtClean="0"/>
              <a:t>Informal and emotive</a:t>
            </a:r>
            <a:endParaRPr lang="en-US" dirty="0"/>
          </a:p>
        </p:txBody>
      </p:sp>
      <p:cxnSp>
        <p:nvCxnSpPr>
          <p:cNvPr id="10" name="Straight Arrow Connector 9"/>
          <p:cNvCxnSpPr/>
          <p:nvPr/>
        </p:nvCxnSpPr>
        <p:spPr>
          <a:xfrm flipH="1">
            <a:off x="5454127" y="1587318"/>
            <a:ext cx="430306" cy="456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424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487"/>
            <a:ext cx="10515600" cy="1325563"/>
          </a:xfrm>
        </p:spPr>
        <p:txBody>
          <a:bodyPr>
            <a:normAutofit/>
          </a:bodyPr>
          <a:lstStyle/>
          <a:p>
            <a:r>
              <a:rPr lang="en-US" dirty="0" smtClean="0"/>
              <a:t>Write a review about your </a:t>
            </a:r>
            <a:r>
              <a:rPr lang="en-US" dirty="0" err="1" smtClean="0"/>
              <a:t>favourite</a:t>
            </a:r>
            <a:r>
              <a:rPr lang="en-US" dirty="0" smtClean="0"/>
              <a:t> film or book</a:t>
            </a:r>
            <a:endParaRPr lang="en-US" dirty="0"/>
          </a:p>
        </p:txBody>
      </p:sp>
      <p:sp>
        <p:nvSpPr>
          <p:cNvPr id="3" name="Content Placeholder 2"/>
          <p:cNvSpPr>
            <a:spLocks noGrp="1"/>
          </p:cNvSpPr>
          <p:nvPr>
            <p:ph idx="1"/>
          </p:nvPr>
        </p:nvSpPr>
        <p:spPr>
          <a:xfrm>
            <a:off x="838200" y="1825625"/>
            <a:ext cx="4615927" cy="4351338"/>
          </a:xfrm>
        </p:spPr>
        <p:txBody>
          <a:bodyPr/>
          <a:lstStyle/>
          <a:p>
            <a:r>
              <a:rPr lang="en-US" dirty="0" smtClean="0"/>
              <a:t>Suggestions: </a:t>
            </a:r>
          </a:p>
          <a:p>
            <a:endParaRPr lang="en-US" dirty="0" smtClean="0"/>
          </a:p>
          <a:p>
            <a:r>
              <a:rPr lang="en-US" dirty="0" smtClean="0"/>
              <a:t>Use imagery and descriptive devices </a:t>
            </a:r>
          </a:p>
          <a:p>
            <a:r>
              <a:rPr lang="en-US" dirty="0" smtClean="0"/>
              <a:t>Be conversational</a:t>
            </a:r>
          </a:p>
          <a:p>
            <a:r>
              <a:rPr lang="en-US" dirty="0" smtClean="0"/>
              <a:t>Make a strong opinion(s) – opinionated</a:t>
            </a:r>
          </a:p>
          <a:p>
            <a:r>
              <a:rPr lang="en-US" dirty="0" smtClean="0"/>
              <a:t>Subtle </a:t>
            </a:r>
            <a:r>
              <a:rPr lang="en-US" dirty="0" err="1"/>
              <a:t>h</a:t>
            </a:r>
            <a:r>
              <a:rPr lang="en-US" dirty="0" err="1" smtClean="0"/>
              <a:t>umour</a:t>
            </a:r>
            <a:r>
              <a:rPr lang="en-US" dirty="0" smtClean="0"/>
              <a:t>  </a:t>
            </a:r>
            <a:endParaRPr lang="en-US" dirty="0"/>
          </a:p>
        </p:txBody>
      </p:sp>
      <p:sp>
        <p:nvSpPr>
          <p:cNvPr id="4" name="TextBox 3"/>
          <p:cNvSpPr txBox="1"/>
          <p:nvPr/>
        </p:nvSpPr>
        <p:spPr>
          <a:xfrm>
            <a:off x="5852160" y="1194099"/>
            <a:ext cx="5755341" cy="4770537"/>
          </a:xfrm>
          <a:prstGeom prst="rect">
            <a:avLst/>
          </a:prstGeom>
          <a:noFill/>
        </p:spPr>
        <p:txBody>
          <a:bodyPr wrap="square" rtlCol="0">
            <a:spAutoFit/>
          </a:bodyPr>
          <a:lstStyle/>
          <a:p>
            <a:r>
              <a:rPr lang="en-GB" sz="1600" b="1" u="sng" dirty="0" smtClean="0"/>
              <a:t>Shrek</a:t>
            </a:r>
          </a:p>
          <a:p>
            <a:r>
              <a:rPr lang="en-GB" sz="1600" dirty="0" smtClean="0"/>
              <a:t>An </a:t>
            </a:r>
            <a:r>
              <a:rPr lang="en-GB" sz="1600" dirty="0"/>
              <a:t>ugly, big, green bloke and his smartarse donkey sidekick rescue a prissy princess from a lovelorn dragon for a self-obsessed </a:t>
            </a:r>
            <a:r>
              <a:rPr lang="en-GB" sz="1600" dirty="0" smtClean="0"/>
              <a:t>villain lacking </a:t>
            </a:r>
            <a:r>
              <a:rPr lang="en-GB" sz="1600" dirty="0"/>
              <a:t>in stature? And it’s a clever-clever parody-type thing? An animated fairy tale all about animated fairy tales? Tee-</a:t>
            </a:r>
            <a:r>
              <a:rPr lang="en-GB" sz="1600" dirty="0" err="1"/>
              <a:t>hee</a:t>
            </a:r>
            <a:r>
              <a:rPr lang="en-GB" sz="1600" dirty="0"/>
              <a:t>, how </a:t>
            </a:r>
            <a:r>
              <a:rPr lang="en-GB" sz="1600" dirty="0" smtClean="0"/>
              <a:t>clever. But </a:t>
            </a:r>
            <a:r>
              <a:rPr lang="en-GB" sz="1600" dirty="0"/>
              <a:t>it works a treat</a:t>
            </a:r>
            <a:r>
              <a:rPr lang="en-GB" sz="1600" dirty="0" smtClean="0"/>
              <a:t>.</a:t>
            </a:r>
          </a:p>
          <a:p>
            <a:endParaRPr lang="en-GB" sz="1600" dirty="0"/>
          </a:p>
          <a:p>
            <a:r>
              <a:rPr lang="en-GB" sz="1600" dirty="0"/>
              <a:t>Ever since </a:t>
            </a:r>
            <a:r>
              <a:rPr lang="en-GB" sz="1600" b="1" dirty="0"/>
              <a:t>Toy Story</a:t>
            </a:r>
            <a:r>
              <a:rPr lang="en-GB" sz="1600" dirty="0"/>
              <a:t> </a:t>
            </a:r>
            <a:r>
              <a:rPr lang="en-GB" sz="1600" dirty="0" smtClean="0"/>
              <a:t>shook the </a:t>
            </a:r>
            <a:r>
              <a:rPr lang="en-GB" sz="1600" dirty="0"/>
              <a:t>animation </a:t>
            </a:r>
            <a:r>
              <a:rPr lang="en-GB" sz="1600" dirty="0" smtClean="0"/>
              <a:t>world, </a:t>
            </a:r>
            <a:r>
              <a:rPr lang="en-GB" sz="1600" dirty="0"/>
              <a:t>CGI’s awe-inspiring intricacies have become a matter of course. So, naturally, the work in this inverted fairy tale is a knock-out: humans with proper human faces, not bubble heads, actual furry fur and landscapes that hover delightfully between lush, 3-D, Oz-like backdrops and photo-realistic video game aesthetics. Yet it’s not the dazzle factor that impresses so much with </a:t>
            </a:r>
            <a:r>
              <a:rPr lang="en-GB" sz="1600" b="1" dirty="0"/>
              <a:t>Shrek</a:t>
            </a:r>
            <a:r>
              <a:rPr lang="en-GB" sz="1600" dirty="0"/>
              <a:t>, as the directors’ flare for storytelling on a sumptuous visual level, letting the script (based on William </a:t>
            </a:r>
            <a:r>
              <a:rPr lang="en-GB" sz="1600" dirty="0" err="1"/>
              <a:t>Steig’s</a:t>
            </a:r>
            <a:r>
              <a:rPr lang="en-GB" sz="1600" dirty="0"/>
              <a:t> book) do the talking</a:t>
            </a:r>
            <a:r>
              <a:rPr lang="en-GB" sz="1600" dirty="0" smtClean="0"/>
              <a:t>.</a:t>
            </a:r>
          </a:p>
          <a:p>
            <a:endParaRPr lang="en-GB" sz="1600" dirty="0"/>
          </a:p>
          <a:p>
            <a:r>
              <a:rPr lang="en-GB" sz="1600" dirty="0"/>
              <a:t>And it’s one joyous miracle of a </a:t>
            </a:r>
            <a:r>
              <a:rPr lang="en-GB" sz="1600" dirty="0" smtClean="0"/>
              <a:t>script because…..</a:t>
            </a:r>
            <a:endParaRPr lang="en-GB" sz="1600" dirty="0"/>
          </a:p>
          <a:p>
            <a:endParaRPr lang="en-US" sz="1600" dirty="0"/>
          </a:p>
        </p:txBody>
      </p:sp>
    </p:spTree>
    <p:extLst>
      <p:ext uri="{BB962C8B-B14F-4D97-AF65-F5344CB8AC3E}">
        <p14:creationId xmlns:p14="http://schemas.microsoft.com/office/powerpoint/2010/main" val="2532199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1286</Words>
  <Application>Microsoft Office PowerPoint</Application>
  <PresentationFormat>Custom</PresentationFormat>
  <Paragraphs>101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Main Question: </vt:lpstr>
      <vt:lpstr>Formal Letter - “You have decided to write a formal letter to your local MP to begin placing more support for  young people.” </vt:lpstr>
      <vt:lpstr>“You have decided to write an informal letter to your friend expressing concern about the ideas of beauty and the pressures put on both teenage girls and boys”</vt:lpstr>
      <vt:lpstr>“You have decided to write a magazine article in a prominent fashion magazine for teens.”</vt:lpstr>
      <vt:lpstr>“After reading the Twitter row, you have decided to write a speech to your peers at school to address their pressures.” </vt:lpstr>
      <vt:lpstr>Write a review about your favourite film or book</vt:lpstr>
    </vt:vector>
  </TitlesOfParts>
  <Company>BSF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Rhett Rempel</dc:creator>
  <cp:lastModifiedBy>Paul Tait</cp:lastModifiedBy>
  <cp:revision>15</cp:revision>
  <dcterms:created xsi:type="dcterms:W3CDTF">2017-06-07T13:52:59Z</dcterms:created>
  <dcterms:modified xsi:type="dcterms:W3CDTF">2017-06-09T08:01:26Z</dcterms:modified>
</cp:coreProperties>
</file>