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3729" r:id="rId3"/>
    <p:sldMasterId id="2147483661" r:id="rId4"/>
    <p:sldMasterId id="2147483673" r:id="rId5"/>
    <p:sldMasterId id="2147483685" r:id="rId6"/>
    <p:sldMasterId id="2147483697" r:id="rId7"/>
    <p:sldMasterId id="2147483709" r:id="rId8"/>
  </p:sldMasterIdLst>
  <p:notesMasterIdLst>
    <p:notesMasterId r:id="rId41"/>
  </p:notesMasterIdLst>
  <p:handoutMasterIdLst>
    <p:handoutMasterId r:id="rId42"/>
  </p:handoutMasterIdLst>
  <p:sldIdLst>
    <p:sldId id="303" r:id="rId9"/>
    <p:sldId id="311" r:id="rId10"/>
    <p:sldId id="307" r:id="rId11"/>
    <p:sldId id="263" r:id="rId12"/>
    <p:sldId id="257" r:id="rId13"/>
    <p:sldId id="318" r:id="rId14"/>
    <p:sldId id="312" r:id="rId15"/>
    <p:sldId id="322" r:id="rId16"/>
    <p:sldId id="286" r:id="rId17"/>
    <p:sldId id="291" r:id="rId18"/>
    <p:sldId id="269" r:id="rId19"/>
    <p:sldId id="275" r:id="rId20"/>
    <p:sldId id="289" r:id="rId21"/>
    <p:sldId id="290" r:id="rId22"/>
    <p:sldId id="319" r:id="rId23"/>
    <p:sldId id="294" r:id="rId24"/>
    <p:sldId id="276" r:id="rId25"/>
    <p:sldId id="314" r:id="rId26"/>
    <p:sldId id="316" r:id="rId27"/>
    <p:sldId id="296" r:id="rId28"/>
    <p:sldId id="317" r:id="rId29"/>
    <p:sldId id="308" r:id="rId30"/>
    <p:sldId id="315" r:id="rId31"/>
    <p:sldId id="298" r:id="rId32"/>
    <p:sldId id="305" r:id="rId33"/>
    <p:sldId id="283" r:id="rId34"/>
    <p:sldId id="279" r:id="rId35"/>
    <p:sldId id="266" r:id="rId36"/>
    <p:sldId id="310" r:id="rId37"/>
    <p:sldId id="313" r:id="rId38"/>
    <p:sldId id="309" r:id="rId39"/>
    <p:sldId id="321"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A7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85494" autoAdjust="0"/>
  </p:normalViewPr>
  <p:slideViewPr>
    <p:cSldViewPr snapToGrid="0">
      <p:cViewPr varScale="1">
        <p:scale>
          <a:sx n="98" d="100"/>
          <a:sy n="98" d="100"/>
        </p:scale>
        <p:origin x="876"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2A8B4EC-DE4E-460D-8B18-D020586E2B62}" type="datetimeFigureOut">
              <a:rPr lang="en-US" smtClean="0"/>
              <a:t>12/14/2020</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480A72F-2802-47AD-9CD8-1C673D0A0688}" type="slidenum">
              <a:rPr lang="en-US" smtClean="0"/>
              <a:t>‹#›</a:t>
            </a:fld>
            <a:endParaRPr lang="en-US"/>
          </a:p>
        </p:txBody>
      </p:sp>
    </p:spTree>
    <p:extLst>
      <p:ext uri="{BB962C8B-B14F-4D97-AF65-F5344CB8AC3E}">
        <p14:creationId xmlns:p14="http://schemas.microsoft.com/office/powerpoint/2010/main" val="1294610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D0B46C0-3480-413F-9776-B8EA92E3AD1B}" type="datetimeFigureOut">
              <a:rPr lang="en-GB" smtClean="0"/>
              <a:pPr/>
              <a:t>14/12/2020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92A9B57-2B99-46E1-B724-1B4FB045E4D4}" type="slidenum">
              <a:rPr lang="en-GB" smtClean="0"/>
              <a:pPr/>
              <a:t>‹#›</a:t>
            </a:fld>
            <a:endParaRPr lang="en-GB"/>
          </a:p>
        </p:txBody>
      </p:sp>
    </p:spTree>
    <p:extLst>
      <p:ext uri="{BB962C8B-B14F-4D97-AF65-F5344CB8AC3E}">
        <p14:creationId xmlns:p14="http://schemas.microsoft.com/office/powerpoint/2010/main" val="82671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4</a:t>
            </a:fld>
            <a:endParaRPr lang="en-GB"/>
          </a:p>
        </p:txBody>
      </p:sp>
    </p:spTree>
    <p:extLst>
      <p:ext uri="{BB962C8B-B14F-4D97-AF65-F5344CB8AC3E}">
        <p14:creationId xmlns:p14="http://schemas.microsoft.com/office/powerpoint/2010/main" val="34240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Teachers explicitly share the purpose of the lesson/s with their students so that the students are in no doubt as to what is expected of them during the lesson. The teacher will:</a:t>
            </a:r>
          </a:p>
          <a:p>
            <a:pPr marL="171450" indent="-171450">
              <a:buFont typeface="Arial"/>
              <a:buChar char="•"/>
            </a:pPr>
            <a:r>
              <a:rPr lang="en-US" sz="1200" kern="1200" dirty="0">
                <a:solidFill>
                  <a:schemeClr val="tx1"/>
                </a:solidFill>
                <a:latin typeface="+mn-lt"/>
                <a:ea typeface="+mn-ea"/>
                <a:cs typeface="+mn-cs"/>
              </a:rPr>
              <a:t>Make the content, skills and thinking explicit</a:t>
            </a:r>
          </a:p>
          <a:p>
            <a:pPr marL="171450" indent="-171450">
              <a:buFont typeface="Arial"/>
              <a:buChar char="•"/>
            </a:pPr>
            <a:r>
              <a:rPr lang="en-US" sz="1200" kern="1200" dirty="0">
                <a:solidFill>
                  <a:schemeClr val="tx1"/>
                </a:solidFill>
                <a:latin typeface="+mn-lt"/>
                <a:ea typeface="+mn-ea"/>
                <a:cs typeface="+mn-cs"/>
              </a:rPr>
              <a:t>State clearly what the students will have learned by the end of the lesson</a:t>
            </a:r>
          </a:p>
          <a:p>
            <a:pPr marL="171450" indent="-171450">
              <a:buFont typeface="Arial"/>
              <a:buChar char="•"/>
            </a:pPr>
            <a:r>
              <a:rPr lang="en-US" sz="1200" kern="1200" dirty="0">
                <a:solidFill>
                  <a:schemeClr val="tx1"/>
                </a:solidFill>
                <a:latin typeface="+mn-lt"/>
                <a:ea typeface="+mn-ea"/>
                <a:cs typeface="+mn-cs"/>
              </a:rPr>
              <a:t>Share the criteria against which the learning will be assessed.</a:t>
            </a:r>
          </a:p>
          <a:p>
            <a:pPr marL="0" indent="0">
              <a:buFont typeface="Arial"/>
              <a:buNone/>
            </a:pPr>
            <a:r>
              <a:rPr lang="en-US" sz="1200" kern="1200" dirty="0">
                <a:solidFill>
                  <a:schemeClr val="tx1"/>
                </a:solidFill>
                <a:latin typeface="+mn-lt"/>
                <a:ea typeface="+mn-ea"/>
                <a:cs typeface="+mn-cs"/>
              </a:rPr>
              <a:t>Students will be able to answer the key questions:</a:t>
            </a:r>
          </a:p>
          <a:p>
            <a:pPr marL="342900" indent="-342900">
              <a:spcBef>
                <a:spcPct val="50000"/>
              </a:spcBef>
            </a:pPr>
            <a:r>
              <a:rPr lang="en-GB" sz="1200" b="1" u="sng" dirty="0">
                <a:solidFill>
                  <a:srgbClr val="336699"/>
                </a:solidFill>
                <a:latin typeface="Calibri" pitchFamily="34" charset="0"/>
              </a:rPr>
              <a:t>What are you learning?:</a:t>
            </a:r>
          </a:p>
          <a:p>
            <a:pPr marL="342900" indent="-342900">
              <a:spcBef>
                <a:spcPct val="50000"/>
              </a:spcBef>
            </a:pPr>
            <a:r>
              <a:rPr lang="en-GB" sz="1200" b="1" u="sng" dirty="0">
                <a:solidFill>
                  <a:srgbClr val="336699"/>
                </a:solidFill>
                <a:latin typeface="Calibri" pitchFamily="34" charset="0"/>
              </a:rPr>
              <a:t>Why are you learning this?</a:t>
            </a:r>
          </a:p>
          <a:p>
            <a:pPr marL="342900" indent="-342900">
              <a:spcBef>
                <a:spcPct val="50000"/>
              </a:spcBef>
            </a:pPr>
            <a:r>
              <a:rPr lang="en-GB" sz="1200" b="1" u="sng" dirty="0">
                <a:solidFill>
                  <a:srgbClr val="336699"/>
                </a:solidFill>
                <a:latin typeface="Calibri" pitchFamily="34" charset="0"/>
              </a:rPr>
              <a:t>How will you know if you are doing this well?</a:t>
            </a:r>
          </a:p>
          <a:p>
            <a:pPr marL="342900" indent="-342900">
              <a:spcBef>
                <a:spcPct val="50000"/>
              </a:spcBef>
              <a:buFont typeface="Arial" panose="020B0604020202020204" pitchFamily="34" charset="0"/>
              <a:buChar char="•"/>
            </a:pPr>
            <a:r>
              <a:rPr lang="en-GB" sz="1200" b="1" u="sng" dirty="0">
                <a:solidFill>
                  <a:srgbClr val="336699"/>
                </a:solidFill>
                <a:latin typeface="Calibri" pitchFamily="34" charset="0"/>
              </a:rPr>
              <a:t>WAGOLL:</a:t>
            </a:r>
          </a:p>
          <a:p>
            <a:pPr marL="342900" indent="-342900">
              <a:spcBef>
                <a:spcPct val="50000"/>
              </a:spcBef>
              <a:buFont typeface="Arial" panose="020B0604020202020204" pitchFamily="34" charset="0"/>
              <a:buChar char="•"/>
            </a:pPr>
            <a:r>
              <a:rPr lang="en-GB" sz="1200" b="1" u="sng" dirty="0">
                <a:solidFill>
                  <a:srgbClr val="336699"/>
                </a:solidFill>
                <a:latin typeface="Calibri" pitchFamily="34" charset="0"/>
              </a:rPr>
              <a:t>Success Criteria:</a:t>
            </a:r>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5</a:t>
            </a:fld>
            <a:endParaRPr lang="en-GB"/>
          </a:p>
        </p:txBody>
      </p:sp>
    </p:spTree>
    <p:extLst>
      <p:ext uri="{BB962C8B-B14F-4D97-AF65-F5344CB8AC3E}">
        <p14:creationId xmlns:p14="http://schemas.microsoft.com/office/powerpoint/2010/main" val="193876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7</a:t>
            </a:fld>
            <a:endParaRPr lang="en-GB"/>
          </a:p>
        </p:txBody>
      </p:sp>
    </p:spTree>
    <p:extLst>
      <p:ext uri="{BB962C8B-B14F-4D97-AF65-F5344CB8AC3E}">
        <p14:creationId xmlns:p14="http://schemas.microsoft.com/office/powerpoint/2010/main" val="377277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8</a:t>
            </a:fld>
            <a:endParaRPr lang="en-GB"/>
          </a:p>
        </p:txBody>
      </p:sp>
    </p:spTree>
    <p:extLst>
      <p:ext uri="{BB962C8B-B14F-4D97-AF65-F5344CB8AC3E}">
        <p14:creationId xmlns:p14="http://schemas.microsoft.com/office/powerpoint/2010/main" val="321284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A9B57-2B99-46E1-B724-1B4FB045E4D4}" type="slidenum">
              <a:rPr lang="en-GB" smtClean="0"/>
              <a:pPr/>
              <a:t>23</a:t>
            </a:fld>
            <a:endParaRPr lang="en-GB"/>
          </a:p>
        </p:txBody>
      </p:sp>
    </p:spTree>
    <p:extLst>
      <p:ext uri="{BB962C8B-B14F-4D97-AF65-F5344CB8AC3E}">
        <p14:creationId xmlns:p14="http://schemas.microsoft.com/office/powerpoint/2010/main" val="366833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out or refer to for the language to compare and contrast.</a:t>
            </a:r>
          </a:p>
        </p:txBody>
      </p:sp>
      <p:sp>
        <p:nvSpPr>
          <p:cNvPr id="4" name="Slide Number Placeholder 3"/>
          <p:cNvSpPr>
            <a:spLocks noGrp="1"/>
          </p:cNvSpPr>
          <p:nvPr>
            <p:ph type="sldNum" sz="quarter" idx="5"/>
          </p:nvPr>
        </p:nvSpPr>
        <p:spPr/>
        <p:txBody>
          <a:bodyPr/>
          <a:lstStyle/>
          <a:p>
            <a:fld id="{992A9B57-2B99-46E1-B724-1B4FB045E4D4}" type="slidenum">
              <a:rPr lang="en-GB" smtClean="0"/>
              <a:pPr/>
              <a:t>26</a:t>
            </a:fld>
            <a:endParaRPr lang="en-GB"/>
          </a:p>
        </p:txBody>
      </p:sp>
    </p:spTree>
    <p:extLst>
      <p:ext uri="{BB962C8B-B14F-4D97-AF65-F5344CB8AC3E}">
        <p14:creationId xmlns:p14="http://schemas.microsoft.com/office/powerpoint/2010/main" val="276843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28</a:t>
            </a:fld>
            <a:endParaRPr lang="en-GB"/>
          </a:p>
        </p:txBody>
      </p:sp>
    </p:spTree>
    <p:extLst>
      <p:ext uri="{BB962C8B-B14F-4D97-AF65-F5344CB8AC3E}">
        <p14:creationId xmlns:p14="http://schemas.microsoft.com/office/powerpoint/2010/main" val="280429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14606" y="242714"/>
            <a:ext cx="2743200" cy="365125"/>
          </a:xfrm>
        </p:spPr>
        <p:txBody>
          <a:bodyPr/>
          <a:lstStyle/>
          <a:p>
            <a:fld id="{62AE75B3-6441-491E-A181-CF9673D2AC42}" type="datetime2">
              <a:rPr lang="en-GB" smtClean="0"/>
              <a:pPr/>
              <a:t>Monday, 14 December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46243" y="151947"/>
            <a:ext cx="2946400" cy="2146300"/>
          </a:xfrm>
          <a:prstGeom prst="roundRect">
            <a:avLst/>
          </a:prstGeom>
          <a:solidFill>
            <a:srgbClr val="FFCC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46243" y="2298247"/>
            <a:ext cx="2946400" cy="2146300"/>
          </a:xfrm>
          <a:prstGeom prst="roundRect">
            <a:avLst/>
          </a:prstGeom>
          <a:solidFill>
            <a:srgbClr val="FFCC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46243" y="4444547"/>
            <a:ext cx="2946400" cy="2207260"/>
          </a:xfrm>
          <a:prstGeom prst="roundRect">
            <a:avLst/>
          </a:prstGeom>
          <a:solidFill>
            <a:srgbClr val="FFCC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4" name="TextBox 3"/>
          <p:cNvSpPr txBox="1"/>
          <p:nvPr userDrawn="1"/>
        </p:nvSpPr>
        <p:spPr>
          <a:xfrm>
            <a:off x="9354065" y="395416"/>
            <a:ext cx="2100649" cy="369332"/>
          </a:xfrm>
          <a:prstGeom prst="rect">
            <a:avLst/>
          </a:prstGeom>
          <a:noFill/>
        </p:spPr>
        <p:txBody>
          <a:bodyPr wrap="square" rtlCol="0">
            <a:spAutoFit/>
          </a:bodyPr>
          <a:lstStyle/>
          <a:p>
            <a:r>
              <a:rPr lang="en-GB"/>
              <a:t>Learning objective</a:t>
            </a:r>
          </a:p>
        </p:txBody>
      </p:sp>
    </p:spTree>
    <p:extLst>
      <p:ext uri="{BB962C8B-B14F-4D97-AF65-F5344CB8AC3E}">
        <p14:creationId xmlns:p14="http://schemas.microsoft.com/office/powerpoint/2010/main" val="210384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AB25CE-8E01-416B-8781-D8D24F72E747}" type="datetime2">
              <a:rPr lang="en-GB" smtClean="0"/>
              <a:pPr/>
              <a:t>Monday, 14 December 2020</a:t>
            </a:fld>
            <a:endParaRPr lang="en-GB" dirty="0"/>
          </a:p>
        </p:txBody>
      </p:sp>
      <p:sp>
        <p:nvSpPr>
          <p:cNvPr id="4" name="Footer Placeholder 3"/>
          <p:cNvSpPr>
            <a:spLocks noGrp="1"/>
          </p:cNvSpPr>
          <p:nvPr>
            <p:ph type="ftr" sz="quarter" idx="11"/>
          </p:nvPr>
        </p:nvSpPr>
        <p:spPr/>
        <p:txBody>
          <a:bodyPr/>
          <a:lstStyle/>
          <a:p>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07926" y="142506"/>
            <a:ext cx="2743200" cy="365125"/>
          </a:xfrm>
        </p:spPr>
        <p:txBody>
          <a:bodyPr/>
          <a:lstStyle/>
          <a:p>
            <a:fld id="{62AE75B3-6441-491E-A181-CF9673D2AC42}" type="datetime2">
              <a:rPr lang="en-GB" smtClean="0"/>
              <a:pPr/>
              <a:t>Monday, 14 December 2020</a:t>
            </a:fld>
            <a:endParaRPr lang="en-GB"/>
          </a:p>
        </p:txBody>
      </p:sp>
      <p:sp>
        <p:nvSpPr>
          <p:cNvPr id="3" name="Footer Placeholder 2"/>
          <p:cNvSpPr>
            <a:spLocks noGrp="1"/>
          </p:cNvSpPr>
          <p:nvPr>
            <p:ph type="ftr" sz="quarter" idx="11"/>
          </p:nvPr>
        </p:nvSpPr>
        <p:spPr/>
        <p:txBody>
          <a:bodyPr/>
          <a:lstStyle/>
          <a:p>
            <a:r>
              <a:rPr lang="en-GB" dirty="0" err="1"/>
              <a:t>Leela’s</a:t>
            </a:r>
            <a:r>
              <a:rPr lang="en-GB" dirty="0"/>
              <a:t> friend – Exploring themes and ideas.</a:t>
            </a:r>
          </a:p>
        </p:txBody>
      </p:sp>
      <p:pic>
        <p:nvPicPr>
          <p:cNvPr id="4" name="Picture 3" descr="luciusannaeusseneca155059.jpg"/>
          <p:cNvPicPr>
            <a:picLocks noChangeAspect="1"/>
          </p:cNvPicPr>
          <p:nvPr userDrawn="1"/>
        </p:nvPicPr>
        <p:blipFill>
          <a:blip r:embed="rId2" cstate="print"/>
          <a:stretch>
            <a:fillRect/>
          </a:stretch>
        </p:blipFill>
        <p:spPr>
          <a:xfrm>
            <a:off x="3260960" y="688383"/>
            <a:ext cx="8323949" cy="5403945"/>
          </a:xfrm>
          <a:prstGeom prst="rect">
            <a:avLst/>
          </a:prstGeom>
        </p:spPr>
      </p:pic>
    </p:spTree>
    <p:extLst>
      <p:ext uri="{BB962C8B-B14F-4D97-AF65-F5344CB8AC3E}">
        <p14:creationId xmlns:p14="http://schemas.microsoft.com/office/powerpoint/2010/main" val="298186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5152" y="457200"/>
            <a:ext cx="2956873"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282874" y="92075"/>
            <a:ext cx="2743200" cy="365125"/>
          </a:xfrm>
        </p:spPr>
        <p:txBody>
          <a:bodyPr/>
          <a:lstStyle/>
          <a:p>
            <a:fld id="{65A1F208-791A-4DDE-A99D-6BA34D20986B}"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04241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0561" y="457200"/>
            <a:ext cx="3011464"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257822" y="109321"/>
            <a:ext cx="2743200" cy="365125"/>
          </a:xfrm>
        </p:spPr>
        <p:txBody>
          <a:bodyPr/>
          <a:lstStyle/>
          <a:p>
            <a:fld id="{A4A7CE6C-C233-4472-AD1C-9ECF7D99BA19}"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76235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1307926" y="115094"/>
            <a:ext cx="2743200" cy="365125"/>
          </a:xfrm>
        </p:spPr>
        <p:txBody>
          <a:bodyPr/>
          <a:lstStyle/>
          <a:p>
            <a:fld id="{491D0ED0-8DFA-4FBC-B019-2C09B458E77E}"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01819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1295400" y="135167"/>
            <a:ext cx="2743200" cy="365125"/>
          </a:xfrm>
        </p:spPr>
        <p:txBody>
          <a:bodyPr/>
          <a:lstStyle/>
          <a:p>
            <a:fld id="{D1F502C0-00FC-4A95-BCD0-2FA6E2F1DDF4}"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718623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519D6-045E-4DEA-A2A1-2EBCB1BA3E30}" type="datetimeFigureOut">
              <a:rPr lang="en-GB" smtClean="0"/>
              <a:pPr/>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9519D6-045E-4DEA-A2A1-2EBCB1BA3E30}" type="datetimeFigureOut">
              <a:rPr lang="en-GB" smtClean="0"/>
              <a:pPr/>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06600" y="365125"/>
            <a:ext cx="9347200" cy="1325563"/>
          </a:xfrm>
        </p:spPr>
        <p:txBody>
          <a:bodyPr>
            <a:noAutofit/>
          </a:bodyPr>
          <a:lstStyle>
            <a:lvl1pPr>
              <a:defRPr sz="4400">
                <a:solidFill>
                  <a:srgbClr val="FF0000"/>
                </a:solidFill>
              </a:defRPr>
            </a:lvl1pPr>
          </a:lstStyle>
          <a:p>
            <a:r>
              <a:rPr lang="en-GB" dirty="0"/>
              <a:t>Click to edit Master title style</a:t>
            </a:r>
            <a:endParaRPr lang="en-US" dirty="0"/>
          </a:p>
        </p:txBody>
      </p:sp>
      <p:sp>
        <p:nvSpPr>
          <p:cNvPr id="8" name="Text Placeholder 7"/>
          <p:cNvSpPr>
            <a:spLocks noGrp="1"/>
          </p:cNvSpPr>
          <p:nvPr>
            <p:ph type="body" sz="quarter" idx="13"/>
          </p:nvPr>
        </p:nvSpPr>
        <p:spPr>
          <a:xfrm>
            <a:off x="609600" y="1563688"/>
            <a:ext cx="10972800" cy="49616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p:cNvSpPr/>
          <p:nvPr userDrawn="1"/>
        </p:nvSpPr>
        <p:spPr>
          <a:xfrm>
            <a:off x="335361" y="134322"/>
            <a:ext cx="11681595" cy="653503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Date Placeholder 3"/>
          <p:cNvSpPr>
            <a:spLocks noGrp="1"/>
          </p:cNvSpPr>
          <p:nvPr>
            <p:ph type="dt" sz="half" idx="10"/>
          </p:nvPr>
        </p:nvSpPr>
        <p:spPr>
          <a:xfrm>
            <a:off x="1343444" y="182562"/>
            <a:ext cx="4165600" cy="365125"/>
          </a:xfrm>
          <a:prstGeom prst="rect">
            <a:avLst/>
          </a:prstGeom>
        </p:spPr>
        <p:txBody>
          <a:bodyPr/>
          <a:lstStyle/>
          <a:p>
            <a:fld id="{8BE6CB35-9C4B-4365-9E1B-41648003AE94}" type="datetime2">
              <a:rPr lang="en-GB" smtClean="0"/>
              <a:pPr/>
              <a:t>Monday, 14 December 2020</a:t>
            </a:fld>
            <a:endParaRPr lang="en-US" dirty="0"/>
          </a:p>
        </p:txBody>
      </p:sp>
    </p:spTree>
    <p:extLst>
      <p:ext uri="{BB962C8B-B14F-4D97-AF65-F5344CB8AC3E}">
        <p14:creationId xmlns:p14="http://schemas.microsoft.com/office/powerpoint/2010/main" val="1425907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9519D6-045E-4DEA-A2A1-2EBCB1BA3E30}" type="datetimeFigureOut">
              <a:rPr lang="en-GB" smtClean="0"/>
              <a:pPr/>
              <a:t>14/12/2020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9519D6-045E-4DEA-A2A1-2EBCB1BA3E30}" type="datetimeFigureOut">
              <a:rPr lang="en-GB" smtClean="0"/>
              <a:pPr/>
              <a:t>14/12/2020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519D6-045E-4DEA-A2A1-2EBCB1BA3E30}" type="datetimeFigureOut">
              <a:rPr lang="en-GB" smtClean="0"/>
              <a:pPr/>
              <a:t>14/12/2020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519D6-045E-4DEA-A2A1-2EBCB1BA3E30}" type="datetimeFigureOut">
              <a:rPr lang="en-GB" smtClean="0"/>
              <a:pPr/>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519D6-045E-4DEA-A2A1-2EBCB1BA3E30}" type="datetimeFigureOut">
              <a:rPr lang="en-GB" smtClean="0"/>
              <a:pPr/>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25FD44-1D2F-49D0-B6E0-84A3D0611E6B}" type="datetimeFigureOut">
              <a:rPr lang="en-GB" smtClean="0"/>
              <a:pPr/>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017C2ED-058D-4405-ABF6-122ECC6739FB}"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96267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25FD44-1D2F-49D0-B6E0-84A3D0611E6B}" type="datetimeFigureOut">
              <a:rPr lang="en-GB" smtClean="0"/>
              <a:pPr/>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25FD44-1D2F-49D0-B6E0-84A3D0611E6B}" type="datetimeFigureOut">
              <a:rPr lang="en-GB" smtClean="0"/>
              <a:pPr/>
              <a:t>14/12/2020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25FD44-1D2F-49D0-B6E0-84A3D0611E6B}" type="datetimeFigureOut">
              <a:rPr lang="en-GB" smtClean="0"/>
              <a:pPr/>
              <a:t>14/12/2020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5FD44-1D2F-49D0-B6E0-84A3D0611E6B}" type="datetimeFigureOut">
              <a:rPr lang="en-GB" smtClean="0"/>
              <a:pPr/>
              <a:t>14/12/2020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25FD44-1D2F-49D0-B6E0-84A3D0611E6B}" type="datetimeFigureOut">
              <a:rPr lang="en-GB" smtClean="0"/>
              <a:pPr/>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25FD44-1D2F-49D0-B6E0-84A3D0611E6B}" type="datetimeFigureOut">
              <a:rPr lang="en-GB" smtClean="0"/>
              <a:pPr/>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25A1A0-0171-473B-89D1-C6201B0CC1C0}"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63571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BAC759-3772-4326-85A3-907B5F6CD883}" type="datetime2">
              <a:rPr lang="en-GB" smtClean="0"/>
              <a:pPr/>
              <a:t>Monday, 14 December 2020</a:t>
            </a:fld>
            <a:endParaRPr lang="en-GB"/>
          </a:p>
        </p:txBody>
      </p:sp>
      <p:sp>
        <p:nvSpPr>
          <p:cNvPr id="4" name="Footer Placeholder 3"/>
          <p:cNvSpPr>
            <a:spLocks noGrp="1"/>
          </p:cNvSpPr>
          <p:nvPr>
            <p:ph type="ftr" sz="quarter" idx="11"/>
          </p:nvPr>
        </p:nvSpPr>
        <p:spPr/>
        <p:txBody>
          <a:bodyPr/>
          <a:lstStyle/>
          <a:p>
            <a:endParaRPr lang="en-GB" dirty="0"/>
          </a:p>
        </p:txBody>
      </p:sp>
      <p:graphicFrame>
        <p:nvGraphicFramePr>
          <p:cNvPr id="5" name="Table 4"/>
          <p:cNvGraphicFramePr>
            <a:graphicFrameLocks noGrp="1"/>
          </p:cNvGraphicFramePr>
          <p:nvPr userDrawn="1">
            <p:extLst>
              <p:ext uri="{D42A27DB-BD31-4B8C-83A1-F6EECF244321}">
                <p14:modId xmlns:p14="http://schemas.microsoft.com/office/powerpoint/2010/main" val="1094453160"/>
              </p:ext>
            </p:extLst>
          </p:nvPr>
        </p:nvGraphicFramePr>
        <p:xfrm>
          <a:off x="7512174" y="2075636"/>
          <a:ext cx="4184526" cy="3068525"/>
        </p:xfrm>
        <a:graphic>
          <a:graphicData uri="http://schemas.openxmlformats.org/drawingml/2006/table">
            <a:tbl>
              <a:tblPr firstRow="1" bandRow="1">
                <a:tableStyleId>{5C22544A-7EE6-4342-B048-85BDC9FD1C3A}</a:tableStyleId>
              </a:tblPr>
              <a:tblGrid>
                <a:gridCol w="1466726">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tblGrid>
              <a:tr h="515164">
                <a:tc gridSpan="2">
                  <a:txBody>
                    <a:bodyPr/>
                    <a:lstStyle/>
                    <a:p>
                      <a:r>
                        <a:rPr lang="en-GB" dirty="0"/>
                        <a:t>How are we going to get there?</a:t>
                      </a:r>
                    </a:p>
                  </a:txBody>
                  <a:tcPr>
                    <a:solidFill>
                      <a:srgbClr val="FFC000"/>
                    </a:solidFill>
                  </a:tcPr>
                </a:tc>
                <a:tc hMerge="1">
                  <a:txBody>
                    <a:bodyPr/>
                    <a:lstStyle/>
                    <a:p>
                      <a:endParaRPr lang="en-GB" dirty="0"/>
                    </a:p>
                  </a:txBody>
                  <a:tcPr/>
                </a:tc>
                <a:extLst>
                  <a:ext uri="{0D108BD9-81ED-4DB2-BD59-A6C34878D82A}">
                    <a16:rowId xmlns:a16="http://schemas.microsoft.com/office/drawing/2014/main" val="10000"/>
                  </a:ext>
                </a:extLst>
              </a:tr>
              <a:tr h="660400">
                <a:tc>
                  <a:txBody>
                    <a:bodyPr/>
                    <a:lstStyle/>
                    <a:p>
                      <a:r>
                        <a:rPr lang="en-GB" dirty="0"/>
                        <a:t>New information</a:t>
                      </a:r>
                    </a:p>
                  </a:txBody>
                  <a:tcPr>
                    <a:solidFill>
                      <a:srgbClr val="FFC000">
                        <a:alpha val="60000"/>
                      </a:srgbClr>
                    </a:solidFill>
                  </a:tcPr>
                </a:tc>
                <a:tc>
                  <a:txBody>
                    <a:bodyPr/>
                    <a:lstStyle/>
                    <a:p>
                      <a:endParaRPr lang="en-GB" dirty="0"/>
                    </a:p>
                  </a:txBody>
                  <a:tcPr>
                    <a:solidFill>
                      <a:srgbClr val="FFC000">
                        <a:alpha val="60000"/>
                      </a:srgbClr>
                    </a:solidFill>
                  </a:tcPr>
                </a:tc>
                <a:extLst>
                  <a:ext uri="{0D108BD9-81ED-4DB2-BD59-A6C34878D82A}">
                    <a16:rowId xmlns:a16="http://schemas.microsoft.com/office/drawing/2014/main" val="10001"/>
                  </a:ext>
                </a:extLst>
              </a:tr>
              <a:tr h="630987">
                <a:tc>
                  <a:txBody>
                    <a:bodyPr/>
                    <a:lstStyle/>
                    <a:p>
                      <a:r>
                        <a:rPr lang="en-GB" dirty="0"/>
                        <a:t>Construct</a:t>
                      </a:r>
                    </a:p>
                  </a:txBody>
                  <a:tcPr>
                    <a:solidFill>
                      <a:srgbClr val="FFC000">
                        <a:alpha val="20000"/>
                      </a:srgbClr>
                    </a:solidFill>
                  </a:tcPr>
                </a:tc>
                <a:tc>
                  <a:txBody>
                    <a:bodyPr/>
                    <a:lstStyle/>
                    <a:p>
                      <a:endParaRPr lang="en-GB" dirty="0"/>
                    </a:p>
                  </a:txBody>
                  <a:tcPr>
                    <a:solidFill>
                      <a:srgbClr val="FFC000">
                        <a:alpha val="20000"/>
                      </a:srgbClr>
                    </a:solidFill>
                  </a:tcPr>
                </a:tc>
                <a:extLst>
                  <a:ext uri="{0D108BD9-81ED-4DB2-BD59-A6C34878D82A}">
                    <a16:rowId xmlns:a16="http://schemas.microsoft.com/office/drawing/2014/main" val="10002"/>
                  </a:ext>
                </a:extLst>
              </a:tr>
              <a:tr h="630987">
                <a:tc>
                  <a:txBody>
                    <a:bodyPr/>
                    <a:lstStyle/>
                    <a:p>
                      <a:r>
                        <a:rPr lang="en-GB" dirty="0"/>
                        <a:t>Application</a:t>
                      </a:r>
                    </a:p>
                  </a:txBody>
                  <a:tcPr>
                    <a:solidFill>
                      <a:srgbClr val="FFC000">
                        <a:alpha val="60000"/>
                      </a:srgbClr>
                    </a:solidFill>
                  </a:tcPr>
                </a:tc>
                <a:tc>
                  <a:txBody>
                    <a:bodyPr/>
                    <a:lstStyle/>
                    <a:p>
                      <a:endParaRPr lang="en-GB" dirty="0"/>
                    </a:p>
                  </a:txBody>
                  <a:tcPr>
                    <a:solidFill>
                      <a:srgbClr val="FFC000">
                        <a:alpha val="60000"/>
                      </a:srgbClr>
                    </a:solidFill>
                  </a:tcPr>
                </a:tc>
                <a:extLst>
                  <a:ext uri="{0D108BD9-81ED-4DB2-BD59-A6C34878D82A}">
                    <a16:rowId xmlns:a16="http://schemas.microsoft.com/office/drawing/2014/main" val="10003"/>
                  </a:ext>
                </a:extLst>
              </a:tr>
              <a:tr h="630987">
                <a:tc>
                  <a:txBody>
                    <a:bodyPr/>
                    <a:lstStyle/>
                    <a:p>
                      <a:r>
                        <a:rPr lang="en-GB" dirty="0"/>
                        <a:t>Review</a:t>
                      </a:r>
                    </a:p>
                  </a:txBody>
                  <a:tcPr>
                    <a:solidFill>
                      <a:srgbClr val="FFC000">
                        <a:alpha val="20000"/>
                      </a:srgbClr>
                    </a:solidFill>
                  </a:tcPr>
                </a:tc>
                <a:tc>
                  <a:txBody>
                    <a:bodyPr/>
                    <a:lstStyle/>
                    <a:p>
                      <a:endParaRPr lang="en-GB" dirty="0"/>
                    </a:p>
                  </a:txBody>
                  <a:tcPr>
                    <a:solidFill>
                      <a:srgbClr val="FFC000">
                        <a:alpha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3213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3248F0-3D7F-4CBA-B77D-0BF383E91CAF}"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81753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marL="0" indent="0">
              <a:buNone/>
              <a:defRPr baseline="0"/>
            </a:lvl1pPr>
          </a:lstStyle>
          <a:p>
            <a:pPr lvl="0"/>
            <a:r>
              <a:rPr lang="en-GB" dirty="0"/>
              <a:t>What am I learning?</a:t>
            </a:r>
          </a:p>
          <a:p>
            <a:pPr lvl="0"/>
            <a:endParaRPr lang="en-GB" dirty="0"/>
          </a:p>
          <a:p>
            <a:pPr lvl="0"/>
            <a:r>
              <a:rPr lang="en-GB" dirty="0"/>
              <a:t>Why am I learning this?</a:t>
            </a:r>
          </a:p>
          <a:p>
            <a:pPr lvl="0"/>
            <a:endParaRPr lang="en-GB" dirty="0"/>
          </a:p>
          <a:p>
            <a:pPr lvl="0"/>
            <a:r>
              <a:rPr lang="en-GB" dirty="0"/>
              <a:t>What will a good one look like?</a:t>
            </a:r>
          </a:p>
        </p:txBody>
      </p:sp>
      <p:sp>
        <p:nvSpPr>
          <p:cNvPr id="4" name="Date Placeholder 3"/>
          <p:cNvSpPr>
            <a:spLocks noGrp="1"/>
          </p:cNvSpPr>
          <p:nvPr>
            <p:ph type="dt" sz="half" idx="10"/>
          </p:nvPr>
        </p:nvSpPr>
        <p:spPr/>
        <p:txBody>
          <a:bodyPr/>
          <a:lstStyle/>
          <a:p>
            <a:fld id="{8852B5D5-38C1-42DE-87CB-E1FE3B58DFA7}"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05455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52B5D5-38C1-42DE-87CB-E1FE3B58DFA7}"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48939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D9B9A-625A-40AF-B231-29DFCAEDAFFE}"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96308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77E964D-176D-42E8-87CC-AC8D87B09D2D}"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91170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42196" y="365125"/>
            <a:ext cx="9813191"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E2601D-FF39-4EC5-B13F-33302FFE3080}" type="datetime2">
              <a:rPr lang="en-GB" smtClean="0"/>
              <a:pPr/>
              <a:t>Monday, 14 December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23623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33BB61-74F6-4919-AAD1-8E8691C4481F}" type="datetime2">
              <a:rPr lang="en-GB" smtClean="0"/>
              <a:pPr/>
              <a:t>Monday, 14 December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39823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98050-2C64-40A0-A4FC-A2B36B06A3DF}" type="datetime2">
              <a:rPr lang="en-GB" smtClean="0"/>
              <a:pPr/>
              <a:t>Monday, 14 December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17919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015" y="457200"/>
            <a:ext cx="3339010"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6482E4-2223-45F1-AE5D-ADEA1D94168A}"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75888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015" y="457200"/>
            <a:ext cx="3339010"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778DC-CF44-4108-9777-2BD192B4011C}"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41429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6834DE-BEEA-42A1-949B-23AEBF2F8515}"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2026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FDB3F-1D72-4676-8907-6DA9CD829ABB}"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14946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20B402-0CF4-4FC8-90E8-95955AAF45BF}"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133731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2E578-455F-49CC-9798-80F0AEADF3B1}" type="datetime2">
              <a:rPr lang="en-GB" smtClean="0"/>
              <a:pPr/>
              <a:t>Monday, 14 December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4090612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48F84C-E4D3-454C-A841-65D7A6C1A936}"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32734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64DFF2-1ACF-4066-AFD3-C9069A5838D3}"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6191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07020-8A0D-4D34-B1AB-53AB9613D52A}"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16757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B5A022-44F7-401F-A6C5-E8E063BED171}"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24819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92322" y="365125"/>
            <a:ext cx="9663066"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82290D-DB3F-4D4C-9D16-A65AA0C3D557}" type="datetime2">
              <a:rPr lang="en-GB" smtClean="0"/>
              <a:pPr/>
              <a:t>Monday, 14 December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099648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5BEBB61-4DEA-4295-AC6A-A1734CBD89DD}" type="datetime2">
              <a:rPr lang="en-GB" smtClean="0"/>
              <a:pPr/>
              <a:t>Monday, 14 December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50558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2E578-455F-49CC-9798-80F0AEADF3B1}" type="datetime2">
              <a:rPr lang="en-GB" smtClean="0"/>
              <a:pPr/>
              <a:t>Monday, 14 December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68616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5027" y="457200"/>
            <a:ext cx="3106998"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F41AE2-326F-4201-AA66-CA42E89F30F3}"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1724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1295400" y="182562"/>
            <a:ext cx="2743200" cy="365125"/>
          </a:xfrm>
        </p:spPr>
        <p:txBody>
          <a:bodyPr/>
          <a:lstStyle/>
          <a:p>
            <a:fld id="{D264F3E3-DBA9-41FF-B6CD-08C53B5A6B45}" type="datetime2">
              <a:rPr lang="en-GB" smtClean="0"/>
              <a:pPr/>
              <a:t>Monday, 14 December 2020</a:t>
            </a:fld>
            <a:endParaRPr lang="en-GB" dirty="0"/>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103034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731" y="457200"/>
            <a:ext cx="3134294"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FEBF1E-75A8-4505-9670-1FCF4C69C57E}"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72124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47482F-98E2-4D81-885A-5FB3C0F7A9E2}"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820866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A2A342-CAC7-4391-8518-D32636C2E70D}"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386197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Monday, 14 December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2298977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5C3C0E-F281-4091-BB1A-DD6F1F244C08}"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330158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D424B6-3F40-4A74-8ABB-4791FC79733C}"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032130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5D3384-782A-44CB-AE43-7C9049FB0148}"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49469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C982C4-387C-4C22-AE32-DC07D8BB4241}"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59419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37730" y="365125"/>
            <a:ext cx="9717657"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80914D-9C42-4D5D-BB84-214EE4C977BC}" type="datetime2">
              <a:rPr lang="en-GB" smtClean="0"/>
              <a:pPr/>
              <a:t>Monday, 14 December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14313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9EE541A-A8F9-4FCC-A473-A74C094D93FD}" type="datetime2">
              <a:rPr lang="en-GB" smtClean="0"/>
              <a:pPr/>
              <a:t>Monday, 14 December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3050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9916" y="335267"/>
            <a:ext cx="9553884"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1307927" y="152704"/>
            <a:ext cx="2743200" cy="365125"/>
          </a:xfrm>
        </p:spPr>
        <p:txBody>
          <a:bodyPr/>
          <a:lstStyle/>
          <a:p>
            <a:fld id="{67CC867B-08AD-4DDB-BF20-2C182BCECBBB}" type="datetime2">
              <a:rPr lang="en-GB" smtClean="0"/>
              <a:pPr/>
              <a:t>Monday, 14 December 2020</a:t>
            </a:fld>
            <a:endParaRPr lang="en-GB"/>
          </a:p>
        </p:txBody>
      </p:sp>
      <p:sp>
        <p:nvSpPr>
          <p:cNvPr id="8" name="Footer Placeholder 7"/>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6449187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Monday, 14 December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179843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5027" y="457200"/>
            <a:ext cx="310699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0F034-6A65-4C13-B66C-C251C7D8F61A}"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725999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0436" y="457200"/>
            <a:ext cx="3161589"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62ADB5-6A23-44E0-9F4B-823BB716EAA9}"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677468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678E85-8851-4BD9-9ECF-29998C7BC5DC}"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27109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46A87A-5F18-45F6-81F9-D1A2912E98F9}"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116976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42877583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0477DAB-F022-46E9-9F46-9FC5468B3DF0}"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73550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E6C3D9-061D-47E1-A069-B4946F75099E}"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278133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D6FF9-2D61-494E-A4EB-B9D79ED71AAD}"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498631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624646-2907-4D6B-B872-9D3C925979A6}"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1435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1295400" y="182562"/>
            <a:ext cx="2743200" cy="365125"/>
          </a:xfrm>
        </p:spPr>
        <p:txBody>
          <a:bodyPr/>
          <a:lstStyle/>
          <a:p>
            <a:fld id="{9C33971E-8ACD-490E-9A51-141216185289}" type="datetime2">
              <a:rPr lang="en-GB" smtClean="0"/>
              <a:pPr/>
              <a:t>Monday, 14 December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77698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33014" y="365125"/>
            <a:ext cx="9922373"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501D6A-D42B-48CE-8C0B-0278558398EB}" type="datetime2">
              <a:rPr lang="en-GB" smtClean="0"/>
              <a:pPr/>
              <a:t>Monday, 14 December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410407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E34578-BF72-4BE1-8C3B-F00164E527E9}" type="datetime2">
              <a:rPr lang="en-GB" smtClean="0"/>
              <a:pPr/>
              <a:t>Monday, 14 December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466220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0574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8424" y="457200"/>
            <a:ext cx="3393601"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A874F-7327-4B08-A9E8-CF356C6FA67E}"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64655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8424" y="457200"/>
            <a:ext cx="3393601" cy="1600200"/>
          </a:xfrm>
        </p:spPr>
        <p:txBody>
          <a:bodyPr anchor="b"/>
          <a:lstStyle>
            <a:lvl1pPr>
              <a:defRPr sz="3200"/>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FC7F35-DC55-4F83-A2FE-7350DB6FDF32}"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934526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E33724-18DD-4049-8C05-BC833852A505}"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391643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33CD27-9C40-4E74-927D-FAF7A1A6A61E}"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885238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51812-F5B3-42DD-A902-90703DFE4730}" type="datetime2">
              <a:rPr lang="en-GB" smtClean="0"/>
              <a:pPr/>
              <a:t>Monday, 14 December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1110607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2036C8-412D-4445-B14C-56165BAD96B1}"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644935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390B71-955C-4BF9-B8B8-A010143DCD0E}"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BA3F8D4-7D1E-4B95-8801-1CA16431E772}" type="slidenum">
              <a:rPr lang="en-GB" smtClean="0"/>
              <a:pPr/>
              <a:t>‹#›</a:t>
            </a:fld>
            <a:endParaRPr lang="en-GB"/>
          </a:p>
        </p:txBody>
      </p:sp>
    </p:spTree>
    <p:extLst>
      <p:ext uri="{BB962C8B-B14F-4D97-AF65-F5344CB8AC3E}">
        <p14:creationId xmlns:p14="http://schemas.microsoft.com/office/powerpoint/2010/main" val="299282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07926" y="142506"/>
            <a:ext cx="2743200" cy="365125"/>
          </a:xfrm>
        </p:spPr>
        <p:txBody>
          <a:bodyPr/>
          <a:lstStyle/>
          <a:p>
            <a:fld id="{62AE75B3-6441-491E-A181-CF9673D2AC42}" type="datetime2">
              <a:rPr lang="en-GB" smtClean="0"/>
              <a:pPr/>
              <a:t>Monday, 14 December 2020</a:t>
            </a:fld>
            <a:endParaRPr lang="en-GB"/>
          </a:p>
        </p:txBody>
      </p:sp>
      <p:sp>
        <p:nvSpPr>
          <p:cNvPr id="3" name="Footer Placeholder 2"/>
          <p:cNvSpPr>
            <a:spLocks noGrp="1"/>
          </p:cNvSpPr>
          <p:nvPr>
            <p:ph type="ftr" sz="quarter" idx="11"/>
          </p:nvPr>
        </p:nvSpPr>
        <p:spPr/>
        <p:txBody>
          <a:bodyPr/>
          <a:lstStyle/>
          <a:p>
            <a:r>
              <a:rPr lang="en-GB" dirty="0" err="1"/>
              <a:t>Leela’s</a:t>
            </a:r>
            <a:r>
              <a:rPr lang="en-GB" dirty="0"/>
              <a:t> friend – Exploring themes and ideas.</a:t>
            </a:r>
          </a:p>
        </p:txBody>
      </p:sp>
      <p:pic>
        <p:nvPicPr>
          <p:cNvPr id="4" name="Picture 3" descr="luciusannaeusseneca155059.jpg"/>
          <p:cNvPicPr>
            <a:picLocks noChangeAspect="1"/>
          </p:cNvPicPr>
          <p:nvPr userDrawn="1"/>
        </p:nvPicPr>
        <p:blipFill>
          <a:blip r:embed="rId2" cstate="print"/>
          <a:stretch>
            <a:fillRect/>
          </a:stretch>
        </p:blipFill>
        <p:spPr>
          <a:xfrm>
            <a:off x="3260960" y="688383"/>
            <a:ext cx="8323949" cy="5403945"/>
          </a:xfrm>
          <a:prstGeom prst="rect">
            <a:avLst/>
          </a:prstGeom>
        </p:spPr>
      </p:pic>
    </p:spTree>
    <p:extLst>
      <p:ext uri="{BB962C8B-B14F-4D97-AF65-F5344CB8AC3E}">
        <p14:creationId xmlns:p14="http://schemas.microsoft.com/office/powerpoint/2010/main" val="29818647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C9DAB-FE81-477E-9440-E933731178EE}"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589720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F126DC8-8148-4B65-A8EA-F846A7873AFD}"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593291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1254" y="365125"/>
            <a:ext cx="9854134"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5720C2-02DE-48BD-A5FD-A91D49ADD3D7}" type="datetime2">
              <a:rPr lang="en-GB" smtClean="0"/>
              <a:pPr/>
              <a:t>Monday, 14 December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780102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D8E883-59A1-4DD6-A033-75F8B7D8733D}" type="datetime2">
              <a:rPr lang="en-GB" smtClean="0"/>
              <a:pPr/>
              <a:t>Monday, 14 December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362917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51812-F5B3-42DD-A902-90703DFE4730}" type="datetime2">
              <a:rPr lang="en-GB" smtClean="0"/>
              <a:pPr/>
              <a:t>Monday, 14 December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613870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0310" y="457200"/>
            <a:ext cx="3311715"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DCD31D-A11C-4BAE-AE62-C5851E45C129}"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542732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0310" y="457200"/>
            <a:ext cx="3311715" cy="1600200"/>
          </a:xfrm>
        </p:spPr>
        <p:txBody>
          <a:bodyPr anchor="b"/>
          <a:lstStyle>
            <a:lvl1pPr>
              <a:defRPr sz="3200"/>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1E1F76-36E5-4D51-865F-C9E086B47702}" type="datetime2">
              <a:rPr lang="en-GB" smtClean="0"/>
              <a:pPr/>
              <a:t>Monday, 14 December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421700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B0BD3C-92F9-4482-AA14-7E087DC82384}"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329918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C52A11-D63E-4D5B-9393-32859C13869C}" type="datetime2">
              <a:rPr lang="en-GB" smtClean="0"/>
              <a:pPr/>
              <a:t>Monday, 14 December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2754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3.gi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4.gif"/><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 Target="../slides/slide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5.gif"/><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 Target="../slides/slide1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7200" y="365125"/>
            <a:ext cx="9626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295400" y="230188"/>
            <a:ext cx="2743200" cy="365125"/>
          </a:xfrm>
          <a:prstGeom prst="rect">
            <a:avLst/>
          </a:prstGeom>
        </p:spPr>
        <p:txBody>
          <a:bodyPr vert="horz" lIns="91440" tIns="45720" rIns="91440" bIns="45720" rtlCol="0" anchor="ctr"/>
          <a:lstStyle>
            <a:lvl1pPr algn="l">
              <a:defRPr sz="1800" u="sng">
                <a:solidFill>
                  <a:schemeClr val="tx1"/>
                </a:solidFill>
              </a:defRPr>
            </a:lvl1pPr>
          </a:lstStyle>
          <a:p>
            <a:fld id="{95AB25CE-8E01-416B-8781-D8D24F72E747}" type="datetime2">
              <a:rPr lang="en-GB" smtClean="0"/>
              <a:pPr/>
              <a:t>Monday, 14 December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335362" y="134322"/>
            <a:ext cx="11569256" cy="653503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prepare.gif">
            <a:hlinkClick r:id="" action="ppaction://noaction"/>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rot="18754142">
            <a:off x="412817" y="187190"/>
            <a:ext cx="1493235" cy="1482697"/>
          </a:xfrm>
          <a:prstGeom prst="rect">
            <a:avLst/>
          </a:prstGeom>
        </p:spPr>
      </p:pic>
    </p:spTree>
    <p:extLst>
      <p:ext uri="{BB962C8B-B14F-4D97-AF65-F5344CB8AC3E}">
        <p14:creationId xmlns:p14="http://schemas.microsoft.com/office/powerpoint/2010/main" val="3222075953"/>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49" r:id="rId3"/>
    <p:sldLayoutId id="2147483650" r:id="rId4"/>
    <p:sldLayoutId id="2147483651" r:id="rId5"/>
    <p:sldLayoutId id="2147483652" r:id="rId6"/>
    <p:sldLayoutId id="2147483653" r:id="rId7"/>
    <p:sldLayoutId id="2147483654" r:id="rId8"/>
    <p:sldLayoutId id="2147483727" r:id="rId9"/>
    <p:sldLayoutId id="2147483753" r:id="rId10"/>
    <p:sldLayoutId id="2147483728" r:id="rId11"/>
    <p:sldLayoutId id="2147483656" r:id="rId12"/>
    <p:sldLayoutId id="2147483657" r:id="rId13"/>
    <p:sldLayoutId id="2147483658" r:id="rId14"/>
    <p:sldLayoutId id="2147483659" r:id="rId15"/>
  </p:sldLayoutIdLst>
  <p:hf sldNum="0" hdr="0" ftr="0"/>
  <p:txStyles>
    <p:titleStyle>
      <a:lvl1pPr algn="l" defTabSz="914400" rtl="0" eaLnBrk="1" latinLnBrk="0" hangingPunct="1">
        <a:lnSpc>
          <a:spcPct val="90000"/>
        </a:lnSpc>
        <a:spcBef>
          <a:spcPct val="0"/>
        </a:spcBef>
        <a:buNone/>
        <a:defRPr sz="4400" kern="1200">
          <a:solidFill>
            <a:srgbClr val="FF000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519D6-045E-4DEA-A2A1-2EBCB1BA3E30}" type="datetimeFigureOut">
              <a:rPr lang="en-GB" smtClean="0"/>
              <a:pPr/>
              <a:t>14/12/2020</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1DC34-6C79-4792-BA48-3CE528FF89F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5FD44-1D2F-49D0-B6E0-84A3D0611E6B}" type="datetimeFigureOut">
              <a:rPr lang="en-GB" smtClean="0"/>
              <a:pPr/>
              <a:t>14/12/2020</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19738-FDC5-4C3D-A914-E25478217D8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5142" y="365125"/>
            <a:ext cx="966865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1401871" y="203918"/>
            <a:ext cx="2743200" cy="365125"/>
          </a:xfrm>
          <a:prstGeom prst="rect">
            <a:avLst/>
          </a:prstGeom>
        </p:spPr>
        <p:txBody>
          <a:bodyPr vert="horz" lIns="91440" tIns="45720" rIns="91440" bIns="45720" rtlCol="0" anchor="ctr"/>
          <a:lstStyle>
            <a:lvl1pPr algn="l">
              <a:defRPr sz="1800" u="sng">
                <a:solidFill>
                  <a:schemeClr val="tx1"/>
                </a:solidFill>
              </a:defRPr>
            </a:lvl1pPr>
          </a:lstStyle>
          <a:p>
            <a:fld id="{1FBAC759-3772-4326-85A3-907B5F6CD883}" type="datetime2">
              <a:rPr lang="en-GB" smtClean="0"/>
              <a:pPr/>
              <a:t>Monday, 14 December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716227" cy="6569515"/>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gree.gif">
            <a:hlinkClick r:id="" action="ppaction://noaction"/>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9920000">
            <a:off x="264349" y="229122"/>
            <a:ext cx="1506228" cy="1501704"/>
          </a:xfrm>
          <a:prstGeom prst="rect">
            <a:avLst/>
          </a:prstGeom>
        </p:spPr>
      </p:pic>
    </p:spTree>
    <p:extLst>
      <p:ext uri="{BB962C8B-B14F-4D97-AF65-F5344CB8AC3E}">
        <p14:creationId xmlns:p14="http://schemas.microsoft.com/office/powerpoint/2010/main" val="189156340"/>
      </p:ext>
    </p:extLst>
  </p:cSld>
  <p:clrMap bg1="lt1" tx1="dk1" bg2="lt2" tx2="dk2" accent1="accent1" accent2="accent2" accent3="accent3" accent4="accent4" accent5="accent5" accent6="accent6" hlink="hlink" folHlink="folHlink"/>
  <p:sldLayoutIdLst>
    <p:sldLayoutId id="2147483662" r:id="rId1"/>
    <p:sldLayoutId id="2147483721" r:id="rId2"/>
    <p:sldLayoutId id="2147483663" r:id="rId3"/>
    <p:sldLayoutId id="214748372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p:txStyles>
    <p:titleStyle>
      <a:lvl1pPr algn="l" defTabSz="914400" rtl="0" eaLnBrk="1" latinLnBrk="0" hangingPunct="1">
        <a:lnSpc>
          <a:spcPct val="90000"/>
        </a:lnSpc>
        <a:spcBef>
          <a:spcPct val="0"/>
        </a:spcBef>
        <a:buNone/>
        <a:defRPr sz="4400" kern="1200">
          <a:solidFill>
            <a:srgbClr val="FFCC0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01800" y="365125"/>
            <a:ext cx="96520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401871" y="230188"/>
            <a:ext cx="2743200" cy="365125"/>
          </a:xfrm>
          <a:prstGeom prst="rect">
            <a:avLst/>
          </a:prstGeom>
        </p:spPr>
        <p:txBody>
          <a:bodyPr vert="horz" lIns="91440" tIns="45720" rIns="91440" bIns="45720" rtlCol="0" anchor="ctr"/>
          <a:lstStyle>
            <a:lvl1pPr algn="l">
              <a:defRPr sz="1800" u="sng">
                <a:solidFill>
                  <a:schemeClr val="tx1"/>
                </a:solidFill>
              </a:defRPr>
            </a:lvl1pPr>
          </a:lstStyle>
          <a:p>
            <a:fld id="{14B55C1D-6D34-497D-A6CE-E8DEBCCF2A6F}" type="datetime2">
              <a:rPr lang="en-GB" smtClean="0"/>
              <a:pPr/>
              <a:t>Monday, 14 December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728927" cy="6569515"/>
          </a:xfrm>
          <a:prstGeom prst="rect">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resent.gif">
            <a:hlinkClick r:id="rId14" action="ppaction://hlinksldjump"/>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9275492">
            <a:off x="311635" y="244046"/>
            <a:ext cx="1581614" cy="1567720"/>
          </a:xfrm>
          <a:prstGeom prst="rect">
            <a:avLst/>
          </a:prstGeom>
        </p:spPr>
      </p:pic>
    </p:spTree>
    <p:extLst>
      <p:ext uri="{BB962C8B-B14F-4D97-AF65-F5344CB8AC3E}">
        <p14:creationId xmlns:p14="http://schemas.microsoft.com/office/powerpoint/2010/main" val="3346880305"/>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8" r:id="rId6"/>
    <p:sldLayoutId id="2147483679" r:id="rId7"/>
    <p:sldLayoutId id="2147483723" r:id="rId8"/>
    <p:sldLayoutId id="2147483681" r:id="rId9"/>
    <p:sldLayoutId id="2147483682" r:id="rId10"/>
    <p:sldLayoutId id="2147483683" r:id="rId11"/>
    <p:sldLayoutId id="2147483684" r:id="rId12"/>
  </p:sldLayoutIdLst>
  <p:hf sldNum="0" hdr="0" ftr="0"/>
  <p:txStyles>
    <p:titleStyle>
      <a:lvl1pPr algn="l" defTabSz="914400" rtl="0" eaLnBrk="1" latinLnBrk="0" hangingPunct="1">
        <a:lnSpc>
          <a:spcPct val="90000"/>
        </a:lnSpc>
        <a:spcBef>
          <a:spcPct val="0"/>
        </a:spcBef>
        <a:buNone/>
        <a:defRPr sz="4400" kern="1200">
          <a:solidFill>
            <a:srgbClr val="00B05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65125"/>
            <a:ext cx="96774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295400" y="185738"/>
            <a:ext cx="2743200" cy="365125"/>
          </a:xfrm>
          <a:prstGeom prst="rect">
            <a:avLst/>
          </a:prstGeom>
        </p:spPr>
        <p:txBody>
          <a:bodyPr vert="horz" lIns="91440" tIns="45720" rIns="91440" bIns="45720" rtlCol="0" anchor="ctr"/>
          <a:lstStyle>
            <a:lvl1pPr algn="l">
              <a:defRPr sz="1800" u="sng">
                <a:solidFill>
                  <a:schemeClr val="tx1"/>
                </a:solidFill>
              </a:defRPr>
            </a:lvl1pPr>
          </a:lstStyle>
          <a:p>
            <a:fld id="{22C6484D-BCB8-4602-950F-FB31B888945A}" type="datetime2">
              <a:rPr lang="en-GB" smtClean="0"/>
              <a:pPr/>
              <a:t>Monday, 14 December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698811" cy="6569515"/>
          </a:xfrm>
          <a:prstGeom prst="rect">
            <a:avLst/>
          </a:prstGeom>
          <a:noFill/>
          <a:ln w="38100" cmpd="sng">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onstruct.gif">
            <a:hlinkClick r:id="rId14" action="ppaction://hlinksldjump"/>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9165477">
            <a:off x="332529" y="244243"/>
            <a:ext cx="1473937" cy="1567327"/>
          </a:xfrm>
          <a:prstGeom prst="rect">
            <a:avLst/>
          </a:prstGeom>
        </p:spPr>
      </p:pic>
    </p:spTree>
    <p:extLst>
      <p:ext uri="{BB962C8B-B14F-4D97-AF65-F5344CB8AC3E}">
        <p14:creationId xmlns:p14="http://schemas.microsoft.com/office/powerpoint/2010/main" val="1941738301"/>
      </p:ext>
    </p:extLst>
  </p:cSld>
  <p:clrMap bg1="lt1" tx1="dk1" bg2="lt2" tx2="dk2" accent1="accent1" accent2="accent2" accent3="accent3" accent4="accent4" accent5="accent5" accent6="accent6" hlink="hlink" folHlink="folHlink"/>
  <p:sldLayoutIdLst>
    <p:sldLayoutId id="2147483692" r:id="rId1"/>
    <p:sldLayoutId id="2147483686" r:id="rId2"/>
    <p:sldLayoutId id="2147483687" r:id="rId3"/>
    <p:sldLayoutId id="2147483688" r:id="rId4"/>
    <p:sldLayoutId id="2147483689" r:id="rId5"/>
    <p:sldLayoutId id="2147483690" r:id="rId6"/>
    <p:sldLayoutId id="2147483691" r:id="rId7"/>
    <p:sldLayoutId id="2147483724" r:id="rId8"/>
    <p:sldLayoutId id="2147483693" r:id="rId9"/>
    <p:sldLayoutId id="2147483694" r:id="rId10"/>
    <p:sldLayoutId id="2147483695" r:id="rId11"/>
    <p:sldLayoutId id="2147483696" r:id="rId12"/>
  </p:sldLayoutIdLst>
  <p:hf sldNum="0" hdr="0" ftr="0"/>
  <p:txStyles>
    <p:titleStyle>
      <a:lvl1pPr algn="l" defTabSz="914400" rtl="0" eaLnBrk="1" latinLnBrk="0" hangingPunct="1">
        <a:lnSpc>
          <a:spcPct val="90000"/>
        </a:lnSpc>
        <a:spcBef>
          <a:spcPct val="0"/>
        </a:spcBef>
        <a:buNone/>
        <a:defRPr sz="4400" kern="1200">
          <a:solidFill>
            <a:srgbClr val="0070C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8300" y="365125"/>
            <a:ext cx="97155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1295400" y="230188"/>
            <a:ext cx="2743200" cy="365125"/>
          </a:xfrm>
          <a:prstGeom prst="rect">
            <a:avLst/>
          </a:prstGeom>
        </p:spPr>
        <p:txBody>
          <a:bodyPr vert="horz" lIns="91440" tIns="45720" rIns="91440" bIns="45720" rtlCol="0" anchor="ctr"/>
          <a:lstStyle>
            <a:lvl1pPr algn="l">
              <a:defRPr sz="1800" u="sng">
                <a:solidFill>
                  <a:schemeClr val="tx1"/>
                </a:solidFill>
              </a:defRPr>
            </a:lvl1pPr>
          </a:lstStyle>
          <a:p>
            <a:fld id="{C5C27CA8-031E-41CD-AF1C-D5AEF4001611}" type="datetime2">
              <a:rPr lang="en-GB" smtClean="0"/>
              <a:pPr/>
              <a:t>Monday, 14 December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690102" cy="6569515"/>
          </a:xfrm>
          <a:prstGeom prst="rect">
            <a:avLst/>
          </a:prstGeom>
          <a:noFill/>
          <a:ln w="38100" cmpd="sng">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5400000">
            <a:off x="18104" y="-18104"/>
            <a:ext cx="1951087" cy="198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819990"/>
      </p:ext>
    </p:extLst>
  </p:cSld>
  <p:clrMap bg1="lt1" tx1="dk1" bg2="lt2" tx2="dk2" accent1="accent1" accent2="accent2" accent3="accent3" accent4="accent4" accent5="accent5" accent6="accent6" hlink="hlink" folHlink="folHlink"/>
  <p:sldLayoutIdLst>
    <p:sldLayoutId id="2147483704" r:id="rId1"/>
    <p:sldLayoutId id="2147483698" r:id="rId2"/>
    <p:sldLayoutId id="2147483699" r:id="rId3"/>
    <p:sldLayoutId id="2147483700" r:id="rId4"/>
    <p:sldLayoutId id="2147483701" r:id="rId5"/>
    <p:sldLayoutId id="2147483702" r:id="rId6"/>
    <p:sldLayoutId id="2147483703" r:id="rId7"/>
    <p:sldLayoutId id="2147483725" r:id="rId8"/>
    <p:sldLayoutId id="2147483705" r:id="rId9"/>
    <p:sldLayoutId id="2147483706" r:id="rId10"/>
    <p:sldLayoutId id="2147483707" r:id="rId11"/>
    <p:sldLayoutId id="2147483708" r:id="rId12"/>
  </p:sldLayoutIdLst>
  <p:hf sldNum="0" hdr="0" ftr="0"/>
  <p:txStyles>
    <p:titleStyle>
      <a:lvl1pPr algn="l" defTabSz="914400" rtl="0" eaLnBrk="1" latinLnBrk="0" hangingPunct="1">
        <a:lnSpc>
          <a:spcPct val="90000"/>
        </a:lnSpc>
        <a:spcBef>
          <a:spcPct val="0"/>
        </a:spcBef>
        <a:buNone/>
        <a:defRPr sz="4400" kern="1200">
          <a:solidFill>
            <a:srgbClr val="7030A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3700" y="365125"/>
            <a:ext cx="96901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139009" y="238050"/>
            <a:ext cx="2743200" cy="365125"/>
          </a:xfrm>
          <a:prstGeom prst="rect">
            <a:avLst/>
          </a:prstGeom>
        </p:spPr>
        <p:txBody>
          <a:bodyPr vert="horz" lIns="91440" tIns="45720" rIns="91440" bIns="45720" rtlCol="0" anchor="ctr"/>
          <a:lstStyle>
            <a:lvl1pPr algn="l">
              <a:defRPr sz="1800" u="sng">
                <a:solidFill>
                  <a:schemeClr val="tx1"/>
                </a:solidFill>
              </a:defRPr>
            </a:lvl1pPr>
          </a:lstStyle>
          <a:p>
            <a:fld id="{D1958BC9-5932-47D5-9B57-6C0A80C85F80}" type="datetime2">
              <a:rPr lang="en-GB" smtClean="0"/>
              <a:pPr/>
              <a:t>Monday, 14 December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707519" cy="6569515"/>
          </a:xfrm>
          <a:prstGeom prst="rect">
            <a:avLst/>
          </a:prstGeom>
          <a:noFill/>
          <a:ln w="3810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262960">
            <a:off x="153594" y="172321"/>
            <a:ext cx="1671588" cy="159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071126"/>
      </p:ext>
    </p:extLst>
  </p:cSld>
  <p:clrMap bg1="lt1" tx1="dk1" bg2="lt2" tx2="dk2" accent1="accent1" accent2="accent2" accent3="accent3" accent4="accent4" accent5="accent5" accent6="accent6" hlink="hlink" folHlink="folHlink"/>
  <p:sldLayoutIdLst>
    <p:sldLayoutId id="2147483716" r:id="rId1"/>
    <p:sldLayoutId id="2147483710" r:id="rId2"/>
    <p:sldLayoutId id="2147483711" r:id="rId3"/>
    <p:sldLayoutId id="2147483712" r:id="rId4"/>
    <p:sldLayoutId id="2147483713" r:id="rId5"/>
    <p:sldLayoutId id="2147483714" r:id="rId6"/>
    <p:sldLayoutId id="2147483715" r:id="rId7"/>
    <p:sldLayoutId id="2147483726" r:id="rId8"/>
    <p:sldLayoutId id="2147483717" r:id="rId9"/>
    <p:sldLayoutId id="2147483718" r:id="rId10"/>
    <p:sldLayoutId id="2147483719" r:id="rId11"/>
    <p:sldLayoutId id="2147483720" r:id="rId12"/>
  </p:sldLayoutIdLst>
  <p:hf sldNum="0" hdr="0" ftr="0"/>
  <p:txStyles>
    <p:titleStyle>
      <a:lvl1pPr algn="l" defTabSz="914400" rtl="0" eaLnBrk="1" latinLnBrk="0" hangingPunct="1">
        <a:lnSpc>
          <a:spcPct val="90000"/>
        </a:lnSpc>
        <a:spcBef>
          <a:spcPct val="0"/>
        </a:spcBef>
        <a:buNone/>
        <a:defRPr sz="4400" kern="1200">
          <a:solidFill>
            <a:srgbClr val="00B0F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4.wmf"/><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slide" Target="slide4.xml"/><Relationship Id="rId3" Type="http://schemas.openxmlformats.org/officeDocument/2006/relationships/slideLayout" Target="../slideLayouts/slideLayout1.xml"/><Relationship Id="rId7" Type="http://schemas.openxmlformats.org/officeDocument/2006/relationships/image" Target="../media/image3.gif"/><Relationship Id="rId12" Type="http://schemas.openxmlformats.org/officeDocument/2006/relationships/image" Target="../media/image11.gi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gif"/><Relationship Id="rId11" Type="http://schemas.openxmlformats.org/officeDocument/2006/relationships/slide" Target="slide1.xml"/><Relationship Id="rId5" Type="http://schemas.openxmlformats.org/officeDocument/2006/relationships/slide" Target="slide5.xml"/><Relationship Id="rId15" Type="http://schemas.openxmlformats.org/officeDocument/2006/relationships/image" Target="../media/image9.wmf"/><Relationship Id="rId10" Type="http://schemas.openxmlformats.org/officeDocument/2006/relationships/image" Target="../media/image5.gif"/><Relationship Id="rId4" Type="http://schemas.openxmlformats.org/officeDocument/2006/relationships/notesSlide" Target="../notesSlides/notesSlide1.xml"/><Relationship Id="rId9" Type="http://schemas.openxmlformats.org/officeDocument/2006/relationships/slide" Target="slide11.xml"/><Relationship Id="rId1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8.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04897" y="386326"/>
            <a:ext cx="9626600" cy="614572"/>
          </a:xfrm>
        </p:spPr>
        <p:txBody>
          <a:bodyPr>
            <a:normAutofit fontScale="90000"/>
          </a:bodyPr>
          <a:lstStyle/>
          <a:p>
            <a:r>
              <a:rPr lang="en-GB" dirty="0"/>
              <a:t> </a:t>
            </a:r>
          </a:p>
        </p:txBody>
      </p:sp>
      <p:sp>
        <p:nvSpPr>
          <p:cNvPr id="7" name="Content Placeholder 6"/>
          <p:cNvSpPr>
            <a:spLocks noGrp="1"/>
          </p:cNvSpPr>
          <p:nvPr>
            <p:ph idx="1"/>
          </p:nvPr>
        </p:nvSpPr>
        <p:spPr>
          <a:xfrm>
            <a:off x="741405" y="1000898"/>
            <a:ext cx="11044194" cy="5584955"/>
          </a:xfrm>
        </p:spPr>
        <p:txBody>
          <a:bodyPr>
            <a:noAutofit/>
          </a:bodyPr>
          <a:lstStyle/>
          <a:p>
            <a:pPr marL="0" indent="0">
              <a:buNone/>
            </a:pPr>
            <a:r>
              <a:rPr lang="en-GB" sz="3200" b="1" dirty="0">
                <a:effectLst>
                  <a:outerShdw blurRad="38100" dist="38100" dir="2700000" algn="tl">
                    <a:srgbClr val="000000">
                      <a:alpha val="43137"/>
                    </a:srgbClr>
                  </a:outerShdw>
                </a:effectLst>
              </a:rPr>
              <a:t>Language Paper 2 – Non Fiction</a:t>
            </a:r>
            <a:r>
              <a:rPr lang="en-GB" sz="3200" dirty="0"/>
              <a:t>.  Revision of skills: </a:t>
            </a:r>
          </a:p>
          <a:p>
            <a:r>
              <a:rPr lang="en-GB" dirty="0"/>
              <a:t>Niagara falls  </a:t>
            </a:r>
          </a:p>
          <a:p>
            <a:r>
              <a:rPr lang="en-GB" dirty="0"/>
              <a:t>Question paper. </a:t>
            </a:r>
          </a:p>
          <a:p>
            <a:pPr marL="0" indent="0">
              <a:buNone/>
            </a:pPr>
            <a:r>
              <a:rPr lang="en-GB" dirty="0"/>
              <a:t>Make sure you have everything you need before you start.</a:t>
            </a:r>
          </a:p>
          <a:p>
            <a:pPr marL="0" indent="0">
              <a:buNone/>
            </a:pPr>
            <a:r>
              <a:rPr lang="en-GB" dirty="0"/>
              <a:t>Skim through the ppts first to get an idea of the task.</a:t>
            </a:r>
          </a:p>
          <a:p>
            <a:pPr marL="0" indent="0">
              <a:buNone/>
            </a:pPr>
            <a:r>
              <a:rPr lang="en-GB" dirty="0"/>
              <a:t>Information in red is to remind/explain how to go about answering the questions.</a:t>
            </a:r>
          </a:p>
          <a:p>
            <a:pPr marL="0" indent="0">
              <a:buNone/>
            </a:pPr>
            <a:r>
              <a:rPr lang="en-GB" dirty="0"/>
              <a:t>Note the marks available for each question and the success criteria (the bullet points)</a:t>
            </a:r>
          </a:p>
          <a:p>
            <a:pPr marL="0" indent="0">
              <a:buNone/>
            </a:pPr>
            <a:r>
              <a:rPr lang="en-GB" dirty="0"/>
              <a:t>NB = a note to help/explain.</a:t>
            </a:r>
          </a:p>
          <a:p>
            <a:pPr marL="0" indent="0">
              <a:buNone/>
            </a:pPr>
            <a:r>
              <a:rPr lang="en-GB" dirty="0"/>
              <a:t>This is the most difficult/most marks available paper – you will need to fully focus on these lessons and take the allotted time to complete.</a:t>
            </a:r>
          </a:p>
          <a:p>
            <a:pPr marL="0" indent="0">
              <a:buNone/>
            </a:pPr>
            <a:endParaRPr lang="en-GB" sz="3200" dirty="0"/>
          </a:p>
          <a:p>
            <a:pPr marL="0" indent="0">
              <a:buNone/>
            </a:pPr>
            <a:endParaRPr lang="en-GB" sz="3200" dirty="0"/>
          </a:p>
          <a:p>
            <a:pPr marL="0" indent="0">
              <a:buNone/>
            </a:pPr>
            <a:endParaRPr lang="en-GB" dirty="0"/>
          </a:p>
        </p:txBody>
      </p:sp>
      <p:sp>
        <p:nvSpPr>
          <p:cNvPr id="2" name="Rectangle 1"/>
          <p:cNvSpPr/>
          <p:nvPr/>
        </p:nvSpPr>
        <p:spPr>
          <a:xfrm flipH="1">
            <a:off x="8875108" y="272147"/>
            <a:ext cx="2910491" cy="369332"/>
          </a:xfrm>
          <a:prstGeom prst="rect">
            <a:avLst/>
          </a:prstGeom>
        </p:spPr>
        <p:txBody>
          <a:bodyPr wrap="square">
            <a:spAutoFit/>
          </a:bodyPr>
          <a:lstStyle/>
          <a:p>
            <a:fld id="{8BE6CB35-9C4B-4365-9E1B-41648003AE94}" type="datetime2">
              <a:rPr lang="en-GB"/>
              <a:pPr/>
              <a:t>Monday, 14 December 2020</a:t>
            </a:fld>
            <a:endParaRPr lang="en-US" dirty="0"/>
          </a:p>
        </p:txBody>
      </p:sp>
      <p:sp>
        <p:nvSpPr>
          <p:cNvPr id="8" name="TextBox 7"/>
          <p:cNvSpPr txBox="1"/>
          <p:nvPr/>
        </p:nvSpPr>
        <p:spPr>
          <a:xfrm>
            <a:off x="6682813" y="2961047"/>
            <a:ext cx="4384589" cy="646331"/>
          </a:xfrm>
          <a:prstGeom prst="rect">
            <a:avLst/>
          </a:prstGeom>
          <a:noFill/>
        </p:spPr>
        <p:txBody>
          <a:bodyPr wrap="square" rtlCol="0">
            <a:spAutoFit/>
          </a:bodyPr>
          <a:lstStyle/>
          <a:p>
            <a:r>
              <a:rPr lang="en-US" sz="3600" dirty="0">
                <a:solidFill>
                  <a:srgbClr val="7030A0"/>
                </a:solidFill>
              </a:rPr>
              <a:t>  </a:t>
            </a:r>
          </a:p>
        </p:txBody>
      </p:sp>
    </p:spTree>
    <p:extLst>
      <p:ext uri="{BB962C8B-B14F-4D97-AF65-F5344CB8AC3E}">
        <p14:creationId xmlns:p14="http://schemas.microsoft.com/office/powerpoint/2010/main" val="1310407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Monday, 14 December 2020</a:t>
            </a:fld>
            <a:endParaRPr lang="en-GB"/>
          </a:p>
        </p:txBody>
      </p:sp>
      <p:sp>
        <p:nvSpPr>
          <p:cNvPr id="3" name="TextBox 2"/>
          <p:cNvSpPr txBox="1"/>
          <p:nvPr/>
        </p:nvSpPr>
        <p:spPr>
          <a:xfrm>
            <a:off x="3256156" y="585788"/>
            <a:ext cx="7259443" cy="646331"/>
          </a:xfrm>
          <a:prstGeom prst="rect">
            <a:avLst/>
          </a:prstGeom>
          <a:noFill/>
        </p:spPr>
        <p:txBody>
          <a:bodyPr wrap="square" rtlCol="0">
            <a:spAutoFit/>
          </a:bodyPr>
          <a:lstStyle/>
          <a:p>
            <a:r>
              <a:rPr lang="en-GB" sz="3600" dirty="0">
                <a:solidFill>
                  <a:srgbClr val="FF0000"/>
                </a:solidFill>
                <a:latin typeface="Elementary Heavy SF" panose="020BE200000000000000" pitchFamily="34" charset="0"/>
              </a:rPr>
              <a:t>Success Criteria for AO2</a:t>
            </a:r>
          </a:p>
        </p:txBody>
      </p:sp>
      <p:sp>
        <p:nvSpPr>
          <p:cNvPr id="4" name="Rectangle 3"/>
          <p:cNvSpPr/>
          <p:nvPr/>
        </p:nvSpPr>
        <p:spPr>
          <a:xfrm>
            <a:off x="1661532" y="1525924"/>
            <a:ext cx="7995424" cy="5016758"/>
          </a:xfrm>
          <a:prstGeom prst="rect">
            <a:avLst/>
          </a:prstGeom>
        </p:spPr>
        <p:txBody>
          <a:bodyPr wrap="square">
            <a:spAutoFit/>
          </a:bodyPr>
          <a:lstStyle/>
          <a:p>
            <a:pPr marL="571500" indent="-571500">
              <a:buFont typeface="Arial" panose="020B0604020202020204" pitchFamily="34" charset="0"/>
              <a:buChar char="•"/>
            </a:pPr>
            <a:r>
              <a:rPr lang="en-GB" sz="4000" dirty="0"/>
              <a:t>Explain</a:t>
            </a:r>
          </a:p>
          <a:p>
            <a:pPr marL="571500" indent="-571500">
              <a:buFont typeface="Arial" panose="020B0604020202020204" pitchFamily="34" charset="0"/>
              <a:buChar char="•"/>
            </a:pPr>
            <a:r>
              <a:rPr lang="en-GB" sz="4000" dirty="0"/>
              <a:t>Comment on</a:t>
            </a:r>
          </a:p>
          <a:p>
            <a:pPr marL="571500" indent="-571500">
              <a:buFont typeface="Arial" panose="020B0604020202020204" pitchFamily="34" charset="0"/>
              <a:buChar char="•"/>
            </a:pPr>
            <a:r>
              <a:rPr lang="en-GB" sz="4000" dirty="0"/>
              <a:t>Analyse: </a:t>
            </a:r>
          </a:p>
          <a:p>
            <a:r>
              <a:rPr lang="en-GB" sz="4000" dirty="0">
                <a:solidFill>
                  <a:srgbClr val="FF0000"/>
                </a:solidFill>
              </a:rPr>
              <a:t>HOW</a:t>
            </a:r>
            <a:r>
              <a:rPr lang="en-GB" sz="4000" dirty="0"/>
              <a:t> the writer uses language, structure.</a:t>
            </a:r>
          </a:p>
          <a:p>
            <a:pPr marL="571500" indent="-571500">
              <a:buFont typeface="Arial" panose="020B0604020202020204" pitchFamily="34" charset="0"/>
              <a:buChar char="•"/>
            </a:pPr>
            <a:r>
              <a:rPr lang="en-GB" sz="4000" dirty="0"/>
              <a:t>Explain the effect (of the technique)</a:t>
            </a:r>
          </a:p>
          <a:p>
            <a:pPr marL="571500" indent="-571500">
              <a:buFont typeface="Arial" panose="020B0604020202020204" pitchFamily="34" charset="0"/>
              <a:buChar char="•"/>
            </a:pPr>
            <a:r>
              <a:rPr lang="en-GB" sz="4000" dirty="0"/>
              <a:t>Include subject terminology. </a:t>
            </a:r>
          </a:p>
        </p:txBody>
      </p:sp>
    </p:spTree>
    <p:extLst>
      <p:ext uri="{BB962C8B-B14F-4D97-AF65-F5344CB8AC3E}">
        <p14:creationId xmlns:p14="http://schemas.microsoft.com/office/powerpoint/2010/main" val="398968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3" name="TextBox 2"/>
          <p:cNvSpPr txBox="1"/>
          <p:nvPr/>
        </p:nvSpPr>
        <p:spPr>
          <a:xfrm>
            <a:off x="1421027" y="790832"/>
            <a:ext cx="10330249" cy="1384995"/>
          </a:xfrm>
          <a:prstGeom prst="rect">
            <a:avLst/>
          </a:prstGeom>
          <a:noFill/>
        </p:spPr>
        <p:txBody>
          <a:bodyPr wrap="square" rtlCol="0">
            <a:spAutoFit/>
          </a:bodyPr>
          <a:lstStyle/>
          <a:p>
            <a:r>
              <a:rPr lang="en-GB" sz="2800" dirty="0">
                <a:latin typeface="Elementary Heavy SF" panose="020BE200000000000000" pitchFamily="34" charset="0"/>
              </a:rPr>
              <a:t>A2 How does the writer of the newspaper article try to show that Ben Fogle’s expedition to the South Pole was full of danger and difficulty? (10marks)</a:t>
            </a:r>
          </a:p>
        </p:txBody>
      </p:sp>
      <p:sp>
        <p:nvSpPr>
          <p:cNvPr id="5" name="TextBox 4"/>
          <p:cNvSpPr txBox="1"/>
          <p:nvPr/>
        </p:nvSpPr>
        <p:spPr>
          <a:xfrm flipH="1">
            <a:off x="1112927" y="3361037"/>
            <a:ext cx="9582255" cy="2246769"/>
          </a:xfrm>
          <a:prstGeom prst="rect">
            <a:avLst/>
          </a:prstGeom>
          <a:noFill/>
        </p:spPr>
        <p:txBody>
          <a:bodyPr wrap="square" rtlCol="0">
            <a:spAutoFit/>
          </a:bodyPr>
          <a:lstStyle/>
          <a:p>
            <a:r>
              <a:rPr lang="en-US" sz="2800" dirty="0"/>
              <a:t>You should comment on: (you </a:t>
            </a:r>
            <a:r>
              <a:rPr lang="en-US" sz="2800" dirty="0">
                <a:solidFill>
                  <a:srgbClr val="FF0000"/>
                </a:solidFill>
              </a:rPr>
              <a:t>WILL)</a:t>
            </a:r>
          </a:p>
          <a:p>
            <a:endParaRPr lang="en-US" sz="2800" dirty="0"/>
          </a:p>
          <a:p>
            <a:pPr marL="457200" indent="-457200">
              <a:buFont typeface="Arial" panose="020B0604020202020204" pitchFamily="34" charset="0"/>
              <a:buChar char="•"/>
            </a:pPr>
            <a:r>
              <a:rPr lang="en-US" sz="2800" dirty="0"/>
              <a:t>What he says</a:t>
            </a:r>
          </a:p>
          <a:p>
            <a:pPr marL="457200" indent="-457200">
              <a:buFont typeface="Arial" panose="020B0604020202020204" pitchFamily="34" charset="0"/>
              <a:buChar char="•"/>
            </a:pPr>
            <a:r>
              <a:rPr lang="en-US" sz="2800" dirty="0"/>
              <a:t>His use of language, tone and structure. </a:t>
            </a:r>
            <a:r>
              <a:rPr lang="en-US" sz="2800" dirty="0">
                <a:solidFill>
                  <a:srgbClr val="FF0000"/>
                </a:solidFill>
              </a:rPr>
              <a:t>What does this mean?</a:t>
            </a:r>
          </a:p>
        </p:txBody>
      </p:sp>
      <p:sp>
        <p:nvSpPr>
          <p:cNvPr id="6" name="TextBox 5"/>
          <p:cNvSpPr txBox="1"/>
          <p:nvPr/>
        </p:nvSpPr>
        <p:spPr>
          <a:xfrm>
            <a:off x="1588252" y="2371346"/>
            <a:ext cx="9087986" cy="646331"/>
          </a:xfrm>
          <a:prstGeom prst="rect">
            <a:avLst/>
          </a:prstGeom>
          <a:noFill/>
        </p:spPr>
        <p:txBody>
          <a:bodyPr wrap="square" rtlCol="0">
            <a:spAutoFit/>
          </a:bodyPr>
          <a:lstStyle/>
          <a:p>
            <a:r>
              <a:rPr lang="en-US" dirty="0">
                <a:solidFill>
                  <a:srgbClr val="FF0000"/>
                </a:solidFill>
              </a:rPr>
              <a:t>Underline the important words in the question – what </a:t>
            </a:r>
            <a:r>
              <a:rPr lang="en-US" b="1" dirty="0">
                <a:solidFill>
                  <a:srgbClr val="FF0000"/>
                </a:solidFill>
              </a:rPr>
              <a:t>you </a:t>
            </a:r>
            <a:r>
              <a:rPr lang="en-US" dirty="0">
                <a:solidFill>
                  <a:srgbClr val="FF0000"/>
                </a:solidFill>
              </a:rPr>
              <a:t>have to do, who or what  you are looking for.</a:t>
            </a:r>
          </a:p>
        </p:txBody>
      </p:sp>
      <p:sp>
        <p:nvSpPr>
          <p:cNvPr id="7" name="TextBox 6"/>
          <p:cNvSpPr txBox="1"/>
          <p:nvPr/>
        </p:nvSpPr>
        <p:spPr>
          <a:xfrm>
            <a:off x="1112927" y="5597611"/>
            <a:ext cx="9358068" cy="830997"/>
          </a:xfrm>
          <a:prstGeom prst="rect">
            <a:avLst/>
          </a:prstGeom>
          <a:noFill/>
        </p:spPr>
        <p:txBody>
          <a:bodyPr wrap="square" rtlCol="0">
            <a:spAutoFit/>
          </a:bodyPr>
          <a:lstStyle/>
          <a:p>
            <a:r>
              <a:rPr lang="en-US" sz="2400" dirty="0">
                <a:solidFill>
                  <a:srgbClr val="FF0000"/>
                </a:solidFill>
              </a:rPr>
              <a:t>WHO is the question referring to? Whose language </a:t>
            </a:r>
            <a:r>
              <a:rPr lang="en-US" sz="2400" dirty="0" err="1">
                <a:solidFill>
                  <a:srgbClr val="FF0000"/>
                </a:solidFill>
              </a:rPr>
              <a:t>etc</a:t>
            </a:r>
            <a:r>
              <a:rPr lang="en-US" sz="2400" dirty="0">
                <a:solidFill>
                  <a:srgbClr val="FF0000"/>
                </a:solidFill>
              </a:rPr>
              <a:t>?</a:t>
            </a:r>
          </a:p>
          <a:p>
            <a:r>
              <a:rPr lang="en-US" sz="2400" dirty="0">
                <a:solidFill>
                  <a:srgbClr val="FF0000"/>
                </a:solidFill>
              </a:rPr>
              <a:t>10 marks available.</a:t>
            </a:r>
          </a:p>
        </p:txBody>
      </p:sp>
    </p:spTree>
    <p:extLst>
      <p:ext uri="{BB962C8B-B14F-4D97-AF65-F5344CB8AC3E}">
        <p14:creationId xmlns:p14="http://schemas.microsoft.com/office/powerpoint/2010/main" val="64531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3" name="TextBox 2"/>
          <p:cNvSpPr txBox="1"/>
          <p:nvPr/>
        </p:nvSpPr>
        <p:spPr>
          <a:xfrm>
            <a:off x="1408671" y="610701"/>
            <a:ext cx="10330249" cy="461665"/>
          </a:xfrm>
          <a:prstGeom prst="rect">
            <a:avLst/>
          </a:prstGeom>
          <a:noFill/>
        </p:spPr>
        <p:txBody>
          <a:bodyPr wrap="square" rtlCol="0">
            <a:spAutoFit/>
          </a:bodyPr>
          <a:lstStyle/>
          <a:p>
            <a:r>
              <a:rPr lang="en-GB" sz="2400" dirty="0">
                <a:latin typeface="Elementary Heavy SF" panose="020BE200000000000000" pitchFamily="34" charset="0"/>
              </a:rPr>
              <a:t>A2 </a:t>
            </a:r>
            <a:r>
              <a:rPr lang="en-GB" sz="2400" u="sng" dirty="0">
                <a:latin typeface="Elementary Heavy SF" panose="020BE200000000000000" pitchFamily="34" charset="0"/>
              </a:rPr>
              <a:t>How </a:t>
            </a:r>
            <a:r>
              <a:rPr lang="en-GB" sz="2400" dirty="0">
                <a:latin typeface="Elementary Heavy SF" panose="020BE200000000000000" pitchFamily="34" charset="0"/>
              </a:rPr>
              <a:t>does the </a:t>
            </a:r>
            <a:r>
              <a:rPr lang="en-GB" sz="2400" u="sng" dirty="0">
                <a:latin typeface="Elementary Heavy SF" panose="020BE200000000000000" pitchFamily="34" charset="0"/>
              </a:rPr>
              <a:t>writer</a:t>
            </a:r>
            <a:r>
              <a:rPr lang="en-GB" sz="2400" dirty="0">
                <a:latin typeface="Elementary Heavy SF" panose="020BE200000000000000" pitchFamily="34" charset="0"/>
              </a:rPr>
              <a:t> of the newspaper article try to </a:t>
            </a:r>
            <a:r>
              <a:rPr lang="en-GB" sz="2400" u="sng" dirty="0">
                <a:latin typeface="Elementary Heavy SF" panose="020BE200000000000000" pitchFamily="34" charset="0"/>
              </a:rPr>
              <a:t>show</a:t>
            </a:r>
            <a:r>
              <a:rPr lang="en-GB" sz="2400" dirty="0">
                <a:latin typeface="Elementary Heavy SF" panose="020BE200000000000000" pitchFamily="34" charset="0"/>
              </a:rPr>
              <a:t> that</a:t>
            </a:r>
            <a:endParaRPr lang="en-GB" sz="2400" u="sng" dirty="0">
              <a:latin typeface="Elementary Heavy SF" panose="020BE200000000000000" pitchFamily="34" charset="0"/>
            </a:endParaRPr>
          </a:p>
        </p:txBody>
      </p:sp>
      <p:sp>
        <p:nvSpPr>
          <p:cNvPr id="5" name="TextBox 4"/>
          <p:cNvSpPr txBox="1"/>
          <p:nvPr/>
        </p:nvSpPr>
        <p:spPr>
          <a:xfrm flipH="1">
            <a:off x="1408671" y="1448016"/>
            <a:ext cx="9582255" cy="1200329"/>
          </a:xfrm>
          <a:prstGeom prst="rect">
            <a:avLst/>
          </a:prstGeom>
          <a:noFill/>
        </p:spPr>
        <p:txBody>
          <a:bodyPr wrap="square" rtlCol="0">
            <a:spAutoFit/>
          </a:bodyPr>
          <a:lstStyle/>
          <a:p>
            <a:r>
              <a:rPr lang="en-US" dirty="0"/>
              <a:t>You should comment on: (you </a:t>
            </a:r>
            <a:r>
              <a:rPr lang="en-US" dirty="0">
                <a:solidFill>
                  <a:srgbClr val="FF0000"/>
                </a:solidFill>
              </a:rPr>
              <a:t>WILL)</a:t>
            </a:r>
          </a:p>
          <a:p>
            <a:endParaRPr lang="en-US" dirty="0"/>
          </a:p>
          <a:p>
            <a:pPr marL="457200" indent="-457200">
              <a:buFont typeface="Arial" panose="020B0604020202020204" pitchFamily="34" charset="0"/>
              <a:buChar char="•"/>
            </a:pPr>
            <a:r>
              <a:rPr lang="en-US" dirty="0"/>
              <a:t>What he says </a:t>
            </a:r>
            <a:r>
              <a:rPr lang="en-US" dirty="0">
                <a:solidFill>
                  <a:srgbClr val="FF0000"/>
                </a:solidFill>
              </a:rPr>
              <a:t>(the writer)</a:t>
            </a:r>
          </a:p>
          <a:p>
            <a:pPr marL="457200" indent="-457200">
              <a:buFont typeface="Arial" panose="020B0604020202020204" pitchFamily="34" charset="0"/>
              <a:buChar char="•"/>
            </a:pPr>
            <a:r>
              <a:rPr lang="en-US" dirty="0"/>
              <a:t>His use of language, tone and structure</a:t>
            </a:r>
            <a:endParaRPr lang="en-US" sz="2000" dirty="0">
              <a:solidFill>
                <a:srgbClr val="FF0000"/>
              </a:solidFill>
            </a:endParaRPr>
          </a:p>
        </p:txBody>
      </p:sp>
      <p:sp>
        <p:nvSpPr>
          <p:cNvPr id="4" name="TextBox 3"/>
          <p:cNvSpPr txBox="1"/>
          <p:nvPr/>
        </p:nvSpPr>
        <p:spPr>
          <a:xfrm>
            <a:off x="574859" y="2956121"/>
            <a:ext cx="9788611" cy="523220"/>
          </a:xfrm>
          <a:prstGeom prst="rect">
            <a:avLst/>
          </a:prstGeom>
          <a:noFill/>
        </p:spPr>
        <p:txBody>
          <a:bodyPr wrap="square" rtlCol="0">
            <a:spAutoFit/>
          </a:bodyPr>
          <a:lstStyle/>
          <a:p>
            <a:r>
              <a:rPr lang="en-US" sz="2800" dirty="0">
                <a:solidFill>
                  <a:srgbClr val="FF0000"/>
                </a:solidFill>
              </a:rPr>
              <a:t> Highlight anything else that tells us about danger and difficulty.</a:t>
            </a:r>
          </a:p>
        </p:txBody>
      </p:sp>
      <p:sp>
        <p:nvSpPr>
          <p:cNvPr id="7" name="TextBox 6"/>
          <p:cNvSpPr txBox="1"/>
          <p:nvPr/>
        </p:nvSpPr>
        <p:spPr>
          <a:xfrm>
            <a:off x="685592" y="4067240"/>
            <a:ext cx="4243247" cy="2585323"/>
          </a:xfrm>
          <a:prstGeom prst="rect">
            <a:avLst/>
          </a:prstGeom>
          <a:noFill/>
        </p:spPr>
        <p:txBody>
          <a:bodyPr wrap="square" rtlCol="0">
            <a:spAutoFit/>
          </a:bodyPr>
          <a:lstStyle/>
          <a:p>
            <a:r>
              <a:rPr lang="en-US" dirty="0"/>
              <a:t>Identify if they are any of these? </a:t>
            </a:r>
          </a:p>
          <a:p>
            <a:r>
              <a:rPr lang="en-US" dirty="0"/>
              <a:t>D</a:t>
            </a:r>
          </a:p>
          <a:p>
            <a:r>
              <a:rPr lang="en-US" dirty="0"/>
              <a:t>A</a:t>
            </a:r>
          </a:p>
          <a:p>
            <a:r>
              <a:rPr lang="en-US" dirty="0"/>
              <a:t>F</a:t>
            </a:r>
          </a:p>
          <a:p>
            <a:r>
              <a:rPr lang="en-US" dirty="0"/>
              <a:t>O</a:t>
            </a:r>
          </a:p>
          <a:p>
            <a:r>
              <a:rPr lang="en-US" dirty="0"/>
              <a:t>R</a:t>
            </a:r>
          </a:p>
          <a:p>
            <a:r>
              <a:rPr lang="en-US" dirty="0"/>
              <a:t>E</a:t>
            </a:r>
          </a:p>
          <a:p>
            <a:r>
              <a:rPr lang="en-US" dirty="0"/>
              <a:t>S</a:t>
            </a:r>
          </a:p>
          <a:p>
            <a:r>
              <a:rPr lang="en-US" dirty="0"/>
              <a:t>T</a:t>
            </a:r>
          </a:p>
        </p:txBody>
      </p:sp>
      <p:sp>
        <p:nvSpPr>
          <p:cNvPr id="8" name="TextBox 7"/>
          <p:cNvSpPr txBox="1"/>
          <p:nvPr/>
        </p:nvSpPr>
        <p:spPr>
          <a:xfrm flipH="1">
            <a:off x="6066263" y="4156450"/>
            <a:ext cx="2744032" cy="2308324"/>
          </a:xfrm>
          <a:prstGeom prst="rect">
            <a:avLst/>
          </a:prstGeom>
          <a:noFill/>
        </p:spPr>
        <p:txBody>
          <a:bodyPr wrap="square" rtlCol="0">
            <a:spAutoFit/>
          </a:bodyPr>
          <a:lstStyle/>
          <a:p>
            <a:r>
              <a:rPr lang="en-US" b="1" u="sng" dirty="0"/>
              <a:t>Success Criteria:</a:t>
            </a:r>
          </a:p>
          <a:p>
            <a:r>
              <a:rPr lang="en-US" dirty="0"/>
              <a:t>Explain</a:t>
            </a:r>
          </a:p>
          <a:p>
            <a:r>
              <a:rPr lang="en-US" dirty="0"/>
              <a:t>Comment on</a:t>
            </a:r>
          </a:p>
          <a:p>
            <a:r>
              <a:rPr lang="en-US" dirty="0" err="1"/>
              <a:t>Analyse</a:t>
            </a:r>
            <a:r>
              <a:rPr lang="en-US" dirty="0"/>
              <a:t> HOW the writer uses language, structure.</a:t>
            </a:r>
          </a:p>
          <a:p>
            <a:r>
              <a:rPr lang="en-US" dirty="0"/>
              <a:t>Explain the effect</a:t>
            </a:r>
          </a:p>
          <a:p>
            <a:r>
              <a:rPr lang="en-US" dirty="0"/>
              <a:t>Include subject terminology. (AO2)</a:t>
            </a:r>
          </a:p>
        </p:txBody>
      </p:sp>
      <p:pic>
        <p:nvPicPr>
          <p:cNvPr id="9" name="Picture 8">
            <a:extLst>
              <a:ext uri="{FF2B5EF4-FFF2-40B4-BE49-F238E27FC236}">
                <a16:creationId xmlns:a16="http://schemas.microsoft.com/office/drawing/2014/main" id="{D4F94B13-6393-43EA-AD75-850A9144FB49}"/>
              </a:ext>
            </a:extLst>
          </p:cNvPr>
          <p:cNvPicPr>
            <a:picLocks noChangeAspect="1"/>
          </p:cNvPicPr>
          <p:nvPr/>
        </p:nvPicPr>
        <p:blipFill>
          <a:blip r:embed="rId2"/>
          <a:stretch>
            <a:fillRect/>
          </a:stretch>
        </p:blipFill>
        <p:spPr>
          <a:xfrm>
            <a:off x="8883512" y="4611339"/>
            <a:ext cx="2622896" cy="1597290"/>
          </a:xfrm>
          <a:prstGeom prst="rect">
            <a:avLst/>
          </a:prstGeom>
        </p:spPr>
      </p:pic>
    </p:spTree>
    <p:extLst>
      <p:ext uri="{BB962C8B-B14F-4D97-AF65-F5344CB8AC3E}">
        <p14:creationId xmlns:p14="http://schemas.microsoft.com/office/powerpoint/2010/main" val="3032719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8" name="Rectangle 7"/>
          <p:cNvSpPr/>
          <p:nvPr/>
        </p:nvSpPr>
        <p:spPr>
          <a:xfrm>
            <a:off x="1471962" y="335846"/>
            <a:ext cx="5709424" cy="6186309"/>
          </a:xfrm>
          <a:prstGeom prst="rect">
            <a:avLst/>
          </a:prstGeom>
        </p:spPr>
        <p:txBody>
          <a:bodyPr wrap="square">
            <a:spAutoFit/>
          </a:bodyPr>
          <a:lstStyle/>
          <a:p>
            <a:r>
              <a:rPr lang="en-GB" dirty="0"/>
              <a:t>I</a:t>
            </a:r>
          </a:p>
          <a:p>
            <a:r>
              <a:rPr lang="en-GB" dirty="0"/>
              <a:t>IT WAS the moment when Ben </a:t>
            </a:r>
            <a:r>
              <a:rPr lang="en-GB" dirty="0" err="1"/>
              <a:t>Fogle</a:t>
            </a:r>
            <a:r>
              <a:rPr lang="en-GB" dirty="0"/>
              <a:t> thought he</a:t>
            </a:r>
          </a:p>
          <a:p>
            <a:r>
              <a:rPr lang="en-GB" dirty="0"/>
              <a:t>was going to </a:t>
            </a:r>
            <a:r>
              <a:rPr lang="en-GB" dirty="0">
                <a:solidFill>
                  <a:srgbClr val="FF0000"/>
                </a:solidFill>
              </a:rPr>
              <a:t>die.</a:t>
            </a:r>
            <a:r>
              <a:rPr lang="en-GB" dirty="0"/>
              <a:t> The television presenter and his</a:t>
            </a:r>
          </a:p>
          <a:p>
            <a:r>
              <a:rPr lang="en-GB" dirty="0"/>
              <a:t>fellow adventurers, James </a:t>
            </a:r>
            <a:r>
              <a:rPr lang="en-GB" dirty="0" err="1"/>
              <a:t>Cracknell</a:t>
            </a:r>
            <a:r>
              <a:rPr lang="en-GB" dirty="0"/>
              <a:t> and Ed Coats,</a:t>
            </a:r>
          </a:p>
          <a:p>
            <a:r>
              <a:rPr lang="en-GB" dirty="0"/>
              <a:t>were deep into their </a:t>
            </a:r>
            <a:r>
              <a:rPr lang="en-GB" dirty="0">
                <a:solidFill>
                  <a:srgbClr val="FF0000"/>
                </a:solidFill>
              </a:rPr>
              <a:t>gruelling</a:t>
            </a:r>
            <a:r>
              <a:rPr lang="en-GB" dirty="0"/>
              <a:t> expedition to the South</a:t>
            </a:r>
          </a:p>
          <a:p>
            <a:r>
              <a:rPr lang="en-GB" dirty="0"/>
              <a:t>Pole when they realised they had strayed on to a </a:t>
            </a:r>
            <a:r>
              <a:rPr lang="en-GB" dirty="0">
                <a:solidFill>
                  <a:srgbClr val="FF0000"/>
                </a:solidFill>
              </a:rPr>
              <a:t>giant</a:t>
            </a:r>
          </a:p>
          <a:p>
            <a:r>
              <a:rPr lang="en-GB" dirty="0">
                <a:solidFill>
                  <a:srgbClr val="FF0000"/>
                </a:solidFill>
              </a:rPr>
              <a:t>crevasse</a:t>
            </a:r>
            <a:r>
              <a:rPr lang="en-GB" dirty="0"/>
              <a:t>. </a:t>
            </a:r>
            <a:r>
              <a:rPr lang="en-GB" dirty="0">
                <a:solidFill>
                  <a:schemeClr val="accent1"/>
                </a:solidFill>
              </a:rPr>
              <a:t>This </a:t>
            </a:r>
            <a:r>
              <a:rPr lang="en-GB" dirty="0"/>
              <a:t>was a </a:t>
            </a:r>
            <a:r>
              <a:rPr lang="en-GB" dirty="0">
                <a:solidFill>
                  <a:srgbClr val="FF0000"/>
                </a:solidFill>
              </a:rPr>
              <a:t>huge crack in the ice</a:t>
            </a:r>
            <a:r>
              <a:rPr lang="en-GB" dirty="0"/>
              <a:t>, hidden from</a:t>
            </a:r>
          </a:p>
          <a:p>
            <a:r>
              <a:rPr lang="en-GB" dirty="0"/>
              <a:t>view by a </a:t>
            </a:r>
            <a:r>
              <a:rPr lang="en-GB" dirty="0">
                <a:solidFill>
                  <a:srgbClr val="FF0000"/>
                </a:solidFill>
              </a:rPr>
              <a:t>thin cover of snow </a:t>
            </a:r>
            <a:r>
              <a:rPr lang="en-GB" dirty="0"/>
              <a:t>and ice.</a:t>
            </a:r>
          </a:p>
          <a:p>
            <a:r>
              <a:rPr lang="en-GB" dirty="0"/>
              <a:t>“</a:t>
            </a:r>
            <a:r>
              <a:rPr lang="en-GB" dirty="0">
                <a:solidFill>
                  <a:srgbClr val="00B0F0"/>
                </a:solidFill>
              </a:rPr>
              <a:t>We were walking,” </a:t>
            </a:r>
            <a:r>
              <a:rPr lang="en-GB" dirty="0" err="1">
                <a:solidFill>
                  <a:srgbClr val="00B0F0"/>
                </a:solidFill>
              </a:rPr>
              <a:t>Fogle</a:t>
            </a:r>
            <a:r>
              <a:rPr lang="en-GB" dirty="0">
                <a:solidFill>
                  <a:srgbClr val="00B0F0"/>
                </a:solidFill>
              </a:rPr>
              <a:t> said, “when suddenly I</a:t>
            </a:r>
          </a:p>
          <a:p>
            <a:r>
              <a:rPr lang="en-GB" dirty="0">
                <a:solidFill>
                  <a:srgbClr val="00B0F0"/>
                </a:solidFill>
              </a:rPr>
              <a:t>heard a </a:t>
            </a:r>
            <a:r>
              <a:rPr lang="en-GB" dirty="0">
                <a:solidFill>
                  <a:srgbClr val="0070C0"/>
                </a:solidFill>
              </a:rPr>
              <a:t>loud boom</a:t>
            </a:r>
            <a:r>
              <a:rPr lang="en-GB" dirty="0">
                <a:solidFill>
                  <a:srgbClr val="00B0F0"/>
                </a:solidFill>
              </a:rPr>
              <a:t>, then another one. I realised it was</a:t>
            </a:r>
          </a:p>
          <a:p>
            <a:r>
              <a:rPr lang="en-GB" dirty="0">
                <a:solidFill>
                  <a:srgbClr val="00B0F0"/>
                </a:solidFill>
              </a:rPr>
              <a:t>the sound of snow falling into a crevasse.”</a:t>
            </a:r>
          </a:p>
          <a:p>
            <a:r>
              <a:rPr lang="en-GB" dirty="0">
                <a:solidFill>
                  <a:srgbClr val="00B0F0"/>
                </a:solidFill>
              </a:rPr>
              <a:t>“We had been told that there were no crevasses on</a:t>
            </a:r>
          </a:p>
          <a:p>
            <a:r>
              <a:rPr lang="en-GB" dirty="0">
                <a:solidFill>
                  <a:srgbClr val="00B0F0"/>
                </a:solidFill>
              </a:rPr>
              <a:t>our route but I could feel the snow shifting beneath me.</a:t>
            </a:r>
          </a:p>
          <a:p>
            <a:r>
              <a:rPr lang="en-GB" dirty="0">
                <a:solidFill>
                  <a:srgbClr val="00B0F0"/>
                </a:solidFill>
              </a:rPr>
              <a:t>“Crevasses can be a mile deep and I </a:t>
            </a:r>
            <a:r>
              <a:rPr lang="en-GB" dirty="0">
                <a:solidFill>
                  <a:srgbClr val="0070C0"/>
                </a:solidFill>
              </a:rPr>
              <a:t>was terrified </a:t>
            </a:r>
            <a:r>
              <a:rPr lang="en-GB" dirty="0">
                <a:solidFill>
                  <a:srgbClr val="00B0F0"/>
                </a:solidFill>
              </a:rPr>
              <a:t>that</a:t>
            </a:r>
          </a:p>
          <a:p>
            <a:r>
              <a:rPr lang="en-GB" dirty="0">
                <a:solidFill>
                  <a:srgbClr val="00B0F0"/>
                </a:solidFill>
              </a:rPr>
              <a:t>I would be </a:t>
            </a:r>
            <a:r>
              <a:rPr lang="en-GB" dirty="0">
                <a:solidFill>
                  <a:srgbClr val="0070C0"/>
                </a:solidFill>
              </a:rPr>
              <a:t>dragged down</a:t>
            </a:r>
            <a:r>
              <a:rPr lang="en-GB" dirty="0">
                <a:solidFill>
                  <a:srgbClr val="00B0F0"/>
                </a:solidFill>
              </a:rPr>
              <a:t>. I thought, ‘I could </a:t>
            </a:r>
            <a:r>
              <a:rPr lang="en-GB" dirty="0">
                <a:solidFill>
                  <a:srgbClr val="0070C0"/>
                </a:solidFill>
              </a:rPr>
              <a:t>die </a:t>
            </a:r>
            <a:r>
              <a:rPr lang="en-GB" dirty="0">
                <a:solidFill>
                  <a:srgbClr val="00B0F0"/>
                </a:solidFill>
              </a:rPr>
              <a:t>here’.</a:t>
            </a:r>
          </a:p>
          <a:p>
            <a:r>
              <a:rPr lang="en-GB" dirty="0">
                <a:solidFill>
                  <a:srgbClr val="0070C0"/>
                </a:solidFill>
              </a:rPr>
              <a:t>My mouth went dry and I started to panic.”</a:t>
            </a:r>
          </a:p>
          <a:p>
            <a:r>
              <a:rPr lang="en-GB" dirty="0"/>
              <a:t>Fortunately, </a:t>
            </a:r>
            <a:r>
              <a:rPr lang="en-GB" dirty="0" err="1"/>
              <a:t>Fogle</a:t>
            </a:r>
            <a:r>
              <a:rPr lang="en-GB" dirty="0"/>
              <a:t>, 35, and his colleagues </a:t>
            </a:r>
            <a:r>
              <a:rPr lang="en-GB" dirty="0">
                <a:solidFill>
                  <a:srgbClr val="FF0000"/>
                </a:solidFill>
              </a:rPr>
              <a:t>managed</a:t>
            </a:r>
          </a:p>
          <a:p>
            <a:r>
              <a:rPr lang="en-GB" dirty="0">
                <a:solidFill>
                  <a:srgbClr val="FF0000"/>
                </a:solidFill>
              </a:rPr>
              <a:t>to calm </a:t>
            </a:r>
            <a:r>
              <a:rPr lang="en-GB" dirty="0"/>
              <a:t>themselves enough to navigate out of danger.</a:t>
            </a:r>
          </a:p>
          <a:p>
            <a:r>
              <a:rPr lang="en-GB" dirty="0"/>
              <a:t>The team was one of a number competing in a race to</a:t>
            </a:r>
          </a:p>
          <a:p>
            <a:r>
              <a:rPr lang="en-GB" dirty="0"/>
              <a:t>the South Pole. They eventually finished second behind</a:t>
            </a:r>
          </a:p>
          <a:p>
            <a:r>
              <a:rPr lang="en-GB" dirty="0"/>
              <a:t>two Norwegians.</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3502" y="1552621"/>
            <a:ext cx="2243176" cy="4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328194" y="1432679"/>
            <a:ext cx="1918010" cy="3139321"/>
          </a:xfrm>
          <a:prstGeom prst="rect">
            <a:avLst/>
          </a:prstGeom>
          <a:noFill/>
        </p:spPr>
        <p:txBody>
          <a:bodyPr wrap="square" rtlCol="0">
            <a:spAutoFit/>
          </a:bodyPr>
          <a:lstStyle/>
          <a:p>
            <a:r>
              <a:rPr lang="en-GB" dirty="0"/>
              <a:t>Select the:</a:t>
            </a:r>
          </a:p>
          <a:p>
            <a:pPr marL="285750" indent="-285750">
              <a:buFont typeface="Arial" panose="020B0604020202020204" pitchFamily="34" charset="0"/>
              <a:buChar char="•"/>
            </a:pPr>
            <a:r>
              <a:rPr lang="en-GB" dirty="0">
                <a:solidFill>
                  <a:srgbClr val="FF0000"/>
                </a:solidFill>
              </a:rPr>
              <a:t>Vocabulary</a:t>
            </a:r>
          </a:p>
          <a:p>
            <a:pPr marL="285750" indent="-285750">
              <a:buFont typeface="Arial" panose="020B0604020202020204" pitchFamily="34" charset="0"/>
              <a:buChar char="•"/>
            </a:pPr>
            <a:r>
              <a:rPr lang="en-GB" dirty="0">
                <a:solidFill>
                  <a:srgbClr val="00B0F0"/>
                </a:solidFill>
              </a:rPr>
              <a:t>Structure</a:t>
            </a:r>
          </a:p>
          <a:p>
            <a:pPr marL="285750" indent="-285750">
              <a:buFont typeface="Arial" panose="020B0604020202020204" pitchFamily="34" charset="0"/>
              <a:buChar char="•"/>
            </a:pPr>
            <a:r>
              <a:rPr lang="en-GB" dirty="0"/>
              <a:t>Identify the tone: fearful, serious, terror</a:t>
            </a:r>
          </a:p>
          <a:p>
            <a:r>
              <a:rPr lang="en-GB" dirty="0"/>
              <a:t> </a:t>
            </a:r>
          </a:p>
          <a:p>
            <a:r>
              <a:rPr lang="en-GB" dirty="0"/>
              <a:t>Which tells us that this trip is </a:t>
            </a:r>
            <a:r>
              <a:rPr lang="en-GB" dirty="0">
                <a:solidFill>
                  <a:srgbClr val="7030A0"/>
                </a:solidFill>
              </a:rPr>
              <a:t>dangerous and difficult</a:t>
            </a:r>
            <a:r>
              <a:rPr lang="en-GB" dirty="0"/>
              <a:t>.  </a:t>
            </a:r>
          </a:p>
        </p:txBody>
      </p:sp>
      <p:sp>
        <p:nvSpPr>
          <p:cNvPr id="3" name="TextBox 2"/>
          <p:cNvSpPr txBox="1"/>
          <p:nvPr/>
        </p:nvSpPr>
        <p:spPr>
          <a:xfrm>
            <a:off x="7659261" y="4572000"/>
            <a:ext cx="1640859" cy="1200329"/>
          </a:xfrm>
          <a:prstGeom prst="rect">
            <a:avLst/>
          </a:prstGeom>
          <a:noFill/>
        </p:spPr>
        <p:txBody>
          <a:bodyPr wrap="square" rtlCol="0">
            <a:spAutoFit/>
          </a:bodyPr>
          <a:lstStyle/>
          <a:p>
            <a:r>
              <a:rPr lang="en-GB" dirty="0"/>
              <a:t>Continue through the</a:t>
            </a:r>
          </a:p>
          <a:p>
            <a:r>
              <a:rPr lang="en-GB"/>
              <a:t>Article to find the rest.</a:t>
            </a: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3628" y="335846"/>
            <a:ext cx="1402924" cy="101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8EDD30AE-1D83-49BF-B34D-6119CE45D79E}"/>
              </a:ext>
            </a:extLst>
          </p:cNvPr>
          <p:cNvSpPr/>
          <p:nvPr/>
        </p:nvSpPr>
        <p:spPr>
          <a:xfrm>
            <a:off x="7357948" y="266216"/>
            <a:ext cx="2079713" cy="923330"/>
          </a:xfrm>
          <a:prstGeom prst="rect">
            <a:avLst/>
          </a:prstGeom>
        </p:spPr>
        <p:txBody>
          <a:bodyPr wrap="square">
            <a:spAutoFit/>
          </a:bodyPr>
          <a:lstStyle/>
          <a:p>
            <a:r>
              <a:rPr lang="en-GB" dirty="0">
                <a:solidFill>
                  <a:srgbClr val="C00000"/>
                </a:solidFill>
              </a:rPr>
              <a:t>NB: the colours of each feature match the article</a:t>
            </a:r>
          </a:p>
        </p:txBody>
      </p:sp>
    </p:spTree>
    <p:extLst>
      <p:ext uri="{BB962C8B-B14F-4D97-AF65-F5344CB8AC3E}">
        <p14:creationId xmlns:p14="http://schemas.microsoft.com/office/powerpoint/2010/main" val="197403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8" name="Rectangle 7"/>
          <p:cNvSpPr/>
          <p:nvPr/>
        </p:nvSpPr>
        <p:spPr>
          <a:xfrm>
            <a:off x="1471962" y="335846"/>
            <a:ext cx="5709424" cy="369332"/>
          </a:xfrm>
          <a:prstGeom prst="rect">
            <a:avLst/>
          </a:prstGeom>
        </p:spPr>
        <p:txBody>
          <a:bodyPr wrap="square">
            <a:spAutoFit/>
          </a:bodyPr>
          <a:lstStyle/>
          <a:p>
            <a:r>
              <a:rPr lang="en-GB" dirty="0"/>
              <a:t>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3502" y="1552621"/>
            <a:ext cx="2243176" cy="4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285358" y="1080280"/>
            <a:ext cx="1918010" cy="369332"/>
          </a:xfrm>
          <a:prstGeom prst="rect">
            <a:avLst/>
          </a:prstGeom>
          <a:noFill/>
        </p:spPr>
        <p:txBody>
          <a:bodyPr wrap="square" rtlCol="0">
            <a:spAutoFit/>
          </a:bodyPr>
          <a:lstStyle/>
          <a:p>
            <a:r>
              <a:rPr lang="en-GB" dirty="0"/>
              <a:t>.  </a:t>
            </a:r>
          </a:p>
        </p:txBody>
      </p:sp>
      <p:sp>
        <p:nvSpPr>
          <p:cNvPr id="4" name="Rectangle 3"/>
          <p:cNvSpPr/>
          <p:nvPr/>
        </p:nvSpPr>
        <p:spPr>
          <a:xfrm>
            <a:off x="1549139" y="520512"/>
            <a:ext cx="7601415" cy="1200329"/>
          </a:xfrm>
          <a:prstGeom prst="rect">
            <a:avLst/>
          </a:prstGeom>
        </p:spPr>
        <p:txBody>
          <a:bodyPr wrap="square">
            <a:spAutoFit/>
          </a:bodyPr>
          <a:lstStyle/>
          <a:p>
            <a:r>
              <a:rPr lang="en-GB" sz="2400" dirty="0"/>
              <a:t>A2 How does the writer of the newspaper article try to show that Ben </a:t>
            </a:r>
            <a:r>
              <a:rPr lang="en-GB" sz="2400" dirty="0" err="1"/>
              <a:t>Fogle’s</a:t>
            </a:r>
            <a:r>
              <a:rPr lang="en-GB" sz="2400" dirty="0"/>
              <a:t> expedition to the South Pole was full of danger and difficulty?</a:t>
            </a:r>
          </a:p>
        </p:txBody>
      </p:sp>
      <p:sp>
        <p:nvSpPr>
          <p:cNvPr id="5" name="Rectangle 4"/>
          <p:cNvSpPr/>
          <p:nvPr/>
        </p:nvSpPr>
        <p:spPr>
          <a:xfrm>
            <a:off x="5884128" y="4156293"/>
            <a:ext cx="3531220" cy="2308324"/>
          </a:xfrm>
          <a:prstGeom prst="rect">
            <a:avLst/>
          </a:prstGeom>
        </p:spPr>
        <p:txBody>
          <a:bodyPr wrap="square">
            <a:spAutoFit/>
          </a:bodyPr>
          <a:lstStyle/>
          <a:p>
            <a:r>
              <a:rPr lang="en-GB" b="1" u="sng" dirty="0"/>
              <a:t>Success Criteria: (AO2)</a:t>
            </a:r>
          </a:p>
          <a:p>
            <a:pPr marL="285750" indent="-285750">
              <a:buFont typeface="Arial" panose="020B0604020202020204" pitchFamily="34" charset="0"/>
              <a:buChar char="•"/>
            </a:pPr>
            <a:r>
              <a:rPr lang="en-GB" dirty="0"/>
              <a:t>Explain</a:t>
            </a:r>
          </a:p>
          <a:p>
            <a:pPr marL="285750" indent="-285750">
              <a:buFont typeface="Arial" panose="020B0604020202020204" pitchFamily="34" charset="0"/>
              <a:buChar char="•"/>
            </a:pPr>
            <a:r>
              <a:rPr lang="en-GB" dirty="0"/>
              <a:t>Comment on</a:t>
            </a:r>
          </a:p>
          <a:p>
            <a:pPr marL="285750" indent="-285750">
              <a:buFont typeface="Arial" panose="020B0604020202020204" pitchFamily="34" charset="0"/>
              <a:buChar char="•"/>
            </a:pPr>
            <a:r>
              <a:rPr lang="en-GB" dirty="0"/>
              <a:t>Analyse HOW the writer uses language, structure.</a:t>
            </a:r>
          </a:p>
          <a:p>
            <a:pPr marL="285750" indent="-285750">
              <a:buFont typeface="Arial" panose="020B0604020202020204" pitchFamily="34" charset="0"/>
              <a:buChar char="•"/>
            </a:pPr>
            <a:r>
              <a:rPr lang="en-GB" dirty="0"/>
              <a:t>Explain the effect</a:t>
            </a:r>
          </a:p>
          <a:p>
            <a:pPr marL="285750" indent="-285750">
              <a:buFont typeface="Arial" panose="020B0604020202020204" pitchFamily="34" charset="0"/>
              <a:buChar char="•"/>
            </a:pPr>
            <a:r>
              <a:rPr lang="en-GB" dirty="0"/>
              <a:t>Include subject terminology.</a:t>
            </a:r>
          </a:p>
          <a:p>
            <a:pPr marL="285750" indent="-285750">
              <a:buFont typeface="Arial" panose="020B0604020202020204" pitchFamily="34" charset="0"/>
              <a:buChar char="•"/>
            </a:pPr>
            <a:r>
              <a:rPr lang="en-GB" dirty="0"/>
              <a:t>6/7 quotations/examples</a:t>
            </a:r>
          </a:p>
        </p:txBody>
      </p:sp>
      <p:sp>
        <p:nvSpPr>
          <p:cNvPr id="6" name="TextBox 5"/>
          <p:cNvSpPr txBox="1"/>
          <p:nvPr/>
        </p:nvSpPr>
        <p:spPr>
          <a:xfrm>
            <a:off x="1356731" y="1706137"/>
            <a:ext cx="7768685" cy="1477328"/>
          </a:xfrm>
          <a:prstGeom prst="rect">
            <a:avLst/>
          </a:prstGeom>
          <a:noFill/>
        </p:spPr>
        <p:txBody>
          <a:bodyPr wrap="square" rtlCol="0">
            <a:spAutoFit/>
          </a:bodyPr>
          <a:lstStyle/>
          <a:p>
            <a:r>
              <a:rPr lang="en-US" dirty="0"/>
              <a:t>Starter: The article has a dramatic opening sentence with the writer David Harrison, stating that he (Ben </a:t>
            </a:r>
            <a:r>
              <a:rPr lang="en-US" dirty="0" err="1"/>
              <a:t>Fogle</a:t>
            </a:r>
            <a:r>
              <a:rPr lang="en-US" dirty="0"/>
              <a:t>)  thought ‘he was going to die.’  Immediately we are drawn in and </a:t>
            </a:r>
            <a:r>
              <a:rPr lang="en-US" dirty="0" err="1"/>
              <a:t>recognise</a:t>
            </a:r>
            <a:r>
              <a:rPr lang="en-US" dirty="0"/>
              <a:t> that this was a dangerous and difficult expedition.  The verb ‘to die’ </a:t>
            </a:r>
            <a:r>
              <a:rPr lang="en-US" dirty="0" err="1"/>
              <a:t>emphasises</a:t>
            </a:r>
            <a:r>
              <a:rPr lang="en-US" dirty="0"/>
              <a:t>  how it could be  potentially fatal if things went wrong. The reader is …………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15" y="3383620"/>
            <a:ext cx="2020737" cy="313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5750" y="335846"/>
            <a:ext cx="1458680" cy="105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276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6" name="TextBox 5"/>
          <p:cNvSpPr txBox="1"/>
          <p:nvPr/>
        </p:nvSpPr>
        <p:spPr>
          <a:xfrm>
            <a:off x="469556" y="2736502"/>
            <a:ext cx="10354962" cy="1384995"/>
          </a:xfrm>
          <a:prstGeom prst="rect">
            <a:avLst/>
          </a:prstGeom>
          <a:noFill/>
        </p:spPr>
        <p:txBody>
          <a:bodyPr wrap="square" rtlCol="0">
            <a:spAutoFit/>
          </a:bodyPr>
          <a:lstStyle/>
          <a:p>
            <a:r>
              <a:rPr lang="en-US" sz="2800" dirty="0"/>
              <a:t>Read the Scott diary then answer:</a:t>
            </a:r>
          </a:p>
          <a:p>
            <a:endParaRPr lang="en-US" sz="2800" dirty="0"/>
          </a:p>
          <a:p>
            <a:r>
              <a:rPr lang="en-US" sz="2800" dirty="0"/>
              <a:t>Question A3 and A4</a:t>
            </a:r>
          </a:p>
        </p:txBody>
      </p:sp>
      <p:sp>
        <p:nvSpPr>
          <p:cNvPr id="4" name="TextBox 3"/>
          <p:cNvSpPr txBox="1"/>
          <p:nvPr/>
        </p:nvSpPr>
        <p:spPr>
          <a:xfrm>
            <a:off x="2217417" y="595313"/>
            <a:ext cx="7973530" cy="1077218"/>
          </a:xfrm>
          <a:prstGeom prst="rect">
            <a:avLst/>
          </a:prstGeom>
          <a:noFill/>
        </p:spPr>
        <p:txBody>
          <a:bodyPr wrap="square" rtlCol="0">
            <a:spAutoFit/>
          </a:bodyPr>
          <a:lstStyle/>
          <a:p>
            <a:r>
              <a:rPr lang="en-US" sz="4000" b="1" u="sng" dirty="0">
                <a:solidFill>
                  <a:srgbClr val="FF0000"/>
                </a:solidFill>
              </a:rPr>
              <a:t>Lesson 3  -  Scott’s Diary</a:t>
            </a:r>
          </a:p>
          <a:p>
            <a:endParaRPr lang="en-US" sz="2400" dirty="0"/>
          </a:p>
        </p:txBody>
      </p:sp>
    </p:spTree>
    <p:extLst>
      <p:ext uri="{BB962C8B-B14F-4D97-AF65-F5344CB8AC3E}">
        <p14:creationId xmlns:p14="http://schemas.microsoft.com/office/powerpoint/2010/main" val="62564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Monday, 14 December 2020</a:t>
            </a:fld>
            <a:endParaRPr lang="en-GB"/>
          </a:p>
        </p:txBody>
      </p:sp>
      <p:sp>
        <p:nvSpPr>
          <p:cNvPr id="3" name="TextBox 2"/>
          <p:cNvSpPr txBox="1"/>
          <p:nvPr/>
        </p:nvSpPr>
        <p:spPr>
          <a:xfrm>
            <a:off x="2360142" y="550863"/>
            <a:ext cx="5857102" cy="1200329"/>
          </a:xfrm>
          <a:prstGeom prst="rect">
            <a:avLst/>
          </a:prstGeom>
          <a:noFill/>
        </p:spPr>
        <p:txBody>
          <a:bodyPr wrap="square" rtlCol="0">
            <a:spAutoFit/>
          </a:bodyPr>
          <a:lstStyle/>
          <a:p>
            <a:r>
              <a:rPr lang="en-GB" sz="3600" dirty="0">
                <a:solidFill>
                  <a:schemeClr val="accent5"/>
                </a:solidFill>
                <a:latin typeface="Elementary Heavy SF" panose="020BE200000000000000" pitchFamily="34" charset="0"/>
              </a:rPr>
              <a:t>Scott’s diary-quick 1 mark questions</a:t>
            </a:r>
          </a:p>
        </p:txBody>
      </p:sp>
      <p:sp>
        <p:nvSpPr>
          <p:cNvPr id="6" name="TextBox 5"/>
          <p:cNvSpPr txBox="1"/>
          <p:nvPr/>
        </p:nvSpPr>
        <p:spPr>
          <a:xfrm>
            <a:off x="522480" y="1733258"/>
            <a:ext cx="8130749" cy="3539430"/>
          </a:xfrm>
          <a:prstGeom prst="rect">
            <a:avLst/>
          </a:prstGeom>
          <a:noFill/>
        </p:spPr>
        <p:txBody>
          <a:bodyPr wrap="square" rtlCol="0">
            <a:spAutoFit/>
          </a:bodyPr>
          <a:lstStyle/>
          <a:p>
            <a:pPr marL="342900" indent="-342900">
              <a:buAutoNum type="arabicPeriod"/>
            </a:pPr>
            <a:endParaRPr lang="en-US" sz="2800" dirty="0"/>
          </a:p>
          <a:p>
            <a:pPr marL="342900" indent="-342900">
              <a:buAutoNum type="arabicPeriod"/>
            </a:pPr>
            <a:r>
              <a:rPr lang="en-US" sz="2800" dirty="0"/>
              <a:t>Skim read the whole of Robert Scott’s diary-include italics.</a:t>
            </a:r>
          </a:p>
          <a:p>
            <a:pPr marL="342900" indent="-342900">
              <a:buAutoNum type="arabicPeriod"/>
            </a:pPr>
            <a:endParaRPr lang="en-US" sz="2800" dirty="0"/>
          </a:p>
          <a:p>
            <a:pPr marL="342900" indent="-342900">
              <a:buAutoNum type="arabicPeriod"/>
            </a:pPr>
            <a:r>
              <a:rPr lang="en-US" sz="2800" dirty="0"/>
              <a:t>Answer question A3 </a:t>
            </a:r>
            <a:r>
              <a:rPr lang="en-US" sz="2800" dirty="0" err="1"/>
              <a:t>a,b</a:t>
            </a:r>
            <a:r>
              <a:rPr lang="en-US" sz="2800" dirty="0"/>
              <a:t>, and c – the (1) mark questions</a:t>
            </a:r>
          </a:p>
          <a:p>
            <a:pPr marL="342900" indent="-342900">
              <a:buAutoNum type="arabicPeriod"/>
            </a:pPr>
            <a:endParaRPr lang="en-US" sz="2800" dirty="0"/>
          </a:p>
          <a:p>
            <a:pPr marL="342900" indent="-342900">
              <a:buAutoNum type="arabicPeriod"/>
            </a:pPr>
            <a:endParaRPr lang="en-US" sz="2800" dirty="0"/>
          </a:p>
        </p:txBody>
      </p:sp>
      <p:pic>
        <p:nvPicPr>
          <p:cNvPr id="5" name="Picture 4">
            <a:extLst>
              <a:ext uri="{FF2B5EF4-FFF2-40B4-BE49-F238E27FC236}">
                <a16:creationId xmlns:a16="http://schemas.microsoft.com/office/drawing/2014/main" id="{A23FC47A-8714-4035-8F6C-EFF37987F79C}"/>
              </a:ext>
            </a:extLst>
          </p:cNvPr>
          <p:cNvPicPr>
            <a:picLocks noChangeAspect="1"/>
          </p:cNvPicPr>
          <p:nvPr/>
        </p:nvPicPr>
        <p:blipFill>
          <a:blip r:embed="rId4"/>
          <a:stretch>
            <a:fillRect/>
          </a:stretch>
        </p:blipFill>
        <p:spPr>
          <a:xfrm>
            <a:off x="8909222" y="250780"/>
            <a:ext cx="3027405" cy="6285944"/>
          </a:xfrm>
          <a:prstGeom prst="rect">
            <a:avLst/>
          </a:prstGeom>
        </p:spPr>
      </p:pic>
    </p:spTree>
    <p:controls>
      <mc:AlternateContent xmlns:mc="http://schemas.openxmlformats.org/markup-compatibility/2006">
        <mc:Choice xmlns:v="urn:schemas-microsoft-com:vml" Requires="v">
          <p:control spid="9276" r:id="rId2" imgW="1828800" imgH="1828800"/>
        </mc:Choice>
        <mc:Fallback>
          <p:control r:id="rId2" imgW="1828800" imgH="1828800">
            <p:pic>
              <p:nvPicPr>
                <p:cNvPr id="4" name="ShockwaveFlash1"/>
                <p:cNvPicPr preferRelativeResize="0">
                  <a:picLocks noChangeArrowheads="1" noChangeShapeType="1"/>
                </p:cNvPicPr>
                <p:nvPr/>
              </p:nvPicPr>
              <p:blipFill>
                <a:blip r:embed="rId5"/>
                <a:srcRect/>
                <a:stretch>
                  <a:fillRect/>
                </a:stretch>
              </p:blipFill>
              <p:spPr bwMode="auto">
                <a:xfrm>
                  <a:off x="9564688" y="585788"/>
                  <a:ext cx="1890712" cy="12223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29443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3" name="TextBox 2"/>
          <p:cNvSpPr txBox="1"/>
          <p:nvPr/>
        </p:nvSpPr>
        <p:spPr>
          <a:xfrm>
            <a:off x="1421027" y="790832"/>
            <a:ext cx="10330249" cy="1384995"/>
          </a:xfrm>
          <a:prstGeom prst="rect">
            <a:avLst/>
          </a:prstGeom>
          <a:noFill/>
        </p:spPr>
        <p:txBody>
          <a:bodyPr wrap="square" rtlCol="0">
            <a:spAutoFit/>
          </a:bodyPr>
          <a:lstStyle/>
          <a:p>
            <a:r>
              <a:rPr lang="en-GB" sz="2800" dirty="0">
                <a:latin typeface="Elementary Heavy SF" panose="020BE200000000000000" pitchFamily="34" charset="0"/>
              </a:rPr>
              <a:t>A4 How well do you think Scott’s diary captures his feelings about his journey to the South Pole?</a:t>
            </a:r>
          </a:p>
        </p:txBody>
      </p:sp>
      <p:sp>
        <p:nvSpPr>
          <p:cNvPr id="5" name="TextBox 4"/>
          <p:cNvSpPr txBox="1"/>
          <p:nvPr/>
        </p:nvSpPr>
        <p:spPr>
          <a:xfrm flipH="1">
            <a:off x="1112927" y="3361037"/>
            <a:ext cx="9582255" cy="2246769"/>
          </a:xfrm>
          <a:prstGeom prst="rect">
            <a:avLst/>
          </a:prstGeom>
          <a:noFill/>
        </p:spPr>
        <p:txBody>
          <a:bodyPr wrap="square" rtlCol="0">
            <a:spAutoFit/>
          </a:bodyPr>
          <a:lstStyle/>
          <a:p>
            <a:r>
              <a:rPr lang="en-US" sz="2800" dirty="0"/>
              <a:t>You should comment on: (you </a:t>
            </a:r>
            <a:r>
              <a:rPr lang="en-US" sz="2800" dirty="0">
                <a:solidFill>
                  <a:srgbClr val="FF0000"/>
                </a:solidFill>
              </a:rPr>
              <a:t>WILL)</a:t>
            </a:r>
          </a:p>
          <a:p>
            <a:endParaRPr lang="en-US" sz="2800" dirty="0"/>
          </a:p>
          <a:p>
            <a:pPr marL="457200" indent="-457200">
              <a:buFont typeface="Arial" panose="020B0604020202020204" pitchFamily="34" charset="0"/>
              <a:buChar char="•"/>
            </a:pPr>
            <a:r>
              <a:rPr lang="en-US" sz="2800" dirty="0"/>
              <a:t>What his feelings are about the expedition over the three diary entries</a:t>
            </a:r>
          </a:p>
          <a:p>
            <a:pPr marL="457200" indent="-457200">
              <a:buFont typeface="Arial" panose="020B0604020202020204" pitchFamily="34" charset="0"/>
              <a:buChar char="•"/>
            </a:pPr>
            <a:r>
              <a:rPr lang="en-US" sz="2800" dirty="0"/>
              <a:t>How well you think his diary makes his feelings clear?</a:t>
            </a:r>
          </a:p>
        </p:txBody>
      </p:sp>
      <p:sp>
        <p:nvSpPr>
          <p:cNvPr id="6" name="TextBox 5"/>
          <p:cNvSpPr txBox="1"/>
          <p:nvPr/>
        </p:nvSpPr>
        <p:spPr>
          <a:xfrm>
            <a:off x="1588252" y="2371346"/>
            <a:ext cx="9087986" cy="646331"/>
          </a:xfrm>
          <a:prstGeom prst="rect">
            <a:avLst/>
          </a:prstGeom>
          <a:noFill/>
        </p:spPr>
        <p:txBody>
          <a:bodyPr wrap="square" rtlCol="0">
            <a:spAutoFit/>
          </a:bodyPr>
          <a:lstStyle/>
          <a:p>
            <a:r>
              <a:rPr lang="en-US" dirty="0">
                <a:solidFill>
                  <a:srgbClr val="FF0000"/>
                </a:solidFill>
              </a:rPr>
              <a:t>Underline the important words in the question – what </a:t>
            </a:r>
            <a:r>
              <a:rPr lang="en-US" b="1" dirty="0">
                <a:solidFill>
                  <a:srgbClr val="FF0000"/>
                </a:solidFill>
              </a:rPr>
              <a:t>you </a:t>
            </a:r>
            <a:r>
              <a:rPr lang="en-US" dirty="0">
                <a:solidFill>
                  <a:srgbClr val="FF0000"/>
                </a:solidFill>
              </a:rPr>
              <a:t>have to do, who or what are you looking for?</a:t>
            </a:r>
          </a:p>
        </p:txBody>
      </p:sp>
      <p:sp>
        <p:nvSpPr>
          <p:cNvPr id="7" name="TextBox 6"/>
          <p:cNvSpPr txBox="1"/>
          <p:nvPr/>
        </p:nvSpPr>
        <p:spPr>
          <a:xfrm>
            <a:off x="1112927" y="5597611"/>
            <a:ext cx="9711592" cy="830997"/>
          </a:xfrm>
          <a:prstGeom prst="rect">
            <a:avLst/>
          </a:prstGeom>
          <a:noFill/>
        </p:spPr>
        <p:txBody>
          <a:bodyPr wrap="square" rtlCol="0">
            <a:spAutoFit/>
          </a:bodyPr>
          <a:lstStyle/>
          <a:p>
            <a:r>
              <a:rPr lang="en-US" sz="2400" dirty="0">
                <a:solidFill>
                  <a:srgbClr val="FF0000"/>
                </a:solidFill>
              </a:rPr>
              <a:t>WHO is the question referring to? WHAT  does a writer use to convey meanings?  Clue: L &amp; S.</a:t>
            </a:r>
          </a:p>
        </p:txBody>
      </p:sp>
      <p:sp>
        <p:nvSpPr>
          <p:cNvPr id="4" name="TextBox 3"/>
          <p:cNvSpPr txBox="1"/>
          <p:nvPr/>
        </p:nvSpPr>
        <p:spPr>
          <a:xfrm>
            <a:off x="4580935" y="231407"/>
            <a:ext cx="2646237" cy="461665"/>
          </a:xfrm>
          <a:prstGeom prst="rect">
            <a:avLst/>
          </a:prstGeom>
          <a:noFill/>
        </p:spPr>
        <p:txBody>
          <a:bodyPr wrap="none" rtlCol="0">
            <a:spAutoFit/>
          </a:bodyPr>
          <a:lstStyle/>
          <a:p>
            <a:r>
              <a:rPr lang="en-US" sz="2400" dirty="0"/>
              <a:t>Robert Scott’s Diary</a:t>
            </a:r>
          </a:p>
        </p:txBody>
      </p:sp>
      <p:pic>
        <p:nvPicPr>
          <p:cNvPr id="8" name="Picture 7"/>
          <p:cNvPicPr>
            <a:picLocks noChangeAspect="1"/>
          </p:cNvPicPr>
          <p:nvPr/>
        </p:nvPicPr>
        <p:blipFill>
          <a:blip r:embed="rId2"/>
          <a:stretch>
            <a:fillRect/>
          </a:stretch>
        </p:blipFill>
        <p:spPr>
          <a:xfrm>
            <a:off x="9782184" y="2802936"/>
            <a:ext cx="1788108" cy="1774437"/>
          </a:xfrm>
          <a:prstGeom prst="rect">
            <a:avLst/>
          </a:prstGeom>
        </p:spPr>
      </p:pic>
    </p:spTree>
    <p:extLst>
      <p:ext uri="{BB962C8B-B14F-4D97-AF65-F5344CB8AC3E}">
        <p14:creationId xmlns:p14="http://schemas.microsoft.com/office/powerpoint/2010/main" val="247549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3" name="TextBox 2"/>
          <p:cNvSpPr txBox="1"/>
          <p:nvPr/>
        </p:nvSpPr>
        <p:spPr>
          <a:xfrm>
            <a:off x="1421027" y="790832"/>
            <a:ext cx="10330249" cy="1384995"/>
          </a:xfrm>
          <a:prstGeom prst="rect">
            <a:avLst/>
          </a:prstGeom>
          <a:noFill/>
        </p:spPr>
        <p:txBody>
          <a:bodyPr wrap="square" rtlCol="0">
            <a:spAutoFit/>
          </a:bodyPr>
          <a:lstStyle/>
          <a:p>
            <a:r>
              <a:rPr lang="en-GB" sz="2800" dirty="0">
                <a:latin typeface="Elementary Heavy SF" panose="020BE200000000000000" pitchFamily="34" charset="0"/>
              </a:rPr>
              <a:t>A4 </a:t>
            </a:r>
            <a:r>
              <a:rPr lang="en-GB" sz="2800" u="sng" dirty="0">
                <a:latin typeface="Elementary Heavy SF" panose="020BE200000000000000" pitchFamily="34" charset="0"/>
              </a:rPr>
              <a:t>How well </a:t>
            </a:r>
            <a:r>
              <a:rPr lang="en-GB" sz="2800" dirty="0">
                <a:latin typeface="Elementary Heavy SF" panose="020BE200000000000000" pitchFamily="34" charset="0"/>
              </a:rPr>
              <a:t>do you think Scott’s </a:t>
            </a:r>
            <a:r>
              <a:rPr lang="en-GB" sz="2800" u="sng" dirty="0">
                <a:latin typeface="Elementary Heavy SF" panose="020BE200000000000000" pitchFamily="34" charset="0"/>
              </a:rPr>
              <a:t>diary</a:t>
            </a:r>
            <a:r>
              <a:rPr lang="en-GB" sz="2800" dirty="0">
                <a:latin typeface="Elementary Heavy SF" panose="020BE200000000000000" pitchFamily="34" charset="0"/>
              </a:rPr>
              <a:t> </a:t>
            </a:r>
            <a:r>
              <a:rPr lang="en-GB" sz="2800" u="sng" dirty="0">
                <a:latin typeface="Elementary Heavy SF" panose="020BE200000000000000" pitchFamily="34" charset="0"/>
              </a:rPr>
              <a:t>captures</a:t>
            </a:r>
            <a:r>
              <a:rPr lang="en-GB" sz="2800" dirty="0">
                <a:latin typeface="Elementary Heavy SF" panose="020BE200000000000000" pitchFamily="34" charset="0"/>
              </a:rPr>
              <a:t> his </a:t>
            </a:r>
            <a:r>
              <a:rPr lang="en-GB" sz="2800" u="sng" dirty="0">
                <a:latin typeface="Elementary Heavy SF" panose="020BE200000000000000" pitchFamily="34" charset="0"/>
              </a:rPr>
              <a:t>feelings</a:t>
            </a:r>
            <a:r>
              <a:rPr lang="en-GB" sz="2800" dirty="0">
                <a:latin typeface="Elementary Heavy SF" panose="020BE200000000000000" pitchFamily="34" charset="0"/>
              </a:rPr>
              <a:t> about his journey to the South Pole?</a:t>
            </a:r>
          </a:p>
        </p:txBody>
      </p:sp>
      <p:sp>
        <p:nvSpPr>
          <p:cNvPr id="5" name="TextBox 4"/>
          <p:cNvSpPr txBox="1"/>
          <p:nvPr/>
        </p:nvSpPr>
        <p:spPr>
          <a:xfrm flipH="1">
            <a:off x="1112927" y="3361037"/>
            <a:ext cx="9582255" cy="2246769"/>
          </a:xfrm>
          <a:prstGeom prst="rect">
            <a:avLst/>
          </a:prstGeom>
          <a:noFill/>
        </p:spPr>
        <p:txBody>
          <a:bodyPr wrap="square" rtlCol="0">
            <a:spAutoFit/>
          </a:bodyPr>
          <a:lstStyle/>
          <a:p>
            <a:r>
              <a:rPr lang="en-US" sz="2800" dirty="0"/>
              <a:t>You should comment on: (you </a:t>
            </a:r>
            <a:r>
              <a:rPr lang="en-US" sz="2800" dirty="0">
                <a:solidFill>
                  <a:srgbClr val="FF0000"/>
                </a:solidFill>
              </a:rPr>
              <a:t>WILL)</a:t>
            </a:r>
          </a:p>
          <a:p>
            <a:endParaRPr lang="en-US" sz="2800" dirty="0"/>
          </a:p>
          <a:p>
            <a:pPr marL="457200" indent="-457200">
              <a:buFont typeface="Arial" panose="020B0604020202020204" pitchFamily="34" charset="0"/>
              <a:buChar char="•"/>
            </a:pPr>
            <a:r>
              <a:rPr lang="en-US" sz="2800" dirty="0"/>
              <a:t>What his feelings are about the expedition over the three diary entries</a:t>
            </a:r>
          </a:p>
          <a:p>
            <a:pPr marL="457200" indent="-457200">
              <a:buFont typeface="Arial" panose="020B0604020202020204" pitchFamily="34" charset="0"/>
              <a:buChar char="•"/>
            </a:pPr>
            <a:r>
              <a:rPr lang="en-US" sz="2800" dirty="0"/>
              <a:t>How well you think his diary makes his feelings clear?</a:t>
            </a:r>
          </a:p>
        </p:txBody>
      </p:sp>
      <p:sp>
        <p:nvSpPr>
          <p:cNvPr id="6" name="TextBox 5"/>
          <p:cNvSpPr txBox="1"/>
          <p:nvPr/>
        </p:nvSpPr>
        <p:spPr>
          <a:xfrm>
            <a:off x="1588252" y="2371346"/>
            <a:ext cx="9087986" cy="646331"/>
          </a:xfrm>
          <a:prstGeom prst="rect">
            <a:avLst/>
          </a:prstGeom>
          <a:noFill/>
        </p:spPr>
        <p:txBody>
          <a:bodyPr wrap="square" rtlCol="0">
            <a:spAutoFit/>
          </a:bodyPr>
          <a:lstStyle/>
          <a:p>
            <a:r>
              <a:rPr lang="en-US" dirty="0">
                <a:solidFill>
                  <a:srgbClr val="FF0000"/>
                </a:solidFill>
              </a:rPr>
              <a:t>Underline the important words in the question – what </a:t>
            </a:r>
            <a:r>
              <a:rPr lang="en-US" b="1" dirty="0">
                <a:solidFill>
                  <a:srgbClr val="FF0000"/>
                </a:solidFill>
              </a:rPr>
              <a:t>you </a:t>
            </a:r>
            <a:r>
              <a:rPr lang="en-US" dirty="0">
                <a:solidFill>
                  <a:srgbClr val="FF0000"/>
                </a:solidFill>
              </a:rPr>
              <a:t>have to do, who or what are you looking for?</a:t>
            </a:r>
          </a:p>
        </p:txBody>
      </p:sp>
      <p:sp>
        <p:nvSpPr>
          <p:cNvPr id="7" name="TextBox 6"/>
          <p:cNvSpPr txBox="1"/>
          <p:nvPr/>
        </p:nvSpPr>
        <p:spPr>
          <a:xfrm>
            <a:off x="1112927" y="5597611"/>
            <a:ext cx="9711592" cy="830997"/>
          </a:xfrm>
          <a:prstGeom prst="rect">
            <a:avLst/>
          </a:prstGeom>
          <a:noFill/>
        </p:spPr>
        <p:txBody>
          <a:bodyPr wrap="square" rtlCol="0">
            <a:spAutoFit/>
          </a:bodyPr>
          <a:lstStyle/>
          <a:p>
            <a:r>
              <a:rPr lang="en-US" sz="2400" dirty="0">
                <a:solidFill>
                  <a:srgbClr val="FF0000"/>
                </a:solidFill>
              </a:rPr>
              <a:t>WHO is the question referring to? WHAT  does a writer use to convey meanings?  Clue: L &amp; S.</a:t>
            </a:r>
          </a:p>
        </p:txBody>
      </p:sp>
      <p:sp>
        <p:nvSpPr>
          <p:cNvPr id="4" name="TextBox 3"/>
          <p:cNvSpPr txBox="1"/>
          <p:nvPr/>
        </p:nvSpPr>
        <p:spPr>
          <a:xfrm>
            <a:off x="4580935" y="231407"/>
            <a:ext cx="2646237" cy="461665"/>
          </a:xfrm>
          <a:prstGeom prst="rect">
            <a:avLst/>
          </a:prstGeom>
          <a:noFill/>
        </p:spPr>
        <p:txBody>
          <a:bodyPr wrap="none" rtlCol="0">
            <a:spAutoFit/>
          </a:bodyPr>
          <a:lstStyle/>
          <a:p>
            <a:r>
              <a:rPr lang="en-US" sz="2400" dirty="0"/>
              <a:t>Robert Scott’s Diary</a:t>
            </a:r>
          </a:p>
        </p:txBody>
      </p:sp>
    </p:spTree>
    <p:extLst>
      <p:ext uri="{BB962C8B-B14F-4D97-AF65-F5344CB8AC3E}">
        <p14:creationId xmlns:p14="http://schemas.microsoft.com/office/powerpoint/2010/main" val="1361311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6" name="TextBox 5"/>
          <p:cNvSpPr txBox="1"/>
          <p:nvPr/>
        </p:nvSpPr>
        <p:spPr>
          <a:xfrm>
            <a:off x="568409" y="1404950"/>
            <a:ext cx="10762735" cy="5262979"/>
          </a:xfrm>
          <a:prstGeom prst="rect">
            <a:avLst/>
          </a:prstGeom>
          <a:noFill/>
        </p:spPr>
        <p:txBody>
          <a:bodyPr wrap="square" rtlCol="0">
            <a:spAutoFit/>
          </a:bodyPr>
          <a:lstStyle/>
          <a:p>
            <a:r>
              <a:rPr lang="en-US" sz="2800" dirty="0"/>
              <a:t>Do question A5 and A6 together – you are finding things that are the same and/or different in each article.</a:t>
            </a:r>
          </a:p>
          <a:p>
            <a:r>
              <a:rPr lang="en-US" sz="2800" dirty="0"/>
              <a:t>Print out the comparison table OR produce a simple one of your own – quickly.</a:t>
            </a:r>
          </a:p>
          <a:p>
            <a:r>
              <a:rPr lang="en-US" sz="2800" dirty="0"/>
              <a:t>Read ‘How to approach the compare question – there is a step by step formula which may help. Read this and follow it.</a:t>
            </a:r>
          </a:p>
          <a:p>
            <a:endParaRPr lang="en-US" sz="2800" dirty="0"/>
          </a:p>
          <a:p>
            <a:r>
              <a:rPr lang="en-US" sz="2800" dirty="0"/>
              <a:t>You need BOTH texts side by side – draw out ALL the similarities and differences before you begin to answer using 6/7 of these things.</a:t>
            </a:r>
          </a:p>
          <a:p>
            <a:endParaRPr lang="en-US" sz="2800" dirty="0"/>
          </a:p>
          <a:p>
            <a:r>
              <a:rPr lang="en-US" sz="2800" b="1" u="sng" dirty="0"/>
              <a:t>Lesson 3:</a:t>
            </a:r>
            <a:r>
              <a:rPr lang="en-US" sz="2800" dirty="0"/>
              <a:t> PREPARE your answer – have a break – then </a:t>
            </a:r>
            <a:r>
              <a:rPr lang="en-US" sz="2800" b="1" u="sng" dirty="0"/>
              <a:t>Lesson 4</a:t>
            </a:r>
            <a:r>
              <a:rPr lang="en-US" sz="2800" dirty="0"/>
              <a:t> Write your  answers to A5 and A6</a:t>
            </a:r>
          </a:p>
        </p:txBody>
      </p:sp>
      <p:sp>
        <p:nvSpPr>
          <p:cNvPr id="4" name="TextBox 3"/>
          <p:cNvSpPr txBox="1"/>
          <p:nvPr/>
        </p:nvSpPr>
        <p:spPr>
          <a:xfrm>
            <a:off x="2517357" y="353155"/>
            <a:ext cx="8047459" cy="1815882"/>
          </a:xfrm>
          <a:prstGeom prst="rect">
            <a:avLst/>
          </a:prstGeom>
          <a:noFill/>
        </p:spPr>
        <p:txBody>
          <a:bodyPr wrap="none" rtlCol="0">
            <a:spAutoFit/>
          </a:bodyPr>
          <a:lstStyle/>
          <a:p>
            <a:r>
              <a:rPr lang="en-US" sz="4000" b="1" u="sng" dirty="0">
                <a:solidFill>
                  <a:srgbClr val="FF0000"/>
                </a:solidFill>
              </a:rPr>
              <a:t>Lesson 3 &amp; 4- Comparing BOTH texts.</a:t>
            </a:r>
          </a:p>
          <a:p>
            <a:endParaRPr lang="en-US" sz="2400" b="1" u="sng" dirty="0">
              <a:solidFill>
                <a:srgbClr val="FF0000"/>
              </a:solidFill>
            </a:endParaRPr>
          </a:p>
          <a:p>
            <a:endParaRPr lang="en-US" sz="2400" dirty="0"/>
          </a:p>
          <a:p>
            <a:r>
              <a:rPr lang="en-US" sz="2400" dirty="0"/>
              <a:t> </a:t>
            </a:r>
          </a:p>
        </p:txBody>
      </p:sp>
    </p:spTree>
    <p:extLst>
      <p:ext uri="{BB962C8B-B14F-4D97-AF65-F5344CB8AC3E}">
        <p14:creationId xmlns:p14="http://schemas.microsoft.com/office/powerpoint/2010/main" val="76604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27200" y="653449"/>
            <a:ext cx="9626600" cy="845837"/>
          </a:xfrm>
        </p:spPr>
        <p:txBody>
          <a:bodyPr>
            <a:normAutofit/>
          </a:bodyPr>
          <a:lstStyle/>
          <a:p>
            <a:r>
              <a:rPr lang="en-GB" dirty="0"/>
              <a:t> Paper 2 Non-Fiction 5-8mins</a:t>
            </a:r>
          </a:p>
        </p:txBody>
      </p:sp>
      <p:sp>
        <p:nvSpPr>
          <p:cNvPr id="7" name="Content Placeholder 6"/>
          <p:cNvSpPr>
            <a:spLocks noGrp="1"/>
          </p:cNvSpPr>
          <p:nvPr>
            <p:ph idx="1"/>
          </p:nvPr>
        </p:nvSpPr>
        <p:spPr>
          <a:xfrm>
            <a:off x="815897" y="1526511"/>
            <a:ext cx="10515600" cy="3535346"/>
          </a:xfrm>
        </p:spPr>
        <p:txBody>
          <a:bodyPr>
            <a:noAutofit/>
          </a:bodyPr>
          <a:lstStyle/>
          <a:p>
            <a:pPr marL="0" indent="0">
              <a:buNone/>
            </a:pPr>
            <a:r>
              <a:rPr lang="en-GB" sz="3200" b="1" dirty="0"/>
              <a:t>You need: planner, equipment, highlighter</a:t>
            </a:r>
          </a:p>
          <a:p>
            <a:pPr marL="0" indent="0">
              <a:buNone/>
            </a:pPr>
            <a:r>
              <a:rPr lang="en-GB" sz="3200" dirty="0"/>
              <a:t>Lang P2  exercise book, dictionary/thesaurus, </a:t>
            </a:r>
          </a:p>
          <a:p>
            <a:pPr marL="0" indent="0">
              <a:buNone/>
            </a:pPr>
            <a:r>
              <a:rPr lang="en-GB" sz="3200" dirty="0"/>
              <a:t>Question paper and resources</a:t>
            </a:r>
          </a:p>
          <a:p>
            <a:pPr marL="0" indent="0">
              <a:buNone/>
            </a:pPr>
            <a:r>
              <a:rPr lang="en-GB" sz="3200" dirty="0"/>
              <a:t>Highlighter,  equipment, reader</a:t>
            </a:r>
          </a:p>
          <a:p>
            <a:pPr marL="0" indent="0">
              <a:buNone/>
            </a:pPr>
            <a:r>
              <a:rPr lang="en-GB" sz="3200" dirty="0"/>
              <a:t> DAFOREST and Structural/ linguistic techniques information.</a:t>
            </a:r>
          </a:p>
          <a:p>
            <a:pPr marL="0" indent="0">
              <a:buNone/>
            </a:pPr>
            <a:endParaRPr lang="en-GB" sz="3200" dirty="0"/>
          </a:p>
          <a:p>
            <a:pPr marL="0" indent="0">
              <a:buNone/>
            </a:pPr>
            <a:endParaRPr lang="en-GB" sz="3200" dirty="0"/>
          </a:p>
          <a:p>
            <a:pPr marL="0" indent="0">
              <a:buNone/>
            </a:pPr>
            <a:endParaRPr lang="en-GB" dirty="0"/>
          </a:p>
        </p:txBody>
      </p:sp>
      <p:sp>
        <p:nvSpPr>
          <p:cNvPr id="2" name="Rectangle 1"/>
          <p:cNvSpPr/>
          <p:nvPr/>
        </p:nvSpPr>
        <p:spPr>
          <a:xfrm flipH="1">
            <a:off x="8875108" y="272147"/>
            <a:ext cx="2910491" cy="369332"/>
          </a:xfrm>
          <a:prstGeom prst="rect">
            <a:avLst/>
          </a:prstGeom>
        </p:spPr>
        <p:txBody>
          <a:bodyPr wrap="square">
            <a:spAutoFit/>
          </a:bodyPr>
          <a:lstStyle/>
          <a:p>
            <a:fld id="{8BE6CB35-9C4B-4365-9E1B-41648003AE94}" type="datetime2">
              <a:rPr lang="en-GB"/>
              <a:pPr/>
              <a:t>Monday, 14 December 2020</a:t>
            </a:fld>
            <a:endParaRPr lang="en-US" dirty="0"/>
          </a:p>
        </p:txBody>
      </p:sp>
      <p:sp>
        <p:nvSpPr>
          <p:cNvPr id="8" name="TextBox 7"/>
          <p:cNvSpPr txBox="1"/>
          <p:nvPr/>
        </p:nvSpPr>
        <p:spPr>
          <a:xfrm>
            <a:off x="6682813" y="2961047"/>
            <a:ext cx="4384589" cy="646331"/>
          </a:xfrm>
          <a:prstGeom prst="rect">
            <a:avLst/>
          </a:prstGeom>
          <a:noFill/>
        </p:spPr>
        <p:txBody>
          <a:bodyPr wrap="square" rtlCol="0">
            <a:spAutoFit/>
          </a:bodyPr>
          <a:lstStyle/>
          <a:p>
            <a:r>
              <a:rPr lang="en-US" sz="3600" dirty="0">
                <a:solidFill>
                  <a:srgbClr val="7030A0"/>
                </a:solidFill>
              </a:rPr>
              <a:t>  </a:t>
            </a:r>
          </a:p>
        </p:txBody>
      </p:sp>
      <p:sp>
        <p:nvSpPr>
          <p:cNvPr id="9" name="TextBox 8"/>
          <p:cNvSpPr txBox="1"/>
          <p:nvPr/>
        </p:nvSpPr>
        <p:spPr>
          <a:xfrm>
            <a:off x="6584879" y="5004222"/>
            <a:ext cx="4580455" cy="1200329"/>
          </a:xfrm>
          <a:prstGeom prst="rect">
            <a:avLst/>
          </a:prstGeom>
          <a:noFill/>
        </p:spPr>
        <p:txBody>
          <a:bodyPr wrap="square" rtlCol="0">
            <a:spAutoFit/>
          </a:bodyPr>
          <a:lstStyle/>
          <a:p>
            <a:r>
              <a:rPr lang="en-US" sz="2400" dirty="0">
                <a:solidFill>
                  <a:srgbClr val="FF0000"/>
                </a:solidFill>
              </a:rPr>
              <a:t>This paper requires a lot of focus and concentration – get </a:t>
            </a:r>
            <a:r>
              <a:rPr lang="en-US" sz="2400" dirty="0" err="1">
                <a:solidFill>
                  <a:srgbClr val="FF0000"/>
                </a:solidFill>
              </a:rPr>
              <a:t>organised</a:t>
            </a:r>
            <a:r>
              <a:rPr lang="en-US" sz="2400" dirty="0">
                <a:solidFill>
                  <a:srgbClr val="FF0000"/>
                </a:solidFill>
              </a:rPr>
              <a:t> before you begin.</a:t>
            </a:r>
          </a:p>
        </p:txBody>
      </p:sp>
    </p:spTree>
    <p:extLst>
      <p:ext uri="{BB962C8B-B14F-4D97-AF65-F5344CB8AC3E}">
        <p14:creationId xmlns:p14="http://schemas.microsoft.com/office/powerpoint/2010/main" val="1212764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3" name="TextBox 2"/>
          <p:cNvSpPr txBox="1"/>
          <p:nvPr/>
        </p:nvSpPr>
        <p:spPr>
          <a:xfrm>
            <a:off x="1421027" y="790832"/>
            <a:ext cx="10330249" cy="1384995"/>
          </a:xfrm>
          <a:prstGeom prst="rect">
            <a:avLst/>
          </a:prstGeom>
          <a:noFill/>
        </p:spPr>
        <p:txBody>
          <a:bodyPr wrap="square" rtlCol="0">
            <a:spAutoFit/>
          </a:bodyPr>
          <a:lstStyle/>
          <a:p>
            <a:r>
              <a:rPr lang="en-GB" sz="2800" dirty="0">
                <a:latin typeface="Elementary Heavy SF" panose="020BE200000000000000" pitchFamily="34" charset="0"/>
              </a:rPr>
              <a:t>A5 Explain what we learn about the food Scott and </a:t>
            </a:r>
            <a:r>
              <a:rPr lang="en-GB" sz="2800" dirty="0" err="1">
                <a:latin typeface="Elementary Heavy SF" panose="020BE200000000000000" pitchFamily="34" charset="0"/>
              </a:rPr>
              <a:t>Fogle</a:t>
            </a:r>
            <a:r>
              <a:rPr lang="en-GB" sz="2800" dirty="0">
                <a:latin typeface="Elementary Heavy SF" panose="020BE200000000000000" pitchFamily="34" charset="0"/>
              </a:rPr>
              <a:t> took with them on their expeditions to the South Pole. (4marks)</a:t>
            </a:r>
          </a:p>
        </p:txBody>
      </p:sp>
      <p:sp>
        <p:nvSpPr>
          <p:cNvPr id="5" name="TextBox 4"/>
          <p:cNvSpPr txBox="1"/>
          <p:nvPr/>
        </p:nvSpPr>
        <p:spPr>
          <a:xfrm flipH="1">
            <a:off x="927575" y="3273006"/>
            <a:ext cx="10737202" cy="2246769"/>
          </a:xfrm>
          <a:prstGeom prst="rect">
            <a:avLst/>
          </a:prstGeom>
          <a:noFill/>
        </p:spPr>
        <p:txBody>
          <a:bodyPr wrap="square" rtlCol="0">
            <a:spAutoFit/>
          </a:bodyPr>
          <a:lstStyle/>
          <a:p>
            <a:r>
              <a:rPr lang="en-US" sz="2800" dirty="0"/>
              <a:t>A6. Both of these texts are about expeditions to the South Pole.</a:t>
            </a:r>
          </a:p>
          <a:p>
            <a:r>
              <a:rPr lang="en-US" sz="2800" b="1" dirty="0"/>
              <a:t>Compare:</a:t>
            </a:r>
          </a:p>
          <a:p>
            <a:pPr marL="457200" indent="-457200">
              <a:buFont typeface="Arial" pitchFamily="34" charset="0"/>
              <a:buChar char="•"/>
            </a:pPr>
            <a:r>
              <a:rPr lang="en-US" sz="2800" dirty="0"/>
              <a:t>The hardships Scott and </a:t>
            </a:r>
            <a:r>
              <a:rPr lang="en-US" sz="2800" dirty="0" err="1"/>
              <a:t>Fogle</a:t>
            </a:r>
            <a:r>
              <a:rPr lang="en-US" sz="2800" dirty="0"/>
              <a:t> endured on their expeditions;</a:t>
            </a:r>
          </a:p>
          <a:p>
            <a:pPr marL="457200" indent="-457200">
              <a:buFont typeface="Arial" pitchFamily="34" charset="0"/>
              <a:buChar char="•"/>
            </a:pPr>
            <a:r>
              <a:rPr lang="en-US" sz="2800" dirty="0"/>
              <a:t>How Scott and </a:t>
            </a:r>
            <a:r>
              <a:rPr lang="en-US" sz="2800" dirty="0" err="1"/>
              <a:t>Fogle</a:t>
            </a:r>
            <a:r>
              <a:rPr lang="en-US" sz="2800" dirty="0"/>
              <a:t> get their feelings about the hardships across to the readers. (10)</a:t>
            </a:r>
          </a:p>
        </p:txBody>
      </p:sp>
      <p:sp>
        <p:nvSpPr>
          <p:cNvPr id="6" name="TextBox 5"/>
          <p:cNvSpPr txBox="1"/>
          <p:nvPr/>
        </p:nvSpPr>
        <p:spPr>
          <a:xfrm>
            <a:off x="1588252" y="2371346"/>
            <a:ext cx="9087986" cy="646331"/>
          </a:xfrm>
          <a:prstGeom prst="rect">
            <a:avLst/>
          </a:prstGeom>
          <a:noFill/>
        </p:spPr>
        <p:txBody>
          <a:bodyPr wrap="square" rtlCol="0">
            <a:spAutoFit/>
          </a:bodyPr>
          <a:lstStyle/>
          <a:p>
            <a:r>
              <a:rPr lang="en-US" dirty="0">
                <a:solidFill>
                  <a:srgbClr val="FF0000"/>
                </a:solidFill>
              </a:rPr>
              <a:t>Underline the important words in both questions – what </a:t>
            </a:r>
            <a:r>
              <a:rPr lang="en-US" b="1" dirty="0">
                <a:solidFill>
                  <a:srgbClr val="FF0000"/>
                </a:solidFill>
              </a:rPr>
              <a:t>you </a:t>
            </a:r>
            <a:r>
              <a:rPr lang="en-US" dirty="0">
                <a:solidFill>
                  <a:srgbClr val="FF0000"/>
                </a:solidFill>
              </a:rPr>
              <a:t>have to do, who or what are you looking for?</a:t>
            </a:r>
          </a:p>
        </p:txBody>
      </p:sp>
      <p:sp>
        <p:nvSpPr>
          <p:cNvPr id="7" name="TextBox 6"/>
          <p:cNvSpPr txBox="1"/>
          <p:nvPr/>
        </p:nvSpPr>
        <p:spPr>
          <a:xfrm>
            <a:off x="862907" y="5790492"/>
            <a:ext cx="9711592" cy="461665"/>
          </a:xfrm>
          <a:prstGeom prst="rect">
            <a:avLst/>
          </a:prstGeom>
          <a:noFill/>
        </p:spPr>
        <p:txBody>
          <a:bodyPr wrap="square" rtlCol="0">
            <a:spAutoFit/>
          </a:bodyPr>
          <a:lstStyle/>
          <a:p>
            <a:r>
              <a:rPr lang="en-US" sz="2400" dirty="0">
                <a:solidFill>
                  <a:srgbClr val="FF0000"/>
                </a:solidFill>
              </a:rPr>
              <a:t>WHAT  does a writer use to convey meanings?  Clue: L &amp; S.</a:t>
            </a:r>
          </a:p>
        </p:txBody>
      </p:sp>
      <p:sp>
        <p:nvSpPr>
          <p:cNvPr id="4" name="TextBox 3"/>
          <p:cNvSpPr txBox="1"/>
          <p:nvPr/>
        </p:nvSpPr>
        <p:spPr>
          <a:xfrm>
            <a:off x="4580935" y="231407"/>
            <a:ext cx="1533690" cy="461665"/>
          </a:xfrm>
          <a:prstGeom prst="rect">
            <a:avLst/>
          </a:prstGeom>
          <a:noFill/>
        </p:spPr>
        <p:txBody>
          <a:bodyPr wrap="none" rtlCol="0">
            <a:spAutoFit/>
          </a:bodyPr>
          <a:lstStyle/>
          <a:p>
            <a:r>
              <a:rPr lang="en-US" sz="2400" dirty="0"/>
              <a:t>Both texts:</a:t>
            </a:r>
          </a:p>
        </p:txBody>
      </p:sp>
    </p:spTree>
    <p:extLst>
      <p:ext uri="{BB962C8B-B14F-4D97-AF65-F5344CB8AC3E}">
        <p14:creationId xmlns:p14="http://schemas.microsoft.com/office/powerpoint/2010/main" val="2739813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3" name="TextBox 2"/>
          <p:cNvSpPr txBox="1"/>
          <p:nvPr/>
        </p:nvSpPr>
        <p:spPr>
          <a:xfrm>
            <a:off x="1421027" y="790832"/>
            <a:ext cx="10330249" cy="1384995"/>
          </a:xfrm>
          <a:prstGeom prst="rect">
            <a:avLst/>
          </a:prstGeom>
          <a:noFill/>
        </p:spPr>
        <p:txBody>
          <a:bodyPr wrap="square" rtlCol="0">
            <a:spAutoFit/>
          </a:bodyPr>
          <a:lstStyle/>
          <a:p>
            <a:r>
              <a:rPr lang="en-GB" sz="2800" dirty="0">
                <a:latin typeface="Elementary Heavy SF" panose="020BE200000000000000" pitchFamily="34" charset="0"/>
              </a:rPr>
              <a:t>A5 Explain what we learn about the food Scott and </a:t>
            </a:r>
            <a:r>
              <a:rPr lang="en-GB" sz="2800" dirty="0" err="1">
                <a:latin typeface="Elementary Heavy SF" panose="020BE200000000000000" pitchFamily="34" charset="0"/>
              </a:rPr>
              <a:t>Fogle</a:t>
            </a:r>
            <a:r>
              <a:rPr lang="en-GB" sz="2800" dirty="0">
                <a:latin typeface="Elementary Heavy SF" panose="020BE200000000000000" pitchFamily="34" charset="0"/>
              </a:rPr>
              <a:t> took with them on their expeditions to the South Pole. (4marks)</a:t>
            </a:r>
          </a:p>
        </p:txBody>
      </p:sp>
      <p:sp>
        <p:nvSpPr>
          <p:cNvPr id="6" name="TextBox 5"/>
          <p:cNvSpPr txBox="1"/>
          <p:nvPr/>
        </p:nvSpPr>
        <p:spPr>
          <a:xfrm>
            <a:off x="1295400" y="2048180"/>
            <a:ext cx="9087986" cy="646331"/>
          </a:xfrm>
          <a:prstGeom prst="rect">
            <a:avLst/>
          </a:prstGeom>
          <a:noFill/>
        </p:spPr>
        <p:txBody>
          <a:bodyPr wrap="square" rtlCol="0">
            <a:spAutoFit/>
          </a:bodyPr>
          <a:lstStyle/>
          <a:p>
            <a:r>
              <a:rPr lang="en-US" dirty="0">
                <a:solidFill>
                  <a:srgbClr val="FF0000"/>
                </a:solidFill>
              </a:rPr>
              <a:t>Underline the important words in both questions – what </a:t>
            </a:r>
            <a:r>
              <a:rPr lang="en-US" b="1" dirty="0">
                <a:solidFill>
                  <a:srgbClr val="FF0000"/>
                </a:solidFill>
              </a:rPr>
              <a:t>you </a:t>
            </a:r>
            <a:r>
              <a:rPr lang="en-US" dirty="0">
                <a:solidFill>
                  <a:srgbClr val="FF0000"/>
                </a:solidFill>
              </a:rPr>
              <a:t>have to do, who or what are you looking for?</a:t>
            </a:r>
          </a:p>
        </p:txBody>
      </p:sp>
      <p:sp>
        <p:nvSpPr>
          <p:cNvPr id="4" name="TextBox 3"/>
          <p:cNvSpPr txBox="1"/>
          <p:nvPr/>
        </p:nvSpPr>
        <p:spPr>
          <a:xfrm>
            <a:off x="4580935" y="231407"/>
            <a:ext cx="1533690" cy="461665"/>
          </a:xfrm>
          <a:prstGeom prst="rect">
            <a:avLst/>
          </a:prstGeom>
          <a:noFill/>
        </p:spPr>
        <p:txBody>
          <a:bodyPr wrap="none" rtlCol="0">
            <a:spAutoFit/>
          </a:bodyPr>
          <a:lstStyle/>
          <a:p>
            <a:r>
              <a:rPr lang="en-US" sz="2400" dirty="0"/>
              <a:t>Both texts:</a:t>
            </a:r>
          </a:p>
        </p:txBody>
      </p:sp>
    </p:spTree>
    <p:extLst>
      <p:ext uri="{BB962C8B-B14F-4D97-AF65-F5344CB8AC3E}">
        <p14:creationId xmlns:p14="http://schemas.microsoft.com/office/powerpoint/2010/main" val="4000894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5" name="TextBox 4"/>
          <p:cNvSpPr txBox="1"/>
          <p:nvPr/>
        </p:nvSpPr>
        <p:spPr>
          <a:xfrm flipH="1">
            <a:off x="1295400" y="693072"/>
            <a:ext cx="10737202" cy="1815882"/>
          </a:xfrm>
          <a:prstGeom prst="rect">
            <a:avLst/>
          </a:prstGeom>
          <a:noFill/>
        </p:spPr>
        <p:txBody>
          <a:bodyPr wrap="square" rtlCol="0">
            <a:spAutoFit/>
          </a:bodyPr>
          <a:lstStyle/>
          <a:p>
            <a:r>
              <a:rPr lang="en-US" sz="2800" dirty="0"/>
              <a:t>A6. Both of these texts are about expeditions to the South Pole.</a:t>
            </a:r>
          </a:p>
          <a:p>
            <a:r>
              <a:rPr lang="en-US" sz="2800" b="1" dirty="0"/>
              <a:t>Compare:</a:t>
            </a:r>
          </a:p>
          <a:p>
            <a:endParaRPr lang="en-US" sz="2800" b="1" dirty="0"/>
          </a:p>
          <a:p>
            <a:endParaRPr lang="en-US" sz="2800" b="1" dirty="0"/>
          </a:p>
        </p:txBody>
      </p:sp>
      <p:sp>
        <p:nvSpPr>
          <p:cNvPr id="6" name="TextBox 5"/>
          <p:cNvSpPr txBox="1"/>
          <p:nvPr/>
        </p:nvSpPr>
        <p:spPr>
          <a:xfrm>
            <a:off x="513214" y="2262271"/>
            <a:ext cx="10558440" cy="369332"/>
          </a:xfrm>
          <a:prstGeom prst="rect">
            <a:avLst/>
          </a:prstGeom>
          <a:noFill/>
        </p:spPr>
        <p:txBody>
          <a:bodyPr wrap="square" rtlCol="0">
            <a:spAutoFit/>
          </a:bodyPr>
          <a:lstStyle/>
          <a:p>
            <a:r>
              <a:rPr lang="en-US" dirty="0">
                <a:solidFill>
                  <a:srgbClr val="FF0000"/>
                </a:solidFill>
              </a:rPr>
              <a:t>Underline the important words in the question – what </a:t>
            </a:r>
            <a:r>
              <a:rPr lang="en-US" b="1" dirty="0">
                <a:solidFill>
                  <a:srgbClr val="FF0000"/>
                </a:solidFill>
              </a:rPr>
              <a:t>you </a:t>
            </a:r>
            <a:r>
              <a:rPr lang="en-US" dirty="0">
                <a:solidFill>
                  <a:srgbClr val="FF0000"/>
                </a:solidFill>
              </a:rPr>
              <a:t>have to do, who or what are you looking for?</a:t>
            </a:r>
          </a:p>
        </p:txBody>
      </p:sp>
      <p:sp>
        <p:nvSpPr>
          <p:cNvPr id="7" name="TextBox 6"/>
          <p:cNvSpPr txBox="1"/>
          <p:nvPr/>
        </p:nvSpPr>
        <p:spPr>
          <a:xfrm>
            <a:off x="862907" y="5790492"/>
            <a:ext cx="9711592" cy="461665"/>
          </a:xfrm>
          <a:prstGeom prst="rect">
            <a:avLst/>
          </a:prstGeom>
          <a:noFill/>
        </p:spPr>
        <p:txBody>
          <a:bodyPr wrap="square" rtlCol="0">
            <a:spAutoFit/>
          </a:bodyPr>
          <a:lstStyle/>
          <a:p>
            <a:r>
              <a:rPr lang="en-US" sz="2400" dirty="0">
                <a:solidFill>
                  <a:srgbClr val="FF0000"/>
                </a:solidFill>
              </a:rPr>
              <a:t>WHAT  does a writer use to convey meanings?  : Language  &amp; Structure.</a:t>
            </a:r>
          </a:p>
        </p:txBody>
      </p:sp>
      <p:sp>
        <p:nvSpPr>
          <p:cNvPr id="4" name="TextBox 3"/>
          <p:cNvSpPr txBox="1"/>
          <p:nvPr/>
        </p:nvSpPr>
        <p:spPr>
          <a:xfrm>
            <a:off x="4580935" y="231407"/>
            <a:ext cx="1533690" cy="461665"/>
          </a:xfrm>
          <a:prstGeom prst="rect">
            <a:avLst/>
          </a:prstGeom>
          <a:noFill/>
        </p:spPr>
        <p:txBody>
          <a:bodyPr wrap="none" rtlCol="0">
            <a:spAutoFit/>
          </a:bodyPr>
          <a:lstStyle/>
          <a:p>
            <a:r>
              <a:rPr lang="en-US" sz="2400" dirty="0"/>
              <a:t>Both texts:</a:t>
            </a:r>
          </a:p>
        </p:txBody>
      </p:sp>
      <p:graphicFrame>
        <p:nvGraphicFramePr>
          <p:cNvPr id="8" name="Table 7"/>
          <p:cNvGraphicFramePr>
            <a:graphicFrameLocks noGrp="1"/>
          </p:cNvGraphicFramePr>
          <p:nvPr>
            <p:extLst/>
          </p:nvPr>
        </p:nvGraphicFramePr>
        <p:xfrm>
          <a:off x="9712410" y="4540248"/>
          <a:ext cx="1726097" cy="1097280"/>
        </p:xfrm>
        <a:graphic>
          <a:graphicData uri="http://schemas.openxmlformats.org/drawingml/2006/table">
            <a:tbl>
              <a:tblPr firstRow="1" bandRow="1">
                <a:tableStyleId>{5C22544A-7EE6-4342-B048-85BDC9FD1C3A}</a:tableStyleId>
              </a:tblPr>
              <a:tblGrid>
                <a:gridCol w="880257">
                  <a:extLst>
                    <a:ext uri="{9D8B030D-6E8A-4147-A177-3AD203B41FA5}">
                      <a16:colId xmlns:a16="http://schemas.microsoft.com/office/drawing/2014/main" val="2443764693"/>
                    </a:ext>
                  </a:extLst>
                </a:gridCol>
                <a:gridCol w="845840">
                  <a:extLst>
                    <a:ext uri="{9D8B030D-6E8A-4147-A177-3AD203B41FA5}">
                      <a16:colId xmlns:a16="http://schemas.microsoft.com/office/drawing/2014/main" val="381448816"/>
                    </a:ext>
                  </a:extLst>
                </a:gridCol>
              </a:tblGrid>
              <a:tr h="21494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01197720"/>
                  </a:ext>
                </a:extLst>
              </a:tr>
              <a:tr h="122551">
                <a:tc>
                  <a:txBody>
                    <a:bodyPr/>
                    <a:lstStyle/>
                    <a:p>
                      <a:endParaRPr lang="en-US"/>
                    </a:p>
                  </a:txBody>
                  <a:tcPr/>
                </a:tc>
                <a:tc>
                  <a:txBody>
                    <a:bodyPr/>
                    <a:lstStyle/>
                    <a:p>
                      <a:endParaRPr lang="en-US" dirty="0"/>
                    </a:p>
                  </a:txBody>
                  <a:tcPr/>
                </a:tc>
                <a:extLst>
                  <a:ext uri="{0D108BD9-81ED-4DB2-BD59-A6C34878D82A}">
                    <a16:rowId xmlns:a16="http://schemas.microsoft.com/office/drawing/2014/main" val="2999718781"/>
                  </a:ext>
                </a:extLst>
              </a:tr>
              <a:tr h="122551">
                <a:tc>
                  <a:txBody>
                    <a:bodyPr/>
                    <a:lstStyle/>
                    <a:p>
                      <a:endParaRPr lang="en-US"/>
                    </a:p>
                  </a:txBody>
                  <a:tcPr/>
                </a:tc>
                <a:tc>
                  <a:txBody>
                    <a:bodyPr/>
                    <a:lstStyle/>
                    <a:p>
                      <a:endParaRPr lang="en-US" dirty="0"/>
                    </a:p>
                  </a:txBody>
                  <a:tcPr/>
                </a:tc>
                <a:extLst>
                  <a:ext uri="{0D108BD9-81ED-4DB2-BD59-A6C34878D82A}">
                    <a16:rowId xmlns:a16="http://schemas.microsoft.com/office/drawing/2014/main" val="1212106961"/>
                  </a:ext>
                </a:extLst>
              </a:tr>
            </a:tbl>
          </a:graphicData>
        </a:graphic>
      </p:graphicFrame>
      <p:graphicFrame>
        <p:nvGraphicFramePr>
          <p:cNvPr id="10" name="Table 9"/>
          <p:cNvGraphicFramePr>
            <a:graphicFrameLocks noGrp="1"/>
          </p:cNvGraphicFramePr>
          <p:nvPr>
            <p:extLst/>
          </p:nvPr>
        </p:nvGraphicFramePr>
        <p:xfrm>
          <a:off x="340219" y="2784567"/>
          <a:ext cx="11373985" cy="2852960"/>
        </p:xfrm>
        <a:graphic>
          <a:graphicData uri="http://schemas.openxmlformats.org/drawingml/2006/table">
            <a:tbl>
              <a:tblPr firstRow="1" bandRow="1">
                <a:tableStyleId>{5C22544A-7EE6-4342-B048-85BDC9FD1C3A}</a:tableStyleId>
              </a:tblPr>
              <a:tblGrid>
                <a:gridCol w="2482100">
                  <a:extLst>
                    <a:ext uri="{9D8B030D-6E8A-4147-A177-3AD203B41FA5}">
                      <a16:colId xmlns:a16="http://schemas.microsoft.com/office/drawing/2014/main" val="4076997444"/>
                    </a:ext>
                  </a:extLst>
                </a:gridCol>
                <a:gridCol w="3913494">
                  <a:extLst>
                    <a:ext uri="{9D8B030D-6E8A-4147-A177-3AD203B41FA5}">
                      <a16:colId xmlns:a16="http://schemas.microsoft.com/office/drawing/2014/main" val="3619694439"/>
                    </a:ext>
                  </a:extLst>
                </a:gridCol>
                <a:gridCol w="4978391">
                  <a:extLst>
                    <a:ext uri="{9D8B030D-6E8A-4147-A177-3AD203B41FA5}">
                      <a16:colId xmlns:a16="http://schemas.microsoft.com/office/drawing/2014/main" val="3441534646"/>
                    </a:ext>
                  </a:extLst>
                </a:gridCol>
              </a:tblGrid>
              <a:tr h="570592">
                <a:tc>
                  <a:txBody>
                    <a:bodyPr/>
                    <a:lstStyle/>
                    <a:p>
                      <a:r>
                        <a:rPr lang="en-US" dirty="0"/>
                        <a:t>Comparison of:</a:t>
                      </a:r>
                    </a:p>
                  </a:txBody>
                  <a:tcPr/>
                </a:tc>
                <a:tc>
                  <a:txBody>
                    <a:bodyPr/>
                    <a:lstStyle/>
                    <a:p>
                      <a:r>
                        <a:rPr lang="en-US" dirty="0" err="1"/>
                        <a:t>Fogle</a:t>
                      </a:r>
                      <a:endParaRPr lang="en-US" dirty="0"/>
                    </a:p>
                  </a:txBody>
                  <a:tcPr/>
                </a:tc>
                <a:tc>
                  <a:txBody>
                    <a:bodyPr/>
                    <a:lstStyle/>
                    <a:p>
                      <a:r>
                        <a:rPr lang="en-US" dirty="0"/>
                        <a:t>Scott</a:t>
                      </a:r>
                    </a:p>
                  </a:txBody>
                  <a:tcPr/>
                </a:tc>
                <a:extLst>
                  <a:ext uri="{0D108BD9-81ED-4DB2-BD59-A6C34878D82A}">
                    <a16:rowId xmlns:a16="http://schemas.microsoft.com/office/drawing/2014/main" val="3124108585"/>
                  </a:ext>
                </a:extLst>
              </a:tr>
              <a:tr h="570592">
                <a:tc>
                  <a:txBody>
                    <a:bodyPr/>
                    <a:lstStyle/>
                    <a:p>
                      <a:r>
                        <a:rPr lang="en-US" dirty="0"/>
                        <a:t>Hardships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61313681"/>
                  </a:ext>
                </a:extLst>
              </a:tr>
              <a:tr h="57059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1517731"/>
                  </a:ext>
                </a:extLst>
              </a:tr>
              <a:tr h="570592">
                <a:tc>
                  <a:txBody>
                    <a:bodyPr/>
                    <a:lstStyle/>
                    <a:p>
                      <a:r>
                        <a:rPr lang="en-US" dirty="0"/>
                        <a:t>Feelings</a:t>
                      </a:r>
                      <a:r>
                        <a:rPr lang="en-US" baseline="0" dirty="0"/>
                        <a:t> conveyed:</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80240736"/>
                  </a:ext>
                </a:extLst>
              </a:tr>
              <a:tr h="570592">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617964254"/>
                  </a:ext>
                </a:extLst>
              </a:tr>
            </a:tbl>
          </a:graphicData>
        </a:graphic>
      </p:graphicFrame>
    </p:spTree>
    <p:extLst>
      <p:ext uri="{BB962C8B-B14F-4D97-AF65-F5344CB8AC3E}">
        <p14:creationId xmlns:p14="http://schemas.microsoft.com/office/powerpoint/2010/main" val="648612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5" name="TextBox 4"/>
          <p:cNvSpPr txBox="1"/>
          <p:nvPr/>
        </p:nvSpPr>
        <p:spPr>
          <a:xfrm flipH="1">
            <a:off x="1295400" y="693072"/>
            <a:ext cx="10737202" cy="1815882"/>
          </a:xfrm>
          <a:prstGeom prst="rect">
            <a:avLst/>
          </a:prstGeom>
          <a:noFill/>
        </p:spPr>
        <p:txBody>
          <a:bodyPr wrap="square" rtlCol="0">
            <a:spAutoFit/>
          </a:bodyPr>
          <a:lstStyle/>
          <a:p>
            <a:r>
              <a:rPr lang="en-US" sz="2800" dirty="0"/>
              <a:t>A6. Both of these texts are about expeditions to the South Pole.</a:t>
            </a:r>
          </a:p>
          <a:p>
            <a:r>
              <a:rPr lang="en-US" sz="2800" b="1" dirty="0"/>
              <a:t>Compare:</a:t>
            </a:r>
          </a:p>
          <a:p>
            <a:endParaRPr lang="en-US" sz="2800" b="1" dirty="0"/>
          </a:p>
          <a:p>
            <a:endParaRPr lang="en-US" sz="2800" b="1" dirty="0"/>
          </a:p>
        </p:txBody>
      </p:sp>
      <p:sp>
        <p:nvSpPr>
          <p:cNvPr id="6" name="TextBox 5"/>
          <p:cNvSpPr txBox="1"/>
          <p:nvPr/>
        </p:nvSpPr>
        <p:spPr>
          <a:xfrm>
            <a:off x="513214" y="2262271"/>
            <a:ext cx="10558440" cy="369332"/>
          </a:xfrm>
          <a:prstGeom prst="rect">
            <a:avLst/>
          </a:prstGeom>
          <a:noFill/>
        </p:spPr>
        <p:txBody>
          <a:bodyPr wrap="square" rtlCol="0">
            <a:spAutoFit/>
          </a:bodyPr>
          <a:lstStyle/>
          <a:p>
            <a:r>
              <a:rPr lang="en-US" dirty="0">
                <a:solidFill>
                  <a:srgbClr val="FF0000"/>
                </a:solidFill>
              </a:rPr>
              <a:t>Underline the important words in the question – what </a:t>
            </a:r>
            <a:r>
              <a:rPr lang="en-US" b="1" dirty="0">
                <a:solidFill>
                  <a:srgbClr val="FF0000"/>
                </a:solidFill>
              </a:rPr>
              <a:t>you </a:t>
            </a:r>
            <a:r>
              <a:rPr lang="en-US" dirty="0">
                <a:solidFill>
                  <a:srgbClr val="FF0000"/>
                </a:solidFill>
              </a:rPr>
              <a:t>have to do, who or what are you looking for?</a:t>
            </a:r>
          </a:p>
        </p:txBody>
      </p:sp>
      <p:sp>
        <p:nvSpPr>
          <p:cNvPr id="7" name="TextBox 6"/>
          <p:cNvSpPr txBox="1"/>
          <p:nvPr/>
        </p:nvSpPr>
        <p:spPr>
          <a:xfrm>
            <a:off x="862907" y="5790492"/>
            <a:ext cx="9711592" cy="461665"/>
          </a:xfrm>
          <a:prstGeom prst="rect">
            <a:avLst/>
          </a:prstGeom>
          <a:noFill/>
        </p:spPr>
        <p:txBody>
          <a:bodyPr wrap="square" rtlCol="0">
            <a:spAutoFit/>
          </a:bodyPr>
          <a:lstStyle/>
          <a:p>
            <a:r>
              <a:rPr lang="en-US" sz="2400" dirty="0">
                <a:solidFill>
                  <a:srgbClr val="FF0000"/>
                </a:solidFill>
              </a:rPr>
              <a:t>WHAT  does a writer use to convey meanings?  : Language  &amp; Structure.</a:t>
            </a:r>
          </a:p>
        </p:txBody>
      </p:sp>
      <p:sp>
        <p:nvSpPr>
          <p:cNvPr id="4" name="TextBox 3"/>
          <p:cNvSpPr txBox="1"/>
          <p:nvPr/>
        </p:nvSpPr>
        <p:spPr>
          <a:xfrm>
            <a:off x="4580935" y="231407"/>
            <a:ext cx="4838376" cy="461665"/>
          </a:xfrm>
          <a:prstGeom prst="rect">
            <a:avLst/>
          </a:prstGeom>
          <a:noFill/>
        </p:spPr>
        <p:txBody>
          <a:bodyPr wrap="none" rtlCol="0">
            <a:spAutoFit/>
          </a:bodyPr>
          <a:lstStyle/>
          <a:p>
            <a:r>
              <a:rPr lang="en-US" sz="2400" dirty="0"/>
              <a:t>Print out or produce one of your own</a:t>
            </a:r>
          </a:p>
        </p:txBody>
      </p:sp>
      <p:graphicFrame>
        <p:nvGraphicFramePr>
          <p:cNvPr id="8" name="Table 7"/>
          <p:cNvGraphicFramePr>
            <a:graphicFrameLocks noGrp="1"/>
          </p:cNvGraphicFramePr>
          <p:nvPr>
            <p:extLst/>
          </p:nvPr>
        </p:nvGraphicFramePr>
        <p:xfrm>
          <a:off x="9712410" y="4540248"/>
          <a:ext cx="1726097" cy="1097280"/>
        </p:xfrm>
        <a:graphic>
          <a:graphicData uri="http://schemas.openxmlformats.org/drawingml/2006/table">
            <a:tbl>
              <a:tblPr firstRow="1" bandRow="1">
                <a:tableStyleId>{5C22544A-7EE6-4342-B048-85BDC9FD1C3A}</a:tableStyleId>
              </a:tblPr>
              <a:tblGrid>
                <a:gridCol w="880257">
                  <a:extLst>
                    <a:ext uri="{9D8B030D-6E8A-4147-A177-3AD203B41FA5}">
                      <a16:colId xmlns:a16="http://schemas.microsoft.com/office/drawing/2014/main" val="2443764693"/>
                    </a:ext>
                  </a:extLst>
                </a:gridCol>
                <a:gridCol w="845840">
                  <a:extLst>
                    <a:ext uri="{9D8B030D-6E8A-4147-A177-3AD203B41FA5}">
                      <a16:colId xmlns:a16="http://schemas.microsoft.com/office/drawing/2014/main" val="381448816"/>
                    </a:ext>
                  </a:extLst>
                </a:gridCol>
              </a:tblGrid>
              <a:tr h="21494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01197720"/>
                  </a:ext>
                </a:extLst>
              </a:tr>
              <a:tr h="122551">
                <a:tc>
                  <a:txBody>
                    <a:bodyPr/>
                    <a:lstStyle/>
                    <a:p>
                      <a:endParaRPr lang="en-US"/>
                    </a:p>
                  </a:txBody>
                  <a:tcPr/>
                </a:tc>
                <a:tc>
                  <a:txBody>
                    <a:bodyPr/>
                    <a:lstStyle/>
                    <a:p>
                      <a:endParaRPr lang="en-US" dirty="0"/>
                    </a:p>
                  </a:txBody>
                  <a:tcPr/>
                </a:tc>
                <a:extLst>
                  <a:ext uri="{0D108BD9-81ED-4DB2-BD59-A6C34878D82A}">
                    <a16:rowId xmlns:a16="http://schemas.microsoft.com/office/drawing/2014/main" val="2999718781"/>
                  </a:ext>
                </a:extLst>
              </a:tr>
              <a:tr h="122551">
                <a:tc>
                  <a:txBody>
                    <a:bodyPr/>
                    <a:lstStyle/>
                    <a:p>
                      <a:endParaRPr lang="en-US"/>
                    </a:p>
                  </a:txBody>
                  <a:tcPr/>
                </a:tc>
                <a:tc>
                  <a:txBody>
                    <a:bodyPr/>
                    <a:lstStyle/>
                    <a:p>
                      <a:endParaRPr lang="en-US" dirty="0"/>
                    </a:p>
                  </a:txBody>
                  <a:tcPr/>
                </a:tc>
                <a:extLst>
                  <a:ext uri="{0D108BD9-81ED-4DB2-BD59-A6C34878D82A}">
                    <a16:rowId xmlns:a16="http://schemas.microsoft.com/office/drawing/2014/main" val="121210696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58245503"/>
              </p:ext>
            </p:extLst>
          </p:nvPr>
        </p:nvGraphicFramePr>
        <p:xfrm>
          <a:off x="340219" y="595313"/>
          <a:ext cx="11373985" cy="6031280"/>
        </p:xfrm>
        <a:graphic>
          <a:graphicData uri="http://schemas.openxmlformats.org/drawingml/2006/table">
            <a:tbl>
              <a:tblPr firstRow="1" bandRow="1">
                <a:tableStyleId>{5C22544A-7EE6-4342-B048-85BDC9FD1C3A}</a:tableStyleId>
              </a:tblPr>
              <a:tblGrid>
                <a:gridCol w="2482100">
                  <a:extLst>
                    <a:ext uri="{9D8B030D-6E8A-4147-A177-3AD203B41FA5}">
                      <a16:colId xmlns:a16="http://schemas.microsoft.com/office/drawing/2014/main" val="4076997444"/>
                    </a:ext>
                  </a:extLst>
                </a:gridCol>
                <a:gridCol w="3913494">
                  <a:extLst>
                    <a:ext uri="{9D8B030D-6E8A-4147-A177-3AD203B41FA5}">
                      <a16:colId xmlns:a16="http://schemas.microsoft.com/office/drawing/2014/main" val="3619694439"/>
                    </a:ext>
                  </a:extLst>
                </a:gridCol>
                <a:gridCol w="4978391">
                  <a:extLst>
                    <a:ext uri="{9D8B030D-6E8A-4147-A177-3AD203B41FA5}">
                      <a16:colId xmlns:a16="http://schemas.microsoft.com/office/drawing/2014/main" val="3441534646"/>
                    </a:ext>
                  </a:extLst>
                </a:gridCol>
              </a:tblGrid>
              <a:tr h="1206256">
                <a:tc>
                  <a:txBody>
                    <a:bodyPr/>
                    <a:lstStyle/>
                    <a:p>
                      <a:r>
                        <a:rPr lang="en-US" dirty="0"/>
                        <a:t>Comparison of:</a:t>
                      </a:r>
                    </a:p>
                  </a:txBody>
                  <a:tcPr/>
                </a:tc>
                <a:tc>
                  <a:txBody>
                    <a:bodyPr/>
                    <a:lstStyle/>
                    <a:p>
                      <a:r>
                        <a:rPr lang="en-US" dirty="0" err="1"/>
                        <a:t>Fogle</a:t>
                      </a:r>
                      <a:endParaRPr lang="en-US" dirty="0"/>
                    </a:p>
                  </a:txBody>
                  <a:tcPr/>
                </a:tc>
                <a:tc>
                  <a:txBody>
                    <a:bodyPr/>
                    <a:lstStyle/>
                    <a:p>
                      <a:r>
                        <a:rPr lang="en-US" dirty="0"/>
                        <a:t>Scott</a:t>
                      </a:r>
                    </a:p>
                  </a:txBody>
                  <a:tcPr/>
                </a:tc>
                <a:extLst>
                  <a:ext uri="{0D108BD9-81ED-4DB2-BD59-A6C34878D82A}">
                    <a16:rowId xmlns:a16="http://schemas.microsoft.com/office/drawing/2014/main" val="3124108585"/>
                  </a:ext>
                </a:extLst>
              </a:tr>
              <a:tr h="1206256">
                <a:tc>
                  <a:txBody>
                    <a:bodyPr/>
                    <a:lstStyle/>
                    <a:p>
                      <a:r>
                        <a:rPr lang="en-US" dirty="0"/>
                        <a:t>Hardships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61313681"/>
                  </a:ext>
                </a:extLst>
              </a:tr>
              <a:tr h="1206256">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1517731"/>
                  </a:ext>
                </a:extLst>
              </a:tr>
              <a:tr h="1206256">
                <a:tc>
                  <a:txBody>
                    <a:bodyPr/>
                    <a:lstStyle/>
                    <a:p>
                      <a:r>
                        <a:rPr lang="en-US" dirty="0"/>
                        <a:t>Feelings</a:t>
                      </a:r>
                      <a:r>
                        <a:rPr lang="en-US" baseline="0" dirty="0"/>
                        <a:t> conveyed:</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80240736"/>
                  </a:ext>
                </a:extLst>
              </a:tr>
              <a:tr h="1206256">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7964254"/>
                  </a:ext>
                </a:extLst>
              </a:tr>
            </a:tbl>
          </a:graphicData>
        </a:graphic>
      </p:graphicFrame>
    </p:spTree>
    <p:extLst>
      <p:ext uri="{BB962C8B-B14F-4D97-AF65-F5344CB8AC3E}">
        <p14:creationId xmlns:p14="http://schemas.microsoft.com/office/powerpoint/2010/main" val="3721847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5" name="TextBox 4"/>
          <p:cNvSpPr txBox="1"/>
          <p:nvPr/>
        </p:nvSpPr>
        <p:spPr>
          <a:xfrm flipH="1">
            <a:off x="210063" y="1595021"/>
            <a:ext cx="11602996" cy="5262979"/>
          </a:xfrm>
          <a:prstGeom prst="rect">
            <a:avLst/>
          </a:prstGeom>
          <a:noFill/>
        </p:spPr>
        <p:txBody>
          <a:bodyPr wrap="square" rtlCol="0">
            <a:spAutoFit/>
          </a:bodyPr>
          <a:lstStyle/>
          <a:p>
            <a:r>
              <a:rPr lang="en-US" sz="2400" b="1" u="sng" dirty="0"/>
              <a:t>The Formula:       </a:t>
            </a:r>
            <a:r>
              <a:rPr lang="en-US" sz="2400" dirty="0"/>
              <a:t>(This assumes you have read and understood the two articles.)</a:t>
            </a:r>
          </a:p>
          <a:p>
            <a:pPr marL="457200" indent="-457200">
              <a:buFont typeface="Arial" panose="020B0604020202020204" pitchFamily="34" charset="0"/>
              <a:buChar char="•"/>
            </a:pPr>
            <a:r>
              <a:rPr lang="en-US" sz="2400" dirty="0"/>
              <a:t>1. Underline the important words in the instructions/question (do and look for).</a:t>
            </a:r>
          </a:p>
          <a:p>
            <a:pPr marL="457200" indent="-457200">
              <a:buFont typeface="Arial" panose="020B0604020202020204" pitchFamily="34" charset="0"/>
              <a:buChar char="•"/>
            </a:pPr>
            <a:r>
              <a:rPr lang="en-US" sz="2400" b="1" dirty="0"/>
              <a:t>Write ON the extract: Structure-p/</a:t>
            </a:r>
            <a:r>
              <a:rPr lang="en-US" sz="2400" b="1" dirty="0" err="1"/>
              <a:t>gs</a:t>
            </a:r>
            <a:r>
              <a:rPr lang="en-US" sz="2400" b="1" dirty="0"/>
              <a:t>, punctuation </a:t>
            </a:r>
            <a:r>
              <a:rPr lang="en-US" sz="2400" b="1" dirty="0" err="1"/>
              <a:t>etc</a:t>
            </a:r>
            <a:r>
              <a:rPr lang="en-US" sz="2400" b="1" dirty="0"/>
              <a:t> and Lang-DAFOREST</a:t>
            </a:r>
          </a:p>
          <a:p>
            <a:pPr marL="457200" indent="-457200">
              <a:buFont typeface="Arial" panose="020B0604020202020204" pitchFamily="34" charset="0"/>
              <a:buChar char="•"/>
            </a:pPr>
            <a:r>
              <a:rPr lang="en-US" sz="2400" dirty="0"/>
              <a:t>2. Identify the aspects of language and structure that relate to what you have underlined.</a:t>
            </a:r>
          </a:p>
          <a:p>
            <a:pPr marL="457200" indent="-457200">
              <a:buFont typeface="Arial" panose="020B0604020202020204" pitchFamily="34" charset="0"/>
              <a:buChar char="•"/>
            </a:pPr>
            <a:r>
              <a:rPr lang="en-US" sz="2400" b="1" dirty="0"/>
              <a:t>(N.B. you have already found differences in food in A5- use here!)</a:t>
            </a:r>
          </a:p>
          <a:p>
            <a:pPr marL="457200" indent="-457200">
              <a:buFont typeface="Arial" panose="020B0604020202020204" pitchFamily="34" charset="0"/>
              <a:buChar char="•"/>
            </a:pPr>
            <a:r>
              <a:rPr lang="en-US" sz="2400" dirty="0"/>
              <a:t>3. Then write BRIEFLY what this means/shows.</a:t>
            </a:r>
          </a:p>
          <a:p>
            <a:pPr marL="457200" indent="-457200">
              <a:buFont typeface="Arial" panose="020B0604020202020204" pitchFamily="34" charset="0"/>
              <a:buChar char="•"/>
            </a:pPr>
            <a:r>
              <a:rPr lang="en-US" sz="2400" dirty="0"/>
              <a:t> </a:t>
            </a:r>
            <a:r>
              <a:rPr lang="en-US" sz="2400" b="1" dirty="0"/>
              <a:t>Jot down comparative language: whereas, similarly, on the other hand </a:t>
            </a:r>
            <a:r>
              <a:rPr lang="en-US" sz="2400" b="1" dirty="0" err="1"/>
              <a:t>etc</a:t>
            </a:r>
            <a:r>
              <a:rPr lang="en-US" sz="2400" b="1" dirty="0"/>
              <a:t> </a:t>
            </a:r>
          </a:p>
          <a:p>
            <a:pPr marL="457200" indent="-457200">
              <a:buFont typeface="Arial" panose="020B0604020202020204" pitchFamily="34" charset="0"/>
              <a:buChar char="•"/>
            </a:pPr>
            <a:r>
              <a:rPr lang="en-US" sz="2400" b="1" dirty="0"/>
              <a:t>THEN: write your answer in the style of: PETER</a:t>
            </a:r>
          </a:p>
          <a:p>
            <a:pPr marL="457200" indent="-457200">
              <a:buFont typeface="Arial" panose="020B0604020202020204" pitchFamily="34" charset="0"/>
              <a:buChar char="•"/>
            </a:pPr>
            <a:r>
              <a:rPr lang="en-US" sz="2400" dirty="0"/>
              <a:t>4. Select the first highlighted aspect and begin to write in the PETER format 6/7 times – be concise and clear. Then the next and so on throughout the text from the beginning to the end.</a:t>
            </a:r>
          </a:p>
          <a:p>
            <a:pPr marL="457200" indent="-457200">
              <a:buFont typeface="Arial" panose="020B0604020202020204" pitchFamily="34" charset="0"/>
              <a:buChar char="•"/>
            </a:pPr>
            <a:r>
              <a:rPr lang="en-US" sz="2400" b="1" dirty="0"/>
              <a:t>You have about 13 minutes to answer this question in the exam- clear and concise 6/7 quotes.</a:t>
            </a:r>
          </a:p>
        </p:txBody>
      </p:sp>
      <p:sp>
        <p:nvSpPr>
          <p:cNvPr id="7" name="TextBox 6"/>
          <p:cNvSpPr txBox="1"/>
          <p:nvPr/>
        </p:nvSpPr>
        <p:spPr>
          <a:xfrm>
            <a:off x="1248032" y="874494"/>
            <a:ext cx="10565028" cy="461665"/>
          </a:xfrm>
          <a:prstGeom prst="rect">
            <a:avLst/>
          </a:prstGeom>
          <a:noFill/>
        </p:spPr>
        <p:txBody>
          <a:bodyPr wrap="square" rtlCol="0">
            <a:spAutoFit/>
          </a:bodyPr>
          <a:lstStyle/>
          <a:p>
            <a:r>
              <a:rPr lang="en-US" sz="2400" dirty="0">
                <a:solidFill>
                  <a:srgbClr val="FF0000"/>
                </a:solidFill>
              </a:rPr>
              <a:t>WHAT  does a writer use to convey meanings?  Clue: Language (L)  &amp; Structure (S).</a:t>
            </a:r>
          </a:p>
        </p:txBody>
      </p:sp>
      <p:sp>
        <p:nvSpPr>
          <p:cNvPr id="4" name="TextBox 3"/>
          <p:cNvSpPr txBox="1"/>
          <p:nvPr/>
        </p:nvSpPr>
        <p:spPr>
          <a:xfrm>
            <a:off x="4580935" y="231407"/>
            <a:ext cx="5336974" cy="461665"/>
          </a:xfrm>
          <a:prstGeom prst="rect">
            <a:avLst/>
          </a:prstGeom>
          <a:noFill/>
        </p:spPr>
        <p:txBody>
          <a:bodyPr wrap="none" rtlCol="0">
            <a:spAutoFit/>
          </a:bodyPr>
          <a:lstStyle/>
          <a:p>
            <a:r>
              <a:rPr lang="en-US" sz="2400" b="1" u="sng" dirty="0"/>
              <a:t>How to approach the compare question:</a:t>
            </a:r>
          </a:p>
        </p:txBody>
      </p:sp>
    </p:spTree>
    <p:extLst>
      <p:ext uri="{BB962C8B-B14F-4D97-AF65-F5344CB8AC3E}">
        <p14:creationId xmlns:p14="http://schemas.microsoft.com/office/powerpoint/2010/main" val="3842895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7" name="TextBox 6"/>
          <p:cNvSpPr txBox="1"/>
          <p:nvPr/>
        </p:nvSpPr>
        <p:spPr>
          <a:xfrm>
            <a:off x="1476632" y="693072"/>
            <a:ext cx="10565028" cy="461665"/>
          </a:xfrm>
          <a:prstGeom prst="rect">
            <a:avLst/>
          </a:prstGeom>
          <a:noFill/>
        </p:spPr>
        <p:txBody>
          <a:bodyPr wrap="square" rtlCol="0">
            <a:spAutoFit/>
          </a:bodyPr>
          <a:lstStyle/>
          <a:p>
            <a:r>
              <a:rPr lang="en-US" sz="2400" dirty="0">
                <a:solidFill>
                  <a:srgbClr val="FF0000"/>
                </a:solidFill>
              </a:rPr>
              <a:t>Example:</a:t>
            </a:r>
          </a:p>
        </p:txBody>
      </p:sp>
      <p:sp>
        <p:nvSpPr>
          <p:cNvPr id="4" name="TextBox 3"/>
          <p:cNvSpPr txBox="1"/>
          <p:nvPr/>
        </p:nvSpPr>
        <p:spPr>
          <a:xfrm>
            <a:off x="4580935" y="231407"/>
            <a:ext cx="5230919" cy="461665"/>
          </a:xfrm>
          <a:prstGeom prst="rect">
            <a:avLst/>
          </a:prstGeom>
          <a:noFill/>
        </p:spPr>
        <p:txBody>
          <a:bodyPr wrap="none" rtlCol="0">
            <a:spAutoFit/>
          </a:bodyPr>
          <a:lstStyle/>
          <a:p>
            <a:r>
              <a:rPr lang="en-US" sz="2400" dirty="0"/>
              <a:t>How to approach the compare question:</a:t>
            </a:r>
          </a:p>
        </p:txBody>
      </p:sp>
      <p:sp>
        <p:nvSpPr>
          <p:cNvPr id="3" name="TextBox 2"/>
          <p:cNvSpPr txBox="1"/>
          <p:nvPr/>
        </p:nvSpPr>
        <p:spPr>
          <a:xfrm>
            <a:off x="217714" y="1343410"/>
            <a:ext cx="11551803" cy="5355312"/>
          </a:xfrm>
          <a:prstGeom prst="rect">
            <a:avLst/>
          </a:prstGeom>
          <a:noFill/>
        </p:spPr>
        <p:txBody>
          <a:bodyPr wrap="square" rtlCol="0">
            <a:spAutoFit/>
          </a:bodyPr>
          <a:lstStyle/>
          <a:p>
            <a:r>
              <a:rPr lang="en-GB" dirty="0"/>
              <a:t>Both of these texts show the hardships and difficulties of expeditions to the South Pole. However Ben </a:t>
            </a:r>
            <a:r>
              <a:rPr lang="en-GB" dirty="0" err="1"/>
              <a:t>Fogles</a:t>
            </a:r>
            <a:r>
              <a:rPr lang="en-GB" dirty="0"/>
              <a:t>’ experiences are documented in a newspaper article in the form of an interview which he reflected on after the event whereas Robert Scott, presents his feelings, over three consecutive days, in the diary which he wrote during the expedition.</a:t>
            </a:r>
          </a:p>
          <a:p>
            <a:r>
              <a:rPr lang="en-GB" dirty="0">
                <a:solidFill>
                  <a:srgbClr val="FF0000"/>
                </a:solidFill>
              </a:rPr>
              <a:t>What has this introduction done? Would you expect a difference in attitude/tone because of the time of writing these texts?</a:t>
            </a:r>
          </a:p>
          <a:p>
            <a:endParaRPr lang="en-GB" dirty="0">
              <a:solidFill>
                <a:srgbClr val="FF0000"/>
              </a:solidFill>
            </a:endParaRPr>
          </a:p>
          <a:p>
            <a:r>
              <a:rPr lang="en-GB" dirty="0"/>
              <a:t>The hardships suffered by both were very similar, Scott reported in his diary ‘howling blizzards’ indicating both the strength and the noise, the adjective ‘howling’ perhaps reflecting the sound of the dogs or another animal-like noise creating a fearful image. Ben </a:t>
            </a:r>
            <a:r>
              <a:rPr lang="en-GB" dirty="0" err="1"/>
              <a:t>Fogle</a:t>
            </a:r>
            <a:r>
              <a:rPr lang="en-GB" dirty="0"/>
              <a:t> also talks about storms and ‘white-outs’ illustrating how their visibility would be seriously affected.</a:t>
            </a:r>
          </a:p>
          <a:p>
            <a:r>
              <a:rPr lang="en-GB" dirty="0">
                <a:solidFill>
                  <a:srgbClr val="FF0000"/>
                </a:solidFill>
              </a:rPr>
              <a:t>What senses have been referred to? How does this add to the effect? Which bullet point is being addressed?</a:t>
            </a:r>
          </a:p>
          <a:p>
            <a:endParaRPr lang="en-GB" dirty="0">
              <a:solidFill>
                <a:srgbClr val="FF0000"/>
              </a:solidFill>
            </a:endParaRPr>
          </a:p>
          <a:p>
            <a:endParaRPr lang="en-GB" dirty="0">
              <a:solidFill>
                <a:srgbClr val="FF0000"/>
              </a:solidFill>
            </a:endParaRPr>
          </a:p>
          <a:p>
            <a:r>
              <a:rPr lang="en-GB" dirty="0"/>
              <a:t>In the first diary entry there is a build up of the situation, Scott uses a simple and straightforward sentence to paint the picture of the ‘drifts’, followed by a long complex sentence indicating the length of time they have been in this situation. The description ends with a simple sentence ‘…very, very wet.’ This further reinforces the unpleasantness of their plight.</a:t>
            </a:r>
          </a:p>
          <a:p>
            <a:r>
              <a:rPr lang="en-GB" dirty="0">
                <a:solidFill>
                  <a:srgbClr val="FF0000"/>
                </a:solidFill>
              </a:rPr>
              <a:t>What techniques have been commented on here?</a:t>
            </a:r>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2196115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pic>
        <p:nvPicPr>
          <p:cNvPr id="3" name="Picture 2"/>
          <p:cNvPicPr>
            <a:picLocks noChangeAspect="1"/>
          </p:cNvPicPr>
          <p:nvPr/>
        </p:nvPicPr>
        <p:blipFill>
          <a:blip r:embed="rId3"/>
          <a:stretch>
            <a:fillRect/>
          </a:stretch>
        </p:blipFill>
        <p:spPr>
          <a:xfrm>
            <a:off x="197709" y="211483"/>
            <a:ext cx="11232718" cy="6318404"/>
          </a:xfrm>
          <a:prstGeom prst="rect">
            <a:avLst/>
          </a:prstGeom>
        </p:spPr>
      </p:pic>
    </p:spTree>
    <p:extLst>
      <p:ext uri="{BB962C8B-B14F-4D97-AF65-F5344CB8AC3E}">
        <p14:creationId xmlns:p14="http://schemas.microsoft.com/office/powerpoint/2010/main" val="3317314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5" name="TextBox 4"/>
          <p:cNvSpPr txBox="1"/>
          <p:nvPr/>
        </p:nvSpPr>
        <p:spPr>
          <a:xfrm flipH="1">
            <a:off x="1295400" y="693072"/>
            <a:ext cx="10737202" cy="1815882"/>
          </a:xfrm>
          <a:prstGeom prst="rect">
            <a:avLst/>
          </a:prstGeom>
          <a:noFill/>
        </p:spPr>
        <p:txBody>
          <a:bodyPr wrap="square" rtlCol="0">
            <a:spAutoFit/>
          </a:bodyPr>
          <a:lstStyle/>
          <a:p>
            <a:r>
              <a:rPr lang="en-US" sz="2800" dirty="0"/>
              <a:t>A6. Both of these texts are about expeditions to the South Pole.</a:t>
            </a:r>
          </a:p>
          <a:p>
            <a:r>
              <a:rPr lang="en-US" sz="2800" b="1" dirty="0"/>
              <a:t>Compare:</a:t>
            </a:r>
          </a:p>
          <a:p>
            <a:endParaRPr lang="en-US" sz="2800" b="1" dirty="0"/>
          </a:p>
          <a:p>
            <a:endParaRPr lang="en-US" sz="2800" b="1" dirty="0"/>
          </a:p>
        </p:txBody>
      </p:sp>
      <p:sp>
        <p:nvSpPr>
          <p:cNvPr id="6" name="TextBox 5"/>
          <p:cNvSpPr txBox="1"/>
          <p:nvPr/>
        </p:nvSpPr>
        <p:spPr>
          <a:xfrm>
            <a:off x="513214" y="2262271"/>
            <a:ext cx="10558440" cy="369332"/>
          </a:xfrm>
          <a:prstGeom prst="rect">
            <a:avLst/>
          </a:prstGeom>
          <a:noFill/>
        </p:spPr>
        <p:txBody>
          <a:bodyPr wrap="square" rtlCol="0">
            <a:spAutoFit/>
          </a:bodyPr>
          <a:lstStyle/>
          <a:p>
            <a:r>
              <a:rPr lang="en-US" dirty="0">
                <a:solidFill>
                  <a:srgbClr val="FF0000"/>
                </a:solidFill>
              </a:rPr>
              <a:t>Underline the important words in the question – what </a:t>
            </a:r>
            <a:r>
              <a:rPr lang="en-US" b="1" dirty="0">
                <a:solidFill>
                  <a:srgbClr val="FF0000"/>
                </a:solidFill>
              </a:rPr>
              <a:t>you </a:t>
            </a:r>
            <a:r>
              <a:rPr lang="en-US" dirty="0">
                <a:solidFill>
                  <a:srgbClr val="FF0000"/>
                </a:solidFill>
              </a:rPr>
              <a:t>have to do, who or what are you looking for?</a:t>
            </a:r>
          </a:p>
        </p:txBody>
      </p:sp>
      <p:sp>
        <p:nvSpPr>
          <p:cNvPr id="7" name="TextBox 6"/>
          <p:cNvSpPr txBox="1"/>
          <p:nvPr/>
        </p:nvSpPr>
        <p:spPr>
          <a:xfrm>
            <a:off x="862907" y="5790492"/>
            <a:ext cx="9711592" cy="461665"/>
          </a:xfrm>
          <a:prstGeom prst="rect">
            <a:avLst/>
          </a:prstGeom>
          <a:noFill/>
        </p:spPr>
        <p:txBody>
          <a:bodyPr wrap="square" rtlCol="0">
            <a:spAutoFit/>
          </a:bodyPr>
          <a:lstStyle/>
          <a:p>
            <a:r>
              <a:rPr lang="en-US" sz="2400" dirty="0">
                <a:solidFill>
                  <a:srgbClr val="FF0000"/>
                </a:solidFill>
              </a:rPr>
              <a:t>WHAT  does a writer use to convey meanings?  : Language  &amp; Structure.</a:t>
            </a:r>
          </a:p>
        </p:txBody>
      </p:sp>
      <p:sp>
        <p:nvSpPr>
          <p:cNvPr id="4" name="TextBox 3"/>
          <p:cNvSpPr txBox="1"/>
          <p:nvPr/>
        </p:nvSpPr>
        <p:spPr>
          <a:xfrm>
            <a:off x="4580935" y="231407"/>
            <a:ext cx="1533690" cy="461665"/>
          </a:xfrm>
          <a:prstGeom prst="rect">
            <a:avLst/>
          </a:prstGeom>
          <a:noFill/>
        </p:spPr>
        <p:txBody>
          <a:bodyPr wrap="none" rtlCol="0">
            <a:spAutoFit/>
          </a:bodyPr>
          <a:lstStyle/>
          <a:p>
            <a:r>
              <a:rPr lang="en-US" sz="2400" dirty="0"/>
              <a:t>Both texts:</a:t>
            </a:r>
          </a:p>
        </p:txBody>
      </p:sp>
      <p:graphicFrame>
        <p:nvGraphicFramePr>
          <p:cNvPr id="8" name="Table 7"/>
          <p:cNvGraphicFramePr>
            <a:graphicFrameLocks noGrp="1"/>
          </p:cNvGraphicFramePr>
          <p:nvPr>
            <p:extLst>
              <p:ext uri="{D42A27DB-BD31-4B8C-83A1-F6EECF244321}">
                <p14:modId xmlns:p14="http://schemas.microsoft.com/office/powerpoint/2010/main" val="1848854914"/>
              </p:ext>
            </p:extLst>
          </p:nvPr>
        </p:nvGraphicFramePr>
        <p:xfrm>
          <a:off x="9712410" y="4540248"/>
          <a:ext cx="1726097" cy="1097280"/>
        </p:xfrm>
        <a:graphic>
          <a:graphicData uri="http://schemas.openxmlformats.org/drawingml/2006/table">
            <a:tbl>
              <a:tblPr firstRow="1" bandRow="1">
                <a:tableStyleId>{5C22544A-7EE6-4342-B048-85BDC9FD1C3A}</a:tableStyleId>
              </a:tblPr>
              <a:tblGrid>
                <a:gridCol w="880257">
                  <a:extLst>
                    <a:ext uri="{9D8B030D-6E8A-4147-A177-3AD203B41FA5}">
                      <a16:colId xmlns:a16="http://schemas.microsoft.com/office/drawing/2014/main" val="2443764693"/>
                    </a:ext>
                  </a:extLst>
                </a:gridCol>
                <a:gridCol w="845840">
                  <a:extLst>
                    <a:ext uri="{9D8B030D-6E8A-4147-A177-3AD203B41FA5}">
                      <a16:colId xmlns:a16="http://schemas.microsoft.com/office/drawing/2014/main" val="381448816"/>
                    </a:ext>
                  </a:extLst>
                </a:gridCol>
              </a:tblGrid>
              <a:tr h="21494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01197720"/>
                  </a:ext>
                </a:extLst>
              </a:tr>
              <a:tr h="122551">
                <a:tc>
                  <a:txBody>
                    <a:bodyPr/>
                    <a:lstStyle/>
                    <a:p>
                      <a:endParaRPr lang="en-US"/>
                    </a:p>
                  </a:txBody>
                  <a:tcPr/>
                </a:tc>
                <a:tc>
                  <a:txBody>
                    <a:bodyPr/>
                    <a:lstStyle/>
                    <a:p>
                      <a:endParaRPr lang="en-US" dirty="0"/>
                    </a:p>
                  </a:txBody>
                  <a:tcPr/>
                </a:tc>
                <a:extLst>
                  <a:ext uri="{0D108BD9-81ED-4DB2-BD59-A6C34878D82A}">
                    <a16:rowId xmlns:a16="http://schemas.microsoft.com/office/drawing/2014/main" val="2999718781"/>
                  </a:ext>
                </a:extLst>
              </a:tr>
              <a:tr h="122551">
                <a:tc>
                  <a:txBody>
                    <a:bodyPr/>
                    <a:lstStyle/>
                    <a:p>
                      <a:endParaRPr lang="en-US"/>
                    </a:p>
                  </a:txBody>
                  <a:tcPr/>
                </a:tc>
                <a:tc>
                  <a:txBody>
                    <a:bodyPr/>
                    <a:lstStyle/>
                    <a:p>
                      <a:endParaRPr lang="en-US" dirty="0"/>
                    </a:p>
                  </a:txBody>
                  <a:tcPr/>
                </a:tc>
                <a:extLst>
                  <a:ext uri="{0D108BD9-81ED-4DB2-BD59-A6C34878D82A}">
                    <a16:rowId xmlns:a16="http://schemas.microsoft.com/office/drawing/2014/main" val="121210696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95517682"/>
              </p:ext>
            </p:extLst>
          </p:nvPr>
        </p:nvGraphicFramePr>
        <p:xfrm>
          <a:off x="340219" y="2784567"/>
          <a:ext cx="11373985" cy="2852960"/>
        </p:xfrm>
        <a:graphic>
          <a:graphicData uri="http://schemas.openxmlformats.org/drawingml/2006/table">
            <a:tbl>
              <a:tblPr firstRow="1" bandRow="1">
                <a:tableStyleId>{5C22544A-7EE6-4342-B048-85BDC9FD1C3A}</a:tableStyleId>
              </a:tblPr>
              <a:tblGrid>
                <a:gridCol w="2482100">
                  <a:extLst>
                    <a:ext uri="{9D8B030D-6E8A-4147-A177-3AD203B41FA5}">
                      <a16:colId xmlns:a16="http://schemas.microsoft.com/office/drawing/2014/main" val="4076997444"/>
                    </a:ext>
                  </a:extLst>
                </a:gridCol>
                <a:gridCol w="3913494">
                  <a:extLst>
                    <a:ext uri="{9D8B030D-6E8A-4147-A177-3AD203B41FA5}">
                      <a16:colId xmlns:a16="http://schemas.microsoft.com/office/drawing/2014/main" val="3619694439"/>
                    </a:ext>
                  </a:extLst>
                </a:gridCol>
                <a:gridCol w="4978391">
                  <a:extLst>
                    <a:ext uri="{9D8B030D-6E8A-4147-A177-3AD203B41FA5}">
                      <a16:colId xmlns:a16="http://schemas.microsoft.com/office/drawing/2014/main" val="3441534646"/>
                    </a:ext>
                  </a:extLst>
                </a:gridCol>
              </a:tblGrid>
              <a:tr h="570592">
                <a:tc>
                  <a:txBody>
                    <a:bodyPr/>
                    <a:lstStyle/>
                    <a:p>
                      <a:r>
                        <a:rPr lang="en-US" dirty="0"/>
                        <a:t>Comparison of:</a:t>
                      </a:r>
                    </a:p>
                  </a:txBody>
                  <a:tcPr/>
                </a:tc>
                <a:tc>
                  <a:txBody>
                    <a:bodyPr/>
                    <a:lstStyle/>
                    <a:p>
                      <a:r>
                        <a:rPr lang="en-US" dirty="0" err="1"/>
                        <a:t>Fogle</a:t>
                      </a:r>
                      <a:endParaRPr lang="en-US" dirty="0"/>
                    </a:p>
                  </a:txBody>
                  <a:tcPr/>
                </a:tc>
                <a:tc>
                  <a:txBody>
                    <a:bodyPr/>
                    <a:lstStyle/>
                    <a:p>
                      <a:r>
                        <a:rPr lang="en-US" dirty="0"/>
                        <a:t>Scott</a:t>
                      </a:r>
                    </a:p>
                  </a:txBody>
                  <a:tcPr/>
                </a:tc>
                <a:extLst>
                  <a:ext uri="{0D108BD9-81ED-4DB2-BD59-A6C34878D82A}">
                    <a16:rowId xmlns:a16="http://schemas.microsoft.com/office/drawing/2014/main" val="3124108585"/>
                  </a:ext>
                </a:extLst>
              </a:tr>
              <a:tr h="570592">
                <a:tc>
                  <a:txBody>
                    <a:bodyPr/>
                    <a:lstStyle/>
                    <a:p>
                      <a:r>
                        <a:rPr lang="en-US" dirty="0"/>
                        <a:t>Hardships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61313681"/>
                  </a:ext>
                </a:extLst>
              </a:tr>
              <a:tr h="57059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1517731"/>
                  </a:ext>
                </a:extLst>
              </a:tr>
              <a:tr h="570592">
                <a:tc>
                  <a:txBody>
                    <a:bodyPr/>
                    <a:lstStyle/>
                    <a:p>
                      <a:r>
                        <a:rPr lang="en-US" dirty="0"/>
                        <a:t>Feelings</a:t>
                      </a:r>
                      <a:r>
                        <a:rPr lang="en-US" baseline="0" dirty="0"/>
                        <a:t> conveyed:</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80240736"/>
                  </a:ext>
                </a:extLst>
              </a:tr>
              <a:tr h="570592">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617964254"/>
                  </a:ext>
                </a:extLst>
              </a:tr>
            </a:tbl>
          </a:graphicData>
        </a:graphic>
      </p:graphicFrame>
    </p:spTree>
    <p:extLst>
      <p:ext uri="{BB962C8B-B14F-4D97-AF65-F5344CB8AC3E}">
        <p14:creationId xmlns:p14="http://schemas.microsoft.com/office/powerpoint/2010/main" val="1203362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420613"/>
            <a:ext cx="9144000" cy="827419"/>
          </a:xfrm>
        </p:spPr>
        <p:txBody>
          <a:bodyPr>
            <a:normAutofit fontScale="90000"/>
          </a:bodyPr>
          <a:lstStyle/>
          <a:p>
            <a:r>
              <a:rPr lang="en-GB" dirty="0"/>
              <a:t>Review</a:t>
            </a:r>
          </a:p>
        </p:txBody>
      </p:sp>
      <p:sp>
        <p:nvSpPr>
          <p:cNvPr id="6" name="Subtitle 5"/>
          <p:cNvSpPr>
            <a:spLocks noGrp="1"/>
          </p:cNvSpPr>
          <p:nvPr>
            <p:ph type="subTitle" idx="1"/>
          </p:nvPr>
        </p:nvSpPr>
        <p:spPr>
          <a:xfrm>
            <a:off x="1524000" y="1430595"/>
            <a:ext cx="9144000" cy="3827205"/>
          </a:xfrm>
        </p:spPr>
        <p:txBody>
          <a:bodyPr>
            <a:noAutofit/>
          </a:bodyPr>
          <a:lstStyle/>
          <a:p>
            <a:r>
              <a:rPr lang="en-GB" dirty="0"/>
              <a:t>What have you learnt?</a:t>
            </a:r>
          </a:p>
          <a:p>
            <a:r>
              <a:rPr lang="en-GB" dirty="0"/>
              <a:t>How have you learnt it?</a:t>
            </a:r>
          </a:p>
          <a:p>
            <a:r>
              <a:rPr lang="en-GB" dirty="0"/>
              <a:t>What is the value?</a:t>
            </a:r>
          </a:p>
          <a:p>
            <a:endParaRPr lang="en-GB" dirty="0"/>
          </a:p>
          <a:p>
            <a:r>
              <a:rPr lang="en-GB" dirty="0">
                <a:solidFill>
                  <a:srgbClr val="00B050"/>
                </a:solidFill>
              </a:rPr>
              <a:t>You may check some of your answers from the following slides. Add in a different coloured pen.</a:t>
            </a:r>
          </a:p>
          <a:p>
            <a:endParaRPr lang="en-GB" dirty="0"/>
          </a:p>
          <a:p>
            <a:r>
              <a:rPr lang="en-GB" dirty="0">
                <a:solidFill>
                  <a:srgbClr val="002060"/>
                </a:solidFill>
              </a:rPr>
              <a:t>Complete the review sheet attached.</a:t>
            </a:r>
          </a:p>
          <a:p>
            <a:r>
              <a:rPr lang="en-GB" dirty="0">
                <a:solidFill>
                  <a:srgbClr val="002060"/>
                </a:solidFill>
              </a:rPr>
              <a:t>You have developed reading skills by answer the questions.</a:t>
            </a:r>
          </a:p>
          <a:p>
            <a:r>
              <a:rPr lang="en-GB" dirty="0">
                <a:solidFill>
                  <a:srgbClr val="002060"/>
                </a:solidFill>
              </a:rPr>
              <a:t>Writing skills by answering 10 mark questions as PETER paragraphs. </a:t>
            </a:r>
          </a:p>
        </p:txBody>
      </p:sp>
      <p:sp>
        <p:nvSpPr>
          <p:cNvPr id="4" name="Date Placeholder 3"/>
          <p:cNvSpPr>
            <a:spLocks noGrp="1"/>
          </p:cNvSpPr>
          <p:nvPr>
            <p:ph type="dt" sz="half" idx="10"/>
          </p:nvPr>
        </p:nvSpPr>
        <p:spPr/>
        <p:txBody>
          <a:bodyPr/>
          <a:lstStyle/>
          <a:p>
            <a:fld id="{83390B71-955C-4BF9-B8B8-A010143DCD0E}" type="datetime2">
              <a:rPr lang="en-GB" smtClean="0"/>
              <a:pPr/>
              <a:t>Monday, 14 December 2020</a:t>
            </a:fld>
            <a:endParaRPr lang="en-GB"/>
          </a:p>
        </p:txBody>
      </p:sp>
      <p:pic>
        <p:nvPicPr>
          <p:cNvPr id="2" name="Picture 1"/>
          <p:cNvPicPr>
            <a:picLocks noChangeAspect="1"/>
          </p:cNvPicPr>
          <p:nvPr/>
        </p:nvPicPr>
        <p:blipFill>
          <a:blip r:embed="rId3"/>
          <a:stretch>
            <a:fillRect/>
          </a:stretch>
        </p:blipFill>
        <p:spPr>
          <a:xfrm>
            <a:off x="9354056" y="420612"/>
            <a:ext cx="1940019" cy="1925187"/>
          </a:xfrm>
          <a:prstGeom prst="rect">
            <a:avLst/>
          </a:prstGeom>
        </p:spPr>
      </p:pic>
    </p:spTree>
    <p:extLst>
      <p:ext uri="{BB962C8B-B14F-4D97-AF65-F5344CB8AC3E}">
        <p14:creationId xmlns:p14="http://schemas.microsoft.com/office/powerpoint/2010/main" val="4060828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Monday, 14 December 2020</a:t>
            </a:fld>
            <a:endParaRPr lang="en-GB"/>
          </a:p>
        </p:txBody>
      </p:sp>
      <p:sp>
        <p:nvSpPr>
          <p:cNvPr id="3" name="TextBox 2"/>
          <p:cNvSpPr txBox="1"/>
          <p:nvPr/>
        </p:nvSpPr>
        <p:spPr>
          <a:xfrm>
            <a:off x="4233300" y="439351"/>
            <a:ext cx="5352535" cy="646331"/>
          </a:xfrm>
          <a:prstGeom prst="rect">
            <a:avLst/>
          </a:prstGeom>
          <a:noFill/>
        </p:spPr>
        <p:txBody>
          <a:bodyPr wrap="square" rtlCol="0">
            <a:spAutoFit/>
          </a:bodyPr>
          <a:lstStyle/>
          <a:p>
            <a:r>
              <a:rPr lang="en-GB" sz="3600" dirty="0">
                <a:solidFill>
                  <a:srgbClr val="FF0000"/>
                </a:solidFill>
                <a:latin typeface="Elementary Heavy SF" panose="020BE200000000000000" pitchFamily="34" charset="0"/>
              </a:rPr>
              <a:t>The answers</a:t>
            </a:r>
          </a:p>
        </p:txBody>
      </p:sp>
      <p:pic>
        <p:nvPicPr>
          <p:cNvPr id="7" name="Picture 6"/>
          <p:cNvPicPr>
            <a:picLocks noChangeAspect="1"/>
          </p:cNvPicPr>
          <p:nvPr/>
        </p:nvPicPr>
        <p:blipFill>
          <a:blip r:embed="rId4"/>
          <a:stretch>
            <a:fillRect/>
          </a:stretch>
        </p:blipFill>
        <p:spPr>
          <a:xfrm>
            <a:off x="9774990" y="4529783"/>
            <a:ext cx="2093441" cy="2077436"/>
          </a:xfrm>
          <a:prstGeom prst="rect">
            <a:avLst/>
          </a:prstGeom>
        </p:spPr>
      </p:pic>
      <p:sp>
        <p:nvSpPr>
          <p:cNvPr id="4" name="TextBox 3"/>
          <p:cNvSpPr txBox="1"/>
          <p:nvPr/>
        </p:nvSpPr>
        <p:spPr>
          <a:xfrm>
            <a:off x="1003610" y="1895707"/>
            <a:ext cx="8274205" cy="4524315"/>
          </a:xfrm>
          <a:prstGeom prst="rect">
            <a:avLst/>
          </a:prstGeom>
          <a:noFill/>
        </p:spPr>
        <p:txBody>
          <a:bodyPr wrap="square" rtlCol="0">
            <a:spAutoFit/>
          </a:bodyPr>
          <a:lstStyle/>
          <a:p>
            <a:r>
              <a:rPr lang="en-US" sz="3600" dirty="0"/>
              <a:t>A1 </a:t>
            </a:r>
          </a:p>
          <a:p>
            <a:r>
              <a:rPr lang="en-US" sz="3600" dirty="0"/>
              <a:t>a – He had walked on to a dangerous crevasse.</a:t>
            </a:r>
          </a:p>
          <a:p>
            <a:r>
              <a:rPr lang="en-US" sz="3600" dirty="0"/>
              <a:t>b- 16 hours a day</a:t>
            </a:r>
          </a:p>
          <a:p>
            <a:r>
              <a:rPr lang="en-US" sz="3600" dirty="0"/>
              <a:t>c- Listened to Andrew Marr’s History of the Modern Britain’</a:t>
            </a:r>
          </a:p>
          <a:p>
            <a:endParaRPr lang="en-US" sz="3600" dirty="0"/>
          </a:p>
          <a:p>
            <a:endParaRPr lang="en-US" sz="3600" dirty="0"/>
          </a:p>
        </p:txBody>
      </p:sp>
    </p:spTree>
    <p:controls>
      <mc:AlternateContent xmlns:mc="http://schemas.openxmlformats.org/markup-compatibility/2006">
        <mc:Choice xmlns:v="urn:schemas-microsoft-com:vml" Requires="v">
          <p:control spid="10262" r:id="rId2" imgW="1828800" imgH="1828800"/>
        </mc:Choice>
        <mc:Fallback>
          <p:control r:id="rId2" imgW="1828800" imgH="1828800">
            <p:pic>
              <p:nvPicPr>
                <p:cNvPr id="5" name="ShockwaveFlash1"/>
                <p:cNvPicPr preferRelativeResize="0">
                  <a:picLocks noChangeArrowheads="1" noChangeShapeType="1"/>
                </p:cNvPicPr>
                <p:nvPr/>
              </p:nvPicPr>
              <p:blipFill>
                <a:blip r:embed="rId5"/>
                <a:srcRect/>
                <a:stretch>
                  <a:fillRect/>
                </a:stretch>
              </p:blipFill>
              <p:spPr bwMode="auto">
                <a:xfrm>
                  <a:off x="9564688" y="585788"/>
                  <a:ext cx="1890712" cy="12223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76534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27200" y="653449"/>
            <a:ext cx="9626600" cy="845837"/>
          </a:xfrm>
        </p:spPr>
        <p:txBody>
          <a:bodyPr>
            <a:normAutofit/>
          </a:bodyPr>
          <a:lstStyle/>
          <a:p>
            <a:r>
              <a:rPr lang="en-GB" dirty="0"/>
              <a:t>Starter: Paper 2 Non-Fiction 5-8mins</a:t>
            </a:r>
          </a:p>
        </p:txBody>
      </p:sp>
      <p:sp>
        <p:nvSpPr>
          <p:cNvPr id="7" name="Content Placeholder 6"/>
          <p:cNvSpPr>
            <a:spLocks noGrp="1"/>
          </p:cNvSpPr>
          <p:nvPr>
            <p:ph idx="1"/>
          </p:nvPr>
        </p:nvSpPr>
        <p:spPr>
          <a:xfrm>
            <a:off x="815897" y="1526511"/>
            <a:ext cx="10515600" cy="1075038"/>
          </a:xfrm>
        </p:spPr>
        <p:txBody>
          <a:bodyPr>
            <a:normAutofit fontScale="92500" lnSpcReduction="10000"/>
          </a:bodyPr>
          <a:lstStyle/>
          <a:p>
            <a:pPr marL="0" indent="0">
              <a:buNone/>
            </a:pPr>
            <a:r>
              <a:rPr lang="en-GB" dirty="0"/>
              <a:t>You need: planner, equipment, exercise book, dictionary/thesaurus, Antarctic Adventure and questions, highlighter, DAFOREST linguistic techniques information.</a:t>
            </a:r>
          </a:p>
          <a:p>
            <a:pPr marL="0" indent="0">
              <a:buNone/>
            </a:pPr>
            <a:endParaRPr lang="en-GB" dirty="0"/>
          </a:p>
        </p:txBody>
      </p:sp>
      <p:sp>
        <p:nvSpPr>
          <p:cNvPr id="2" name="Rectangle 1"/>
          <p:cNvSpPr/>
          <p:nvPr/>
        </p:nvSpPr>
        <p:spPr>
          <a:xfrm flipH="1">
            <a:off x="8875108" y="272147"/>
            <a:ext cx="2910491" cy="369332"/>
          </a:xfrm>
          <a:prstGeom prst="rect">
            <a:avLst/>
          </a:prstGeom>
        </p:spPr>
        <p:txBody>
          <a:bodyPr wrap="square">
            <a:spAutoFit/>
          </a:bodyPr>
          <a:lstStyle/>
          <a:p>
            <a:fld id="{8BE6CB35-9C4B-4365-9E1B-41648003AE94}" type="datetime2">
              <a:rPr lang="en-GB"/>
              <a:pPr/>
              <a:t>Monday, 14 December 2020</a:t>
            </a:fld>
            <a:endParaRPr lang="en-US" dirty="0"/>
          </a:p>
        </p:txBody>
      </p:sp>
      <p:sp>
        <p:nvSpPr>
          <p:cNvPr id="3" name="Rectangle 2"/>
          <p:cNvSpPr/>
          <p:nvPr/>
        </p:nvSpPr>
        <p:spPr>
          <a:xfrm>
            <a:off x="514815" y="2722256"/>
            <a:ext cx="5696414" cy="954107"/>
          </a:xfrm>
          <a:prstGeom prst="rect">
            <a:avLst/>
          </a:prstGeom>
        </p:spPr>
        <p:txBody>
          <a:bodyPr wrap="square">
            <a:spAutoFit/>
          </a:bodyPr>
          <a:lstStyle/>
          <a:p>
            <a:r>
              <a:rPr lang="en-GB" sz="2800" dirty="0">
                <a:solidFill>
                  <a:srgbClr val="FF0000"/>
                </a:solidFill>
              </a:rPr>
              <a:t>Starter:</a:t>
            </a:r>
            <a:r>
              <a:rPr lang="en-GB" sz="2800" dirty="0"/>
              <a:t> find meaning/synonyms for:</a:t>
            </a:r>
          </a:p>
          <a:p>
            <a:pPr marL="457200" indent="-457200">
              <a:buFont typeface="Arial" panose="020B0604020202020204" pitchFamily="34" charset="0"/>
              <a:buChar char="•"/>
            </a:pPr>
            <a:endParaRPr lang="en-GB" sz="2800" b="1" dirty="0"/>
          </a:p>
        </p:txBody>
      </p:sp>
      <p:sp>
        <p:nvSpPr>
          <p:cNvPr id="9" name="TextBox 8"/>
          <p:cNvSpPr txBox="1"/>
          <p:nvPr/>
        </p:nvSpPr>
        <p:spPr>
          <a:xfrm>
            <a:off x="6185864" y="5208836"/>
            <a:ext cx="4580455" cy="830997"/>
          </a:xfrm>
          <a:prstGeom prst="rect">
            <a:avLst/>
          </a:prstGeom>
          <a:noFill/>
        </p:spPr>
        <p:txBody>
          <a:bodyPr wrap="square" rtlCol="0">
            <a:spAutoFit/>
          </a:bodyPr>
          <a:lstStyle/>
          <a:p>
            <a:r>
              <a:rPr lang="en-US" sz="2400" dirty="0">
                <a:solidFill>
                  <a:srgbClr val="FF0000"/>
                </a:solidFill>
              </a:rPr>
              <a:t>AND/OR: Remind yourself of:  DAFOREST – writing techniques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294" y="5259538"/>
            <a:ext cx="1590835" cy="114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576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dirty="0"/>
          </a:p>
        </p:txBody>
      </p:sp>
      <p:sp>
        <p:nvSpPr>
          <p:cNvPr id="8" name="Rectangle 7"/>
          <p:cNvSpPr/>
          <p:nvPr/>
        </p:nvSpPr>
        <p:spPr>
          <a:xfrm>
            <a:off x="1471962" y="335846"/>
            <a:ext cx="5709424" cy="369332"/>
          </a:xfrm>
          <a:prstGeom prst="rect">
            <a:avLst/>
          </a:prstGeom>
        </p:spPr>
        <p:txBody>
          <a:bodyPr wrap="square">
            <a:spAutoFit/>
          </a:bodyPr>
          <a:lstStyle/>
          <a:p>
            <a:r>
              <a:rPr lang="en-GB" dirty="0"/>
              <a:t>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3541" y="265732"/>
            <a:ext cx="2018766" cy="430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285358" y="1080280"/>
            <a:ext cx="1918010" cy="369332"/>
          </a:xfrm>
          <a:prstGeom prst="rect">
            <a:avLst/>
          </a:prstGeom>
          <a:noFill/>
        </p:spPr>
        <p:txBody>
          <a:bodyPr wrap="square" rtlCol="0">
            <a:spAutoFit/>
          </a:bodyPr>
          <a:lstStyle/>
          <a:p>
            <a:r>
              <a:rPr lang="en-GB" dirty="0"/>
              <a:t>.  </a:t>
            </a:r>
          </a:p>
        </p:txBody>
      </p:sp>
      <p:sp>
        <p:nvSpPr>
          <p:cNvPr id="4" name="Rectangle 3"/>
          <p:cNvSpPr/>
          <p:nvPr/>
        </p:nvSpPr>
        <p:spPr>
          <a:xfrm>
            <a:off x="1646663" y="618615"/>
            <a:ext cx="7601415" cy="646331"/>
          </a:xfrm>
          <a:prstGeom prst="rect">
            <a:avLst/>
          </a:prstGeom>
        </p:spPr>
        <p:txBody>
          <a:bodyPr wrap="square">
            <a:spAutoFit/>
          </a:bodyPr>
          <a:lstStyle/>
          <a:p>
            <a:r>
              <a:rPr lang="en-GB" b="1" dirty="0"/>
              <a:t>A2 </a:t>
            </a:r>
            <a:r>
              <a:rPr lang="en-GB" dirty="0"/>
              <a:t>How does the writer of the newspaper article try to show that Ben </a:t>
            </a:r>
            <a:r>
              <a:rPr lang="en-GB" dirty="0" err="1"/>
              <a:t>Fogle’s</a:t>
            </a:r>
            <a:r>
              <a:rPr lang="en-GB" dirty="0"/>
              <a:t> expedition to the South Pole was full of danger and difficulty?</a:t>
            </a:r>
          </a:p>
        </p:txBody>
      </p:sp>
      <p:sp>
        <p:nvSpPr>
          <p:cNvPr id="5" name="Rectangle 4"/>
          <p:cNvSpPr/>
          <p:nvPr/>
        </p:nvSpPr>
        <p:spPr>
          <a:xfrm>
            <a:off x="7289191" y="4320449"/>
            <a:ext cx="3302146" cy="2308324"/>
          </a:xfrm>
          <a:prstGeom prst="rect">
            <a:avLst/>
          </a:prstGeom>
        </p:spPr>
        <p:txBody>
          <a:bodyPr wrap="square">
            <a:spAutoFit/>
          </a:bodyPr>
          <a:lstStyle/>
          <a:p>
            <a:r>
              <a:rPr lang="en-GB" b="1" u="sng" dirty="0"/>
              <a:t>Success Criteria: (AO2)</a:t>
            </a:r>
          </a:p>
          <a:p>
            <a:pPr marL="285750" indent="-285750">
              <a:buFont typeface="Arial" panose="020B0604020202020204" pitchFamily="34" charset="0"/>
              <a:buChar char="•"/>
            </a:pPr>
            <a:r>
              <a:rPr lang="en-GB" dirty="0"/>
              <a:t>Explain</a:t>
            </a:r>
          </a:p>
          <a:p>
            <a:pPr marL="285750" indent="-285750">
              <a:buFont typeface="Arial" panose="020B0604020202020204" pitchFamily="34" charset="0"/>
              <a:buChar char="•"/>
            </a:pPr>
            <a:r>
              <a:rPr lang="en-GB" dirty="0"/>
              <a:t>Comment on</a:t>
            </a:r>
          </a:p>
          <a:p>
            <a:pPr marL="285750" indent="-285750">
              <a:buFont typeface="Arial" panose="020B0604020202020204" pitchFamily="34" charset="0"/>
              <a:buChar char="•"/>
            </a:pPr>
            <a:r>
              <a:rPr lang="en-GB" dirty="0"/>
              <a:t>Analyse HOW the writer uses language, structure.</a:t>
            </a:r>
          </a:p>
          <a:p>
            <a:pPr marL="285750" indent="-285750">
              <a:buFont typeface="Arial" panose="020B0604020202020204" pitchFamily="34" charset="0"/>
              <a:buChar char="•"/>
            </a:pPr>
            <a:r>
              <a:rPr lang="en-GB" dirty="0"/>
              <a:t>Explain the effect</a:t>
            </a:r>
          </a:p>
          <a:p>
            <a:pPr marL="285750" indent="-285750">
              <a:buFont typeface="Arial" panose="020B0604020202020204" pitchFamily="34" charset="0"/>
              <a:buChar char="•"/>
            </a:pPr>
            <a:r>
              <a:rPr lang="en-GB" dirty="0"/>
              <a:t>Include subject terminology.</a:t>
            </a:r>
          </a:p>
          <a:p>
            <a:pPr marL="285750" indent="-285750">
              <a:buFont typeface="Arial" panose="020B0604020202020204" pitchFamily="34" charset="0"/>
              <a:buChar char="•"/>
            </a:pPr>
            <a:r>
              <a:rPr lang="en-GB" dirty="0"/>
              <a:t>6/7 quotations/examples</a:t>
            </a:r>
          </a:p>
        </p:txBody>
      </p:sp>
      <p:sp>
        <p:nvSpPr>
          <p:cNvPr id="6" name="TextBox 5"/>
          <p:cNvSpPr txBox="1"/>
          <p:nvPr/>
        </p:nvSpPr>
        <p:spPr>
          <a:xfrm>
            <a:off x="516673" y="1706137"/>
            <a:ext cx="7768685" cy="3416320"/>
          </a:xfrm>
          <a:prstGeom prst="rect">
            <a:avLst/>
          </a:prstGeom>
          <a:noFill/>
        </p:spPr>
        <p:txBody>
          <a:bodyPr wrap="square" rtlCol="0">
            <a:spAutoFit/>
          </a:bodyPr>
          <a:lstStyle/>
          <a:p>
            <a:pPr marL="285750" indent="-285750">
              <a:buFont typeface="Arial" pitchFamily="34" charset="0"/>
              <a:buChar char="•"/>
            </a:pPr>
            <a:r>
              <a:rPr lang="en-US" dirty="0"/>
              <a:t>The danger is further </a:t>
            </a:r>
            <a:r>
              <a:rPr lang="en-US" dirty="0" err="1"/>
              <a:t>emphasised</a:t>
            </a:r>
            <a:r>
              <a:rPr lang="en-US" dirty="0"/>
              <a:t> by the adjective ‘giant crevasse’, indicating how large it is.</a:t>
            </a:r>
          </a:p>
          <a:p>
            <a:pPr marL="285750" indent="-285750">
              <a:buFont typeface="Arial" pitchFamily="34" charset="0"/>
              <a:buChar char="•"/>
            </a:pPr>
            <a:r>
              <a:rPr lang="en-US" dirty="0"/>
              <a:t>The writer uses </a:t>
            </a:r>
            <a:r>
              <a:rPr lang="en-US" dirty="0" err="1"/>
              <a:t>Fogle’s</a:t>
            </a:r>
            <a:r>
              <a:rPr lang="en-US" dirty="0"/>
              <a:t>  information but also adds other details ‘ a huge crack in the ice…’</a:t>
            </a:r>
          </a:p>
          <a:p>
            <a:pPr marL="285750" indent="-285750">
              <a:buFont typeface="Arial" pitchFamily="34" charset="0"/>
              <a:buChar char="•"/>
            </a:pPr>
            <a:r>
              <a:rPr lang="en-US" dirty="0"/>
              <a:t>Refers to it as ‘</a:t>
            </a:r>
            <a:r>
              <a:rPr lang="en-US" dirty="0" err="1"/>
              <a:t>gruelling</a:t>
            </a:r>
            <a:r>
              <a:rPr lang="en-US" dirty="0"/>
              <a:t>’ – he was ‘terrified’ when on the crevasse</a:t>
            </a:r>
          </a:p>
          <a:p>
            <a:pPr marL="285750" indent="-285750">
              <a:buFont typeface="Arial" pitchFamily="34" charset="0"/>
              <a:buChar char="•"/>
            </a:pPr>
            <a:r>
              <a:rPr lang="en-US" dirty="0"/>
              <a:t>Additional details about the crevasse make the reader understand the danger.</a:t>
            </a:r>
          </a:p>
          <a:p>
            <a:pPr marL="285750" indent="-285750">
              <a:buFont typeface="Arial" pitchFamily="34" charset="0"/>
              <a:buChar char="•"/>
            </a:pPr>
            <a:r>
              <a:rPr lang="en-US" dirty="0"/>
              <a:t>Factual details about other two suffering</a:t>
            </a:r>
          </a:p>
          <a:p>
            <a:pPr marL="285750" indent="-285750">
              <a:buFont typeface="Arial" pitchFamily="34" charset="0"/>
              <a:buChar char="•"/>
            </a:pPr>
            <a:r>
              <a:rPr lang="en-US" dirty="0"/>
              <a:t>Extreme conditions: bitterly cold winds, white-outs, low temperatures.</a:t>
            </a:r>
          </a:p>
          <a:p>
            <a:pPr marL="285750" indent="-285750">
              <a:buFont typeface="Arial" pitchFamily="34" charset="0"/>
              <a:buChar char="•"/>
            </a:pPr>
            <a:r>
              <a:rPr lang="en-US" dirty="0"/>
              <a:t>Adjectives ‘vast’ ‘hostile’ suggesting isolation.</a:t>
            </a:r>
          </a:p>
          <a:p>
            <a:pPr marL="285750" indent="-285750">
              <a:buFont typeface="Arial" pitchFamily="34" charset="0"/>
              <a:buChar char="•"/>
            </a:pPr>
            <a:r>
              <a:rPr lang="en-US" dirty="0"/>
              <a:t>Tone serious, factual details, no exaggeration.</a:t>
            </a:r>
          </a:p>
          <a:p>
            <a:pPr marL="285750" indent="-285750">
              <a:buFont typeface="Arial" pitchFamily="34" charset="0"/>
              <a:buChar char="•"/>
            </a:pPr>
            <a:r>
              <a:rPr lang="en-US" dirty="0"/>
              <a:t>Structurally - often a statement  followed by  </a:t>
            </a:r>
            <a:r>
              <a:rPr lang="en-US" dirty="0" err="1"/>
              <a:t>Fogle</a:t>
            </a:r>
            <a:r>
              <a:rPr lang="en-US" dirty="0"/>
              <a:t> giving more</a:t>
            </a:r>
          </a:p>
          <a:p>
            <a:r>
              <a:rPr lang="en-US" dirty="0"/>
              <a:t>details. </a:t>
            </a:r>
          </a:p>
        </p:txBody>
      </p:sp>
      <p:sp>
        <p:nvSpPr>
          <p:cNvPr id="3" name="TextBox 2"/>
          <p:cNvSpPr txBox="1"/>
          <p:nvPr/>
        </p:nvSpPr>
        <p:spPr>
          <a:xfrm>
            <a:off x="4605453" y="265732"/>
            <a:ext cx="2661434" cy="400110"/>
          </a:xfrm>
          <a:prstGeom prst="rect">
            <a:avLst/>
          </a:prstGeom>
          <a:noFill/>
        </p:spPr>
        <p:txBody>
          <a:bodyPr wrap="none" rtlCol="0">
            <a:spAutoFit/>
          </a:bodyPr>
          <a:lstStyle/>
          <a:p>
            <a:r>
              <a:rPr lang="en-US" sz="2000" dirty="0">
                <a:solidFill>
                  <a:srgbClr val="FF0000"/>
                </a:solidFill>
              </a:rPr>
              <a:t>Some possible answers:</a:t>
            </a:r>
          </a:p>
        </p:txBody>
      </p:sp>
    </p:spTree>
    <p:extLst>
      <p:ext uri="{BB962C8B-B14F-4D97-AF65-F5344CB8AC3E}">
        <p14:creationId xmlns:p14="http://schemas.microsoft.com/office/powerpoint/2010/main" val="4219568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7" name="TextBox 6"/>
          <p:cNvSpPr txBox="1"/>
          <p:nvPr/>
        </p:nvSpPr>
        <p:spPr>
          <a:xfrm>
            <a:off x="1248032" y="874494"/>
            <a:ext cx="10565028" cy="461665"/>
          </a:xfrm>
          <a:prstGeom prst="rect">
            <a:avLst/>
          </a:prstGeom>
          <a:noFill/>
        </p:spPr>
        <p:txBody>
          <a:bodyPr wrap="square" rtlCol="0">
            <a:spAutoFit/>
          </a:bodyPr>
          <a:lstStyle/>
          <a:p>
            <a:r>
              <a:rPr lang="en-US" sz="2400" dirty="0">
                <a:solidFill>
                  <a:srgbClr val="FF0000"/>
                </a:solidFill>
              </a:rPr>
              <a:t>Possible answers</a:t>
            </a:r>
          </a:p>
        </p:txBody>
      </p:sp>
      <p:sp>
        <p:nvSpPr>
          <p:cNvPr id="4" name="TextBox 3"/>
          <p:cNvSpPr txBox="1"/>
          <p:nvPr/>
        </p:nvSpPr>
        <p:spPr>
          <a:xfrm>
            <a:off x="4580935" y="231407"/>
            <a:ext cx="3368936" cy="461665"/>
          </a:xfrm>
          <a:prstGeom prst="rect">
            <a:avLst/>
          </a:prstGeom>
          <a:noFill/>
        </p:spPr>
        <p:txBody>
          <a:bodyPr wrap="none" rtlCol="0">
            <a:spAutoFit/>
          </a:bodyPr>
          <a:lstStyle/>
          <a:p>
            <a:r>
              <a:rPr lang="en-US" sz="2400" dirty="0"/>
              <a:t>Answers to: A5 (4 marks):</a:t>
            </a:r>
          </a:p>
        </p:txBody>
      </p:sp>
      <p:sp>
        <p:nvSpPr>
          <p:cNvPr id="5" name="Rectangle 4"/>
          <p:cNvSpPr/>
          <p:nvPr/>
        </p:nvSpPr>
        <p:spPr>
          <a:xfrm>
            <a:off x="1393371" y="1517581"/>
            <a:ext cx="9056914" cy="4401205"/>
          </a:xfrm>
          <a:prstGeom prst="rect">
            <a:avLst/>
          </a:prstGeom>
        </p:spPr>
        <p:txBody>
          <a:bodyPr wrap="square">
            <a:spAutoFit/>
          </a:bodyPr>
          <a:lstStyle/>
          <a:p>
            <a:r>
              <a:rPr lang="en-GB" sz="2000" dirty="0">
                <a:solidFill>
                  <a:srgbClr val="0070C0"/>
                </a:solidFill>
              </a:rPr>
              <a:t>Scott had to eat pemmican, biscuits, horsemeat and they drank cocoa or tea;</a:t>
            </a:r>
          </a:p>
          <a:p>
            <a:r>
              <a:rPr lang="en-GB" sz="2000" dirty="0"/>
              <a:t>• </a:t>
            </a:r>
            <a:r>
              <a:rPr lang="en-GB" sz="2000" dirty="0" err="1"/>
              <a:t>Fogle</a:t>
            </a:r>
            <a:r>
              <a:rPr lang="en-GB" sz="2000" dirty="0"/>
              <a:t> had porridge, snacked on salami, chocolate </a:t>
            </a:r>
            <a:r>
              <a:rPr lang="en-GB" sz="2000" dirty="0" err="1"/>
              <a:t>etc</a:t>
            </a:r>
            <a:r>
              <a:rPr lang="en-GB" sz="2000" dirty="0"/>
              <a:t> and had powdered food with water</a:t>
            </a:r>
          </a:p>
          <a:p>
            <a:r>
              <a:rPr lang="en-GB" sz="2000" dirty="0"/>
              <a:t>– fish pie, sweet and sour chicken, spaghetti, mince and rice. They drank tea and coffee and even had Earl Grey tea bags as a treat;</a:t>
            </a:r>
          </a:p>
          <a:p>
            <a:r>
              <a:rPr lang="en-GB" sz="2000" dirty="0">
                <a:solidFill>
                  <a:srgbClr val="0070C0"/>
                </a:solidFill>
              </a:rPr>
              <a:t>• Scott describes one meal as 'thin' and talks of rations running out;</a:t>
            </a:r>
          </a:p>
          <a:p>
            <a:r>
              <a:rPr lang="en-GB" sz="2000" dirty="0"/>
              <a:t>• </a:t>
            </a:r>
            <a:r>
              <a:rPr lang="en-GB" sz="2000" dirty="0" err="1"/>
              <a:t>Fogle</a:t>
            </a:r>
            <a:r>
              <a:rPr lang="en-GB" sz="2000" dirty="0"/>
              <a:t> has lots of food, which they enjoyed – food from heaven';</a:t>
            </a:r>
          </a:p>
          <a:p>
            <a:r>
              <a:rPr lang="en-GB" sz="2000" dirty="0">
                <a:solidFill>
                  <a:srgbClr val="0070C0"/>
                </a:solidFill>
              </a:rPr>
              <a:t>• Scott’s team have little choice in what they eat – often the same, but </a:t>
            </a:r>
            <a:r>
              <a:rPr lang="en-GB" sz="2000" dirty="0" err="1">
                <a:solidFill>
                  <a:srgbClr val="0070C0"/>
                </a:solidFill>
              </a:rPr>
              <a:t>Fogle’s</a:t>
            </a:r>
            <a:r>
              <a:rPr lang="en-GB" sz="2000" dirty="0">
                <a:solidFill>
                  <a:srgbClr val="0070C0"/>
                </a:solidFill>
              </a:rPr>
              <a:t> team have</a:t>
            </a:r>
          </a:p>
          <a:p>
            <a:r>
              <a:rPr lang="en-GB" sz="2000" dirty="0">
                <a:solidFill>
                  <a:srgbClr val="0070C0"/>
                </a:solidFill>
              </a:rPr>
              <a:t>lots of variety.</a:t>
            </a:r>
          </a:p>
          <a:p>
            <a:endParaRPr lang="en-GB" sz="2000" dirty="0">
              <a:solidFill>
                <a:srgbClr val="0070C0"/>
              </a:solidFill>
            </a:endParaRPr>
          </a:p>
          <a:p>
            <a:endParaRPr lang="en-GB" sz="2000" dirty="0">
              <a:solidFill>
                <a:srgbClr val="0070C0"/>
              </a:solidFill>
            </a:endParaRPr>
          </a:p>
          <a:p>
            <a:endParaRPr lang="en-GB" sz="2000" dirty="0">
              <a:solidFill>
                <a:srgbClr val="0070C0"/>
              </a:solidFill>
            </a:endParaRPr>
          </a:p>
          <a:p>
            <a:r>
              <a:rPr lang="en-GB" sz="2000" dirty="0"/>
              <a:t>This is not a checklist and the question must be marked in levels of response. </a:t>
            </a:r>
          </a:p>
        </p:txBody>
      </p:sp>
    </p:spTree>
    <p:extLst>
      <p:ext uri="{BB962C8B-B14F-4D97-AF65-F5344CB8AC3E}">
        <p14:creationId xmlns:p14="http://schemas.microsoft.com/office/powerpoint/2010/main" val="844517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7" name="TextBox 6"/>
          <p:cNvSpPr txBox="1"/>
          <p:nvPr/>
        </p:nvSpPr>
        <p:spPr>
          <a:xfrm>
            <a:off x="1248032" y="874494"/>
            <a:ext cx="10565028" cy="461665"/>
          </a:xfrm>
          <a:prstGeom prst="rect">
            <a:avLst/>
          </a:prstGeom>
          <a:noFill/>
        </p:spPr>
        <p:txBody>
          <a:bodyPr wrap="square" rtlCol="0">
            <a:spAutoFit/>
          </a:bodyPr>
          <a:lstStyle/>
          <a:p>
            <a:endParaRPr lang="en-US" sz="2400" dirty="0">
              <a:solidFill>
                <a:srgbClr val="FF0000"/>
              </a:solidFill>
            </a:endParaRPr>
          </a:p>
        </p:txBody>
      </p:sp>
      <p:sp>
        <p:nvSpPr>
          <p:cNvPr id="4" name="TextBox 3"/>
          <p:cNvSpPr txBox="1"/>
          <p:nvPr/>
        </p:nvSpPr>
        <p:spPr>
          <a:xfrm>
            <a:off x="4580935" y="231407"/>
            <a:ext cx="2830455" cy="461665"/>
          </a:xfrm>
          <a:prstGeom prst="rect">
            <a:avLst/>
          </a:prstGeom>
          <a:noFill/>
        </p:spPr>
        <p:txBody>
          <a:bodyPr wrap="none" rtlCol="0">
            <a:spAutoFit/>
          </a:bodyPr>
          <a:lstStyle/>
          <a:p>
            <a:r>
              <a:rPr lang="en-US" sz="2400" dirty="0"/>
              <a:t>Transactional Writing</a:t>
            </a:r>
          </a:p>
        </p:txBody>
      </p:sp>
      <p:sp>
        <p:nvSpPr>
          <p:cNvPr id="5" name="Rectangle 4"/>
          <p:cNvSpPr/>
          <p:nvPr/>
        </p:nvSpPr>
        <p:spPr>
          <a:xfrm>
            <a:off x="1393371" y="1517581"/>
            <a:ext cx="9056914" cy="400110"/>
          </a:xfrm>
          <a:prstGeom prst="rect">
            <a:avLst/>
          </a:prstGeom>
        </p:spPr>
        <p:txBody>
          <a:bodyPr wrap="square">
            <a:spAutoFit/>
          </a:bodyPr>
          <a:lstStyle/>
          <a:p>
            <a:endParaRPr lang="en-GB" sz="2000" dirty="0"/>
          </a:p>
        </p:txBody>
      </p:sp>
    </p:spTree>
    <p:extLst>
      <p:ext uri="{BB962C8B-B14F-4D97-AF65-F5344CB8AC3E}">
        <p14:creationId xmlns:p14="http://schemas.microsoft.com/office/powerpoint/2010/main" val="384110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E75B3-6441-491E-A181-CF9673D2AC42}" type="datetime2">
              <a:rPr lang="en-GB" smtClean="0"/>
              <a:pPr/>
              <a:t>Monday, 14 December 2020</a:t>
            </a:fld>
            <a:endParaRPr lang="en-GB"/>
          </a:p>
        </p:txBody>
      </p:sp>
      <p:pic>
        <p:nvPicPr>
          <p:cNvPr id="3" name="Picture 2" descr="prepare.gif">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7365" y="544277"/>
            <a:ext cx="2459788" cy="2474703"/>
          </a:xfrm>
          <a:prstGeom prst="rect">
            <a:avLst/>
          </a:prstGeom>
        </p:spPr>
      </p:pic>
      <p:pic>
        <p:nvPicPr>
          <p:cNvPr id="4" name="Picture 3" descr="agree.gif">
            <a:hlinkClick r:id="" action="ppaction://noaction"/>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419893">
            <a:off x="4508628" y="1256099"/>
            <a:ext cx="2474703" cy="2459788"/>
          </a:xfrm>
          <a:prstGeom prst="rect">
            <a:avLst/>
          </a:prstGeom>
        </p:spPr>
      </p:pic>
      <p:pic>
        <p:nvPicPr>
          <p:cNvPr id="5" name="Picture 4" descr="apply.gif">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4494841">
            <a:off x="1927008" y="2571814"/>
            <a:ext cx="2589027" cy="2492248"/>
          </a:xfrm>
          <a:prstGeom prst="rect">
            <a:avLst/>
          </a:prstGeom>
        </p:spPr>
      </p:pic>
      <p:pic>
        <p:nvPicPr>
          <p:cNvPr id="6" name="Picture 5" descr="construct.gif">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3206377" y="3404416"/>
            <a:ext cx="2493210" cy="2508328"/>
          </a:xfrm>
          <a:prstGeom prst="rect">
            <a:avLst/>
          </a:prstGeom>
        </p:spPr>
      </p:pic>
      <p:pic>
        <p:nvPicPr>
          <p:cNvPr id="7" name="Picture 6" descr="review.gif">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8148" t="4078" r="9269" b="3717"/>
          <a:stretch/>
        </p:blipFill>
        <p:spPr>
          <a:xfrm rot="18191379">
            <a:off x="2299584" y="1280053"/>
            <a:ext cx="2033960" cy="2284781"/>
          </a:xfrm>
          <a:prstGeom prst="rect">
            <a:avLst/>
          </a:prstGeom>
          <a:noFill/>
          <a:ln>
            <a:noFill/>
          </a:ln>
        </p:spPr>
      </p:pic>
      <p:pic>
        <p:nvPicPr>
          <p:cNvPr id="8" name="Picture 7" descr="present.gif">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6775933">
            <a:off x="4567258" y="2552801"/>
            <a:ext cx="2459788" cy="2474703"/>
          </a:xfrm>
          <a:prstGeom prst="rect">
            <a:avLst/>
          </a:prstGeom>
        </p:spPr>
      </p:pic>
      <p:sp>
        <p:nvSpPr>
          <p:cNvPr id="9" name="TextBox 8"/>
          <p:cNvSpPr txBox="1"/>
          <p:nvPr/>
        </p:nvSpPr>
        <p:spPr>
          <a:xfrm>
            <a:off x="467327" y="5250998"/>
            <a:ext cx="2794000" cy="1200329"/>
          </a:xfrm>
          <a:prstGeom prst="rect">
            <a:avLst/>
          </a:prstGeom>
          <a:noFill/>
        </p:spPr>
        <p:txBody>
          <a:bodyPr wrap="square" rtlCol="0">
            <a:spAutoFit/>
          </a:bodyPr>
          <a:lstStyle/>
          <a:p>
            <a:r>
              <a:rPr lang="en-GB" dirty="0"/>
              <a:t>Copies of the ‘cheeses’ if you want them additionally to what is in the slide masters. </a:t>
            </a:r>
          </a:p>
        </p:txBody>
      </p:sp>
      <p:sp>
        <p:nvSpPr>
          <p:cNvPr id="10" name="TextBox 9"/>
          <p:cNvSpPr txBox="1"/>
          <p:nvPr/>
        </p:nvSpPr>
        <p:spPr>
          <a:xfrm>
            <a:off x="9184944" y="144012"/>
            <a:ext cx="2388358" cy="2031325"/>
          </a:xfrm>
          <a:prstGeom prst="rect">
            <a:avLst/>
          </a:prstGeom>
          <a:noFill/>
        </p:spPr>
        <p:txBody>
          <a:bodyPr wrap="square" rtlCol="0">
            <a:spAutoFit/>
          </a:bodyPr>
          <a:lstStyle/>
          <a:p>
            <a:r>
              <a:rPr lang="en-GB" dirty="0"/>
              <a:t>There is also a slide in each of the sections with a set of yellow boxes should you want to display learning outcomes throughout the lesson.</a:t>
            </a:r>
          </a:p>
        </p:txBody>
      </p:sp>
      <p:sp>
        <p:nvSpPr>
          <p:cNvPr id="11" name="TextBox 10"/>
          <p:cNvSpPr txBox="1"/>
          <p:nvPr/>
        </p:nvSpPr>
        <p:spPr>
          <a:xfrm>
            <a:off x="9184944" y="2363371"/>
            <a:ext cx="2388358" cy="2031325"/>
          </a:xfrm>
          <a:prstGeom prst="rect">
            <a:avLst/>
          </a:prstGeom>
          <a:noFill/>
        </p:spPr>
        <p:txBody>
          <a:bodyPr wrap="square" rtlCol="0">
            <a:spAutoFit/>
          </a:bodyPr>
          <a:lstStyle/>
          <a:p>
            <a:r>
              <a:rPr lang="en-GB" dirty="0"/>
              <a:t>If you want to show on this slide only you can draw a text box and write in it. Alternatively creating a text box in the master view allows for easier duplication.</a:t>
            </a:r>
          </a:p>
        </p:txBody>
      </p:sp>
      <p:sp>
        <p:nvSpPr>
          <p:cNvPr id="12" name="Rectangle 11"/>
          <p:cNvSpPr/>
          <p:nvPr/>
        </p:nvSpPr>
        <p:spPr>
          <a:xfrm>
            <a:off x="9039984" y="4489581"/>
            <a:ext cx="2736304" cy="208823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000376" y="5250998"/>
            <a:ext cx="2415491" cy="1200329"/>
          </a:xfrm>
          <a:prstGeom prst="rect">
            <a:avLst/>
          </a:prstGeom>
          <a:noFill/>
        </p:spPr>
        <p:txBody>
          <a:bodyPr wrap="square" rtlCol="0">
            <a:spAutoFit/>
          </a:bodyPr>
          <a:lstStyle/>
          <a:p>
            <a:r>
              <a:rPr lang="en-GB" dirty="0"/>
              <a:t>This timer (it’ll show on slideshow mode) can be copied and pasted on to any slide.</a:t>
            </a:r>
          </a:p>
        </p:txBody>
      </p:sp>
      <p:cxnSp>
        <p:nvCxnSpPr>
          <p:cNvPr id="17" name="Straight Arrow Connector 16"/>
          <p:cNvCxnSpPr/>
          <p:nvPr/>
        </p:nvCxnSpPr>
        <p:spPr>
          <a:xfrm flipV="1">
            <a:off x="8178800" y="5549504"/>
            <a:ext cx="626533" cy="173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120" r:id="rId2" imgW="1828800" imgH="1828800"/>
        </mc:Choice>
        <mc:Fallback>
          <p:control r:id="rId2" imgW="1828800" imgH="1828800">
            <p:pic>
              <p:nvPicPr>
                <p:cNvPr id="13" name="ShockwaveFlash2"/>
                <p:cNvPicPr preferRelativeResize="0">
                  <a:picLocks noChangeArrowheads="1" noChangeShapeType="1"/>
                </p:cNvPicPr>
                <p:nvPr/>
              </p:nvPicPr>
              <p:blipFill>
                <a:blip r:embed="rId15"/>
                <a:srcRect/>
                <a:stretch>
                  <a:fillRect/>
                </a:stretch>
              </p:blipFill>
              <p:spPr bwMode="auto">
                <a:xfrm>
                  <a:off x="9182100" y="4660900"/>
                  <a:ext cx="2438400" cy="17653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15555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87880" y="716280"/>
            <a:ext cx="9265920" cy="974408"/>
          </a:xfrm>
        </p:spPr>
        <p:txBody>
          <a:bodyPr>
            <a:normAutofit fontScale="90000"/>
          </a:bodyPr>
          <a:lstStyle/>
          <a:p>
            <a:r>
              <a:rPr lang="en-GB" sz="6600" dirty="0">
                <a:solidFill>
                  <a:srgbClr val="A9DA74"/>
                </a:solidFill>
                <a:latin typeface="Elementary Heavy SF"/>
              </a:rPr>
              <a:t>Learning outcomes</a:t>
            </a:r>
          </a:p>
        </p:txBody>
      </p:sp>
      <p:sp>
        <p:nvSpPr>
          <p:cNvPr id="4" name="Date Placeholder 3"/>
          <p:cNvSpPr>
            <a:spLocks noGrp="1"/>
          </p:cNvSpPr>
          <p:nvPr>
            <p:ph type="dt" sz="half" idx="10"/>
          </p:nvPr>
        </p:nvSpPr>
        <p:spPr/>
        <p:txBody>
          <a:bodyPr/>
          <a:lstStyle/>
          <a:p>
            <a:fld id="{8852B5D5-38C1-42DE-87CB-E1FE3B58DFA7}" type="datetime2">
              <a:rPr lang="en-GB" smtClean="0"/>
              <a:pPr/>
              <a:t>Monday, 14 December 2020</a:t>
            </a:fld>
            <a:endParaRPr lang="en-GB"/>
          </a:p>
        </p:txBody>
      </p:sp>
      <p:sp>
        <p:nvSpPr>
          <p:cNvPr id="6" name="TextBox 5"/>
          <p:cNvSpPr txBox="1"/>
          <p:nvPr/>
        </p:nvSpPr>
        <p:spPr>
          <a:xfrm>
            <a:off x="1410788" y="1699958"/>
            <a:ext cx="5577840" cy="369332"/>
          </a:xfrm>
          <a:prstGeom prst="rect">
            <a:avLst/>
          </a:prstGeom>
          <a:noFill/>
        </p:spPr>
        <p:txBody>
          <a:bodyPr wrap="square" rtlCol="0">
            <a:spAutoFit/>
          </a:bodyPr>
          <a:lstStyle/>
          <a:p>
            <a:pPr>
              <a:buFontTx/>
              <a:buChar char="-"/>
            </a:pPr>
            <a:r>
              <a:rPr lang="en-GB" dirty="0"/>
              <a:t>.</a:t>
            </a:r>
          </a:p>
        </p:txBody>
      </p:sp>
      <p:sp>
        <p:nvSpPr>
          <p:cNvPr id="9" name="TextBox 8"/>
          <p:cNvSpPr txBox="1"/>
          <p:nvPr/>
        </p:nvSpPr>
        <p:spPr>
          <a:xfrm>
            <a:off x="9052559" y="3252651"/>
            <a:ext cx="2834640" cy="369332"/>
          </a:xfrm>
          <a:prstGeom prst="rect">
            <a:avLst/>
          </a:prstGeom>
          <a:noFill/>
        </p:spPr>
        <p:txBody>
          <a:bodyPr wrap="square" rtlCol="0">
            <a:spAutoFit/>
          </a:bodyPr>
          <a:lstStyle/>
          <a:p>
            <a:r>
              <a:rPr lang="en-GB" dirty="0"/>
              <a:t>.</a:t>
            </a:r>
          </a:p>
        </p:txBody>
      </p:sp>
      <p:sp>
        <p:nvSpPr>
          <p:cNvPr id="2" name="Rectangle 1"/>
          <p:cNvSpPr/>
          <p:nvPr/>
        </p:nvSpPr>
        <p:spPr>
          <a:xfrm>
            <a:off x="675021" y="5762609"/>
            <a:ext cx="3947082" cy="646331"/>
          </a:xfrm>
          <a:prstGeom prst="rect">
            <a:avLst/>
          </a:prstGeom>
        </p:spPr>
        <p:txBody>
          <a:bodyPr wrap="square">
            <a:spAutoFit/>
          </a:bodyPr>
          <a:lstStyle/>
          <a:p>
            <a:r>
              <a:rPr lang="en-GB" dirty="0">
                <a:solidFill>
                  <a:srgbClr val="FF0000"/>
                </a:solidFill>
              </a:rPr>
              <a:t>Refer to and use:</a:t>
            </a:r>
          </a:p>
          <a:p>
            <a:r>
              <a:rPr lang="en-GB" dirty="0">
                <a:solidFill>
                  <a:srgbClr val="FF0000"/>
                </a:solidFill>
              </a:rPr>
              <a:t>DAFOREST /HITS etc.</a:t>
            </a:r>
          </a:p>
        </p:txBody>
      </p:sp>
      <p:sp>
        <p:nvSpPr>
          <p:cNvPr id="3" name="TextBox 2"/>
          <p:cNvSpPr txBox="1"/>
          <p:nvPr/>
        </p:nvSpPr>
        <p:spPr>
          <a:xfrm>
            <a:off x="568410" y="1884624"/>
            <a:ext cx="6685005" cy="3693319"/>
          </a:xfrm>
          <a:prstGeom prst="rect">
            <a:avLst/>
          </a:prstGeom>
          <a:noFill/>
        </p:spPr>
        <p:txBody>
          <a:bodyPr wrap="square" rtlCol="0">
            <a:spAutoFit/>
          </a:bodyPr>
          <a:lstStyle/>
          <a:p>
            <a:r>
              <a:rPr lang="en-US" b="1" u="sng" dirty="0"/>
              <a:t>Paper 2 - 19</a:t>
            </a:r>
            <a:r>
              <a:rPr lang="en-US" b="1" u="sng" baseline="30000" dirty="0"/>
              <a:t>th</a:t>
            </a:r>
            <a:r>
              <a:rPr lang="en-US" b="1" u="sng" dirty="0"/>
              <a:t> and 20</a:t>
            </a:r>
            <a:r>
              <a:rPr lang="en-US" b="1" u="sng" baseline="30000" dirty="0"/>
              <a:t>th</a:t>
            </a:r>
            <a:r>
              <a:rPr lang="en-US" b="1" u="sng" dirty="0"/>
              <a:t> Century Non-fiction. 2hrs, 60%</a:t>
            </a:r>
          </a:p>
          <a:p>
            <a:endParaRPr lang="en-US" b="1" u="sng" dirty="0"/>
          </a:p>
          <a:p>
            <a:r>
              <a:rPr lang="en-US" b="1" dirty="0"/>
              <a:t>Section A </a:t>
            </a:r>
            <a:r>
              <a:rPr lang="en-US" dirty="0"/>
              <a:t>– Reading of 2 articles and answering questions about them, including </a:t>
            </a:r>
            <a:r>
              <a:rPr lang="en-US" dirty="0">
                <a:solidFill>
                  <a:srgbClr val="FF0000"/>
                </a:solidFill>
              </a:rPr>
              <a:t>comparing them. 30% 40 marks, 1 hour</a:t>
            </a:r>
          </a:p>
          <a:p>
            <a:endParaRPr lang="en-US" dirty="0">
              <a:solidFill>
                <a:srgbClr val="FF0000"/>
              </a:solidFill>
            </a:endParaRPr>
          </a:p>
          <a:p>
            <a:r>
              <a:rPr lang="en-US" b="1" dirty="0"/>
              <a:t>Section B</a:t>
            </a:r>
            <a:r>
              <a:rPr lang="en-US" dirty="0"/>
              <a:t> – Writing of 2 tasks (letter, diary, review, speech, article </a:t>
            </a:r>
            <a:r>
              <a:rPr lang="en-US" dirty="0" err="1"/>
              <a:t>etc</a:t>
            </a:r>
            <a:r>
              <a:rPr lang="en-US" dirty="0"/>
              <a:t>)  30% 40 marks,  1 hour.</a:t>
            </a:r>
          </a:p>
          <a:p>
            <a:endParaRPr lang="en-US" dirty="0"/>
          </a:p>
          <a:p>
            <a:endParaRPr lang="en-US" dirty="0"/>
          </a:p>
          <a:p>
            <a:r>
              <a:rPr lang="en-US" b="1" dirty="0"/>
              <a:t>Tip:</a:t>
            </a:r>
            <a:r>
              <a:rPr lang="en-US" dirty="0"/>
              <a:t> </a:t>
            </a:r>
          </a:p>
          <a:p>
            <a:r>
              <a:rPr lang="en-US" dirty="0"/>
              <a:t>Section A – look for the techniques and explain the effect.</a:t>
            </a:r>
          </a:p>
          <a:p>
            <a:r>
              <a:rPr lang="en-US" dirty="0"/>
              <a:t>Section B- include the techniques to create an effect.</a:t>
            </a:r>
          </a:p>
          <a:p>
            <a:r>
              <a:rPr lang="en-US" dirty="0"/>
              <a:t>Refer to your mark scheme.</a:t>
            </a:r>
          </a:p>
        </p:txBody>
      </p:sp>
    </p:spTree>
    <p:extLst>
      <p:ext uri="{BB962C8B-B14F-4D97-AF65-F5344CB8AC3E}">
        <p14:creationId xmlns:p14="http://schemas.microsoft.com/office/powerpoint/2010/main" val="263377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14 December 2020</a:t>
            </a:fld>
            <a:endParaRPr lang="en-GB"/>
          </a:p>
        </p:txBody>
      </p:sp>
      <p:sp>
        <p:nvSpPr>
          <p:cNvPr id="6" name="TextBox 5"/>
          <p:cNvSpPr txBox="1"/>
          <p:nvPr/>
        </p:nvSpPr>
        <p:spPr>
          <a:xfrm>
            <a:off x="593124" y="2135660"/>
            <a:ext cx="10354962" cy="1815882"/>
          </a:xfrm>
          <a:prstGeom prst="rect">
            <a:avLst/>
          </a:prstGeom>
          <a:noFill/>
        </p:spPr>
        <p:txBody>
          <a:bodyPr wrap="square" rtlCol="0">
            <a:spAutoFit/>
          </a:bodyPr>
          <a:lstStyle/>
          <a:p>
            <a:r>
              <a:rPr lang="en-US" sz="2800" dirty="0"/>
              <a:t>Read the  article then answer:</a:t>
            </a:r>
          </a:p>
          <a:p>
            <a:endParaRPr lang="en-US" sz="2800" dirty="0"/>
          </a:p>
          <a:p>
            <a:r>
              <a:rPr lang="en-US" sz="2800" dirty="0"/>
              <a:t>Question A1 and A2- work through the following slides to answer these questions.</a:t>
            </a:r>
          </a:p>
        </p:txBody>
      </p:sp>
      <p:sp>
        <p:nvSpPr>
          <p:cNvPr id="4" name="TextBox 3"/>
          <p:cNvSpPr txBox="1"/>
          <p:nvPr/>
        </p:nvSpPr>
        <p:spPr>
          <a:xfrm>
            <a:off x="2773471" y="567240"/>
            <a:ext cx="7973530" cy="1077218"/>
          </a:xfrm>
          <a:prstGeom prst="rect">
            <a:avLst/>
          </a:prstGeom>
          <a:noFill/>
        </p:spPr>
        <p:txBody>
          <a:bodyPr wrap="square" rtlCol="0">
            <a:spAutoFit/>
          </a:bodyPr>
          <a:lstStyle/>
          <a:p>
            <a:r>
              <a:rPr lang="en-US" sz="4000" b="1" u="sng" dirty="0">
                <a:solidFill>
                  <a:srgbClr val="FF0000"/>
                </a:solidFill>
              </a:rPr>
              <a:t>Lesson 2- Article </a:t>
            </a:r>
          </a:p>
          <a:p>
            <a:endParaRPr lang="en-US" sz="2400" dirty="0"/>
          </a:p>
        </p:txBody>
      </p:sp>
    </p:spTree>
    <p:extLst>
      <p:ext uri="{BB962C8B-B14F-4D97-AF65-F5344CB8AC3E}">
        <p14:creationId xmlns:p14="http://schemas.microsoft.com/office/powerpoint/2010/main" val="49670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33783" y="301254"/>
            <a:ext cx="5565071" cy="535577"/>
          </a:xfrm>
        </p:spPr>
        <p:txBody>
          <a:bodyPr>
            <a:noAutofit/>
          </a:bodyPr>
          <a:lstStyle/>
          <a:p>
            <a:r>
              <a:rPr lang="en-GB" sz="3600" dirty="0">
                <a:solidFill>
                  <a:schemeClr val="accent6"/>
                </a:solidFill>
              </a:rPr>
              <a:t>Niagara Falls</a:t>
            </a:r>
          </a:p>
        </p:txBody>
      </p:sp>
      <p:sp>
        <p:nvSpPr>
          <p:cNvPr id="6" name="Content Placeholder 5"/>
          <p:cNvSpPr>
            <a:spLocks noGrp="1"/>
          </p:cNvSpPr>
          <p:nvPr>
            <p:ph idx="1"/>
          </p:nvPr>
        </p:nvSpPr>
        <p:spPr>
          <a:xfrm>
            <a:off x="6450226" y="1668162"/>
            <a:ext cx="4485503" cy="4510216"/>
          </a:xfrm>
        </p:spPr>
        <p:txBody>
          <a:bodyPr>
            <a:normAutofit/>
          </a:bodyPr>
          <a:lstStyle/>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p:txBody>
      </p:sp>
      <p:sp>
        <p:nvSpPr>
          <p:cNvPr id="4" name="Date Placeholder 3"/>
          <p:cNvSpPr>
            <a:spLocks noGrp="1"/>
          </p:cNvSpPr>
          <p:nvPr>
            <p:ph type="dt" sz="half" idx="10"/>
          </p:nvPr>
        </p:nvSpPr>
        <p:spPr/>
        <p:txBody>
          <a:bodyPr/>
          <a:lstStyle/>
          <a:p>
            <a:fld id="{2164DFF2-1ACF-4066-AFD3-C9069A5838D3}" type="datetime2">
              <a:rPr lang="en-GB" smtClean="0"/>
              <a:pPr/>
              <a:t>Monday, 14 December 2020</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95139">
            <a:off x="-86885" y="-26068"/>
            <a:ext cx="2247136" cy="224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C56A7DD-FA46-4A6C-8AEC-AA485E93B612}"/>
              </a:ext>
            </a:extLst>
          </p:cNvPr>
          <p:cNvSpPr txBox="1"/>
          <p:nvPr/>
        </p:nvSpPr>
        <p:spPr>
          <a:xfrm>
            <a:off x="3907659" y="4701050"/>
            <a:ext cx="3248206" cy="1477328"/>
          </a:xfrm>
          <a:prstGeom prst="rect">
            <a:avLst/>
          </a:prstGeom>
          <a:noFill/>
        </p:spPr>
        <p:txBody>
          <a:bodyPr wrap="square" rtlCol="0">
            <a:spAutoFit/>
          </a:bodyPr>
          <a:lstStyle/>
          <a:p>
            <a:r>
              <a:rPr lang="en-GB" dirty="0">
                <a:solidFill>
                  <a:srgbClr val="00B050"/>
                </a:solidFill>
              </a:rPr>
              <a:t>How would they feel? Spectators?</a:t>
            </a:r>
          </a:p>
          <a:p>
            <a:r>
              <a:rPr lang="en-GB" dirty="0">
                <a:solidFill>
                  <a:srgbClr val="00B050"/>
                </a:solidFill>
              </a:rPr>
              <a:t>Add vocabulary to describe </a:t>
            </a:r>
            <a:r>
              <a:rPr lang="en-GB">
                <a:solidFill>
                  <a:srgbClr val="00B050"/>
                </a:solidFill>
              </a:rPr>
              <a:t>this experience including </a:t>
            </a:r>
            <a:r>
              <a:rPr lang="en-GB" dirty="0">
                <a:solidFill>
                  <a:srgbClr val="00B050"/>
                </a:solidFill>
              </a:rPr>
              <a:t>all the senses</a:t>
            </a:r>
          </a:p>
        </p:txBody>
      </p:sp>
      <p:pic>
        <p:nvPicPr>
          <p:cNvPr id="8" name="Picture 7">
            <a:extLst>
              <a:ext uri="{FF2B5EF4-FFF2-40B4-BE49-F238E27FC236}">
                <a16:creationId xmlns:a16="http://schemas.microsoft.com/office/drawing/2014/main" id="{FC97266F-D41A-4114-8525-98C6B3C0E017}"/>
              </a:ext>
            </a:extLst>
          </p:cNvPr>
          <p:cNvPicPr>
            <a:picLocks noChangeAspect="1"/>
          </p:cNvPicPr>
          <p:nvPr/>
        </p:nvPicPr>
        <p:blipFill>
          <a:blip r:embed="rId4"/>
          <a:stretch>
            <a:fillRect/>
          </a:stretch>
        </p:blipFill>
        <p:spPr>
          <a:xfrm>
            <a:off x="2773471" y="1381839"/>
            <a:ext cx="4688419" cy="2949995"/>
          </a:xfrm>
          <a:prstGeom prst="rect">
            <a:avLst/>
          </a:prstGeom>
        </p:spPr>
      </p:pic>
      <p:pic>
        <p:nvPicPr>
          <p:cNvPr id="9" name="Picture 8">
            <a:extLst>
              <a:ext uri="{FF2B5EF4-FFF2-40B4-BE49-F238E27FC236}">
                <a16:creationId xmlns:a16="http://schemas.microsoft.com/office/drawing/2014/main" id="{0591FEED-A23B-4C8B-A5E2-9A8DA5B53A19}"/>
              </a:ext>
            </a:extLst>
          </p:cNvPr>
          <p:cNvPicPr>
            <a:picLocks noChangeAspect="1"/>
          </p:cNvPicPr>
          <p:nvPr/>
        </p:nvPicPr>
        <p:blipFill>
          <a:blip r:embed="rId5"/>
          <a:stretch>
            <a:fillRect/>
          </a:stretch>
        </p:blipFill>
        <p:spPr>
          <a:xfrm>
            <a:off x="8140561" y="1668162"/>
            <a:ext cx="2847975" cy="1600200"/>
          </a:xfrm>
          <a:prstGeom prst="rect">
            <a:avLst/>
          </a:prstGeom>
        </p:spPr>
      </p:pic>
      <p:pic>
        <p:nvPicPr>
          <p:cNvPr id="13" name="Picture 12">
            <a:extLst>
              <a:ext uri="{FF2B5EF4-FFF2-40B4-BE49-F238E27FC236}">
                <a16:creationId xmlns:a16="http://schemas.microsoft.com/office/drawing/2014/main" id="{3CDB98A1-E542-4E5A-88D3-D98B9ED58309}"/>
              </a:ext>
            </a:extLst>
          </p:cNvPr>
          <p:cNvPicPr>
            <a:picLocks noChangeAspect="1"/>
          </p:cNvPicPr>
          <p:nvPr/>
        </p:nvPicPr>
        <p:blipFill>
          <a:blip r:embed="rId6"/>
          <a:stretch>
            <a:fillRect/>
          </a:stretch>
        </p:blipFill>
        <p:spPr>
          <a:xfrm>
            <a:off x="648275" y="4144737"/>
            <a:ext cx="2466975" cy="2493491"/>
          </a:xfrm>
          <a:prstGeom prst="rect">
            <a:avLst/>
          </a:prstGeom>
        </p:spPr>
      </p:pic>
      <p:pic>
        <p:nvPicPr>
          <p:cNvPr id="14" name="Picture 13">
            <a:extLst>
              <a:ext uri="{FF2B5EF4-FFF2-40B4-BE49-F238E27FC236}">
                <a16:creationId xmlns:a16="http://schemas.microsoft.com/office/drawing/2014/main" id="{137B413E-A8AB-467B-8DCB-891A5DFB8142}"/>
              </a:ext>
            </a:extLst>
          </p:cNvPr>
          <p:cNvPicPr>
            <a:picLocks noChangeAspect="1"/>
          </p:cNvPicPr>
          <p:nvPr/>
        </p:nvPicPr>
        <p:blipFill>
          <a:blip r:embed="rId7"/>
          <a:stretch>
            <a:fillRect/>
          </a:stretch>
        </p:blipFill>
        <p:spPr>
          <a:xfrm>
            <a:off x="8027498" y="3818238"/>
            <a:ext cx="3013845" cy="2432485"/>
          </a:xfrm>
          <a:prstGeom prst="rect">
            <a:avLst/>
          </a:prstGeom>
        </p:spPr>
      </p:pic>
    </p:spTree>
    <p:extLst>
      <p:ext uri="{BB962C8B-B14F-4D97-AF65-F5344CB8AC3E}">
        <p14:creationId xmlns:p14="http://schemas.microsoft.com/office/powerpoint/2010/main" val="274905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33783" y="301254"/>
            <a:ext cx="5565071" cy="535577"/>
          </a:xfrm>
        </p:spPr>
        <p:txBody>
          <a:bodyPr>
            <a:noAutofit/>
          </a:bodyPr>
          <a:lstStyle/>
          <a:p>
            <a:r>
              <a:rPr lang="en-GB" sz="3600" dirty="0">
                <a:solidFill>
                  <a:schemeClr val="accent6"/>
                </a:solidFill>
              </a:rPr>
              <a:t>Niagara Falls</a:t>
            </a:r>
          </a:p>
        </p:txBody>
      </p:sp>
      <p:sp>
        <p:nvSpPr>
          <p:cNvPr id="6" name="Content Placeholder 5"/>
          <p:cNvSpPr>
            <a:spLocks noGrp="1"/>
          </p:cNvSpPr>
          <p:nvPr>
            <p:ph idx="1"/>
          </p:nvPr>
        </p:nvSpPr>
        <p:spPr>
          <a:xfrm>
            <a:off x="6450226" y="1668162"/>
            <a:ext cx="4485503" cy="4510216"/>
          </a:xfrm>
        </p:spPr>
        <p:txBody>
          <a:bodyPr>
            <a:normAutofit/>
          </a:bodyPr>
          <a:lstStyle/>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p:txBody>
      </p:sp>
      <p:sp>
        <p:nvSpPr>
          <p:cNvPr id="4" name="Date Placeholder 3"/>
          <p:cNvSpPr>
            <a:spLocks noGrp="1"/>
          </p:cNvSpPr>
          <p:nvPr>
            <p:ph type="dt" sz="half" idx="10"/>
          </p:nvPr>
        </p:nvSpPr>
        <p:spPr/>
        <p:txBody>
          <a:bodyPr/>
          <a:lstStyle/>
          <a:p>
            <a:fld id="{2164DFF2-1ACF-4066-AFD3-C9069A5838D3}" type="datetime2">
              <a:rPr lang="en-GB" smtClean="0"/>
              <a:pPr/>
              <a:t>Monday, 14 December 2020</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95139">
            <a:off x="-86885" y="-26068"/>
            <a:ext cx="2247136" cy="224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C56A7DD-FA46-4A6C-8AEC-AA485E93B612}"/>
              </a:ext>
            </a:extLst>
          </p:cNvPr>
          <p:cNvSpPr txBox="1"/>
          <p:nvPr/>
        </p:nvSpPr>
        <p:spPr>
          <a:xfrm>
            <a:off x="8183753" y="386480"/>
            <a:ext cx="3248206" cy="1200329"/>
          </a:xfrm>
          <a:prstGeom prst="rect">
            <a:avLst/>
          </a:prstGeom>
          <a:noFill/>
        </p:spPr>
        <p:txBody>
          <a:bodyPr wrap="square" rtlCol="0">
            <a:spAutoFit/>
          </a:bodyPr>
          <a:lstStyle/>
          <a:p>
            <a:r>
              <a:rPr lang="en-GB" dirty="0">
                <a:solidFill>
                  <a:srgbClr val="00B050"/>
                </a:solidFill>
              </a:rPr>
              <a:t>How would they feel?</a:t>
            </a:r>
          </a:p>
          <a:p>
            <a:r>
              <a:rPr lang="en-GB" dirty="0">
                <a:solidFill>
                  <a:srgbClr val="00B050"/>
                </a:solidFill>
              </a:rPr>
              <a:t>Add vocabulary to describe this environment including all the senses</a:t>
            </a:r>
          </a:p>
        </p:txBody>
      </p:sp>
      <p:pic>
        <p:nvPicPr>
          <p:cNvPr id="8" name="Picture 7">
            <a:extLst>
              <a:ext uri="{FF2B5EF4-FFF2-40B4-BE49-F238E27FC236}">
                <a16:creationId xmlns:a16="http://schemas.microsoft.com/office/drawing/2014/main" id="{FC97266F-D41A-4114-8525-98C6B3C0E017}"/>
              </a:ext>
            </a:extLst>
          </p:cNvPr>
          <p:cNvPicPr>
            <a:picLocks noChangeAspect="1"/>
          </p:cNvPicPr>
          <p:nvPr/>
        </p:nvPicPr>
        <p:blipFill>
          <a:blip r:embed="rId4"/>
          <a:stretch>
            <a:fillRect/>
          </a:stretch>
        </p:blipFill>
        <p:spPr>
          <a:xfrm>
            <a:off x="3205033" y="3496962"/>
            <a:ext cx="2857500" cy="1600200"/>
          </a:xfrm>
          <a:prstGeom prst="rect">
            <a:avLst/>
          </a:prstGeom>
        </p:spPr>
      </p:pic>
      <p:pic>
        <p:nvPicPr>
          <p:cNvPr id="9" name="Picture 8">
            <a:extLst>
              <a:ext uri="{FF2B5EF4-FFF2-40B4-BE49-F238E27FC236}">
                <a16:creationId xmlns:a16="http://schemas.microsoft.com/office/drawing/2014/main" id="{0591FEED-A23B-4C8B-A5E2-9A8DA5B53A19}"/>
              </a:ext>
            </a:extLst>
          </p:cNvPr>
          <p:cNvPicPr>
            <a:picLocks noChangeAspect="1"/>
          </p:cNvPicPr>
          <p:nvPr/>
        </p:nvPicPr>
        <p:blipFill>
          <a:blip r:embed="rId5"/>
          <a:stretch>
            <a:fillRect/>
          </a:stretch>
        </p:blipFill>
        <p:spPr>
          <a:xfrm>
            <a:off x="7733396" y="1992707"/>
            <a:ext cx="2847975" cy="1600200"/>
          </a:xfrm>
          <a:prstGeom prst="rect">
            <a:avLst/>
          </a:prstGeom>
        </p:spPr>
      </p:pic>
      <p:pic>
        <p:nvPicPr>
          <p:cNvPr id="13" name="Picture 12">
            <a:extLst>
              <a:ext uri="{FF2B5EF4-FFF2-40B4-BE49-F238E27FC236}">
                <a16:creationId xmlns:a16="http://schemas.microsoft.com/office/drawing/2014/main" id="{3CDB98A1-E542-4E5A-88D3-D98B9ED58309}"/>
              </a:ext>
            </a:extLst>
          </p:cNvPr>
          <p:cNvPicPr>
            <a:picLocks noChangeAspect="1"/>
          </p:cNvPicPr>
          <p:nvPr/>
        </p:nvPicPr>
        <p:blipFill>
          <a:blip r:embed="rId6"/>
          <a:stretch>
            <a:fillRect/>
          </a:stretch>
        </p:blipFill>
        <p:spPr>
          <a:xfrm>
            <a:off x="559401" y="2449212"/>
            <a:ext cx="2466975" cy="1847850"/>
          </a:xfrm>
          <a:prstGeom prst="rect">
            <a:avLst/>
          </a:prstGeom>
        </p:spPr>
      </p:pic>
      <p:pic>
        <p:nvPicPr>
          <p:cNvPr id="14" name="Picture 13">
            <a:extLst>
              <a:ext uri="{FF2B5EF4-FFF2-40B4-BE49-F238E27FC236}">
                <a16:creationId xmlns:a16="http://schemas.microsoft.com/office/drawing/2014/main" id="{137B413E-A8AB-467B-8DCB-891A5DFB8142}"/>
              </a:ext>
            </a:extLst>
          </p:cNvPr>
          <p:cNvPicPr>
            <a:picLocks noChangeAspect="1"/>
          </p:cNvPicPr>
          <p:nvPr/>
        </p:nvPicPr>
        <p:blipFill>
          <a:blip r:embed="rId7"/>
          <a:stretch>
            <a:fillRect/>
          </a:stretch>
        </p:blipFill>
        <p:spPr>
          <a:xfrm>
            <a:off x="7741635" y="4424238"/>
            <a:ext cx="2466975" cy="1847850"/>
          </a:xfrm>
          <a:prstGeom prst="rect">
            <a:avLst/>
          </a:prstGeom>
        </p:spPr>
      </p:pic>
      <p:sp>
        <p:nvSpPr>
          <p:cNvPr id="7" name="Rectangle 6">
            <a:extLst>
              <a:ext uri="{FF2B5EF4-FFF2-40B4-BE49-F238E27FC236}">
                <a16:creationId xmlns:a16="http://schemas.microsoft.com/office/drawing/2014/main" id="{583D2BE8-8E53-4E6D-A0E5-43ADF8D371C1}"/>
              </a:ext>
            </a:extLst>
          </p:cNvPr>
          <p:cNvSpPr/>
          <p:nvPr/>
        </p:nvSpPr>
        <p:spPr>
          <a:xfrm>
            <a:off x="1036683" y="5591674"/>
            <a:ext cx="4916346" cy="369332"/>
          </a:xfrm>
          <a:prstGeom prst="rect">
            <a:avLst/>
          </a:prstGeom>
        </p:spPr>
        <p:txBody>
          <a:bodyPr wrap="none">
            <a:spAutoFit/>
          </a:bodyPr>
          <a:lstStyle/>
          <a:p>
            <a:r>
              <a:rPr lang="en-GB" dirty="0"/>
              <a:t>https://www.youtube.com/watch?v=pK_oW62-zrc</a:t>
            </a:r>
          </a:p>
        </p:txBody>
      </p:sp>
    </p:spTree>
    <p:extLst>
      <p:ext uri="{BB962C8B-B14F-4D97-AF65-F5344CB8AC3E}">
        <p14:creationId xmlns:p14="http://schemas.microsoft.com/office/powerpoint/2010/main" val="262144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Monday, 14 December 2020</a:t>
            </a:fld>
            <a:endParaRPr lang="en-GB"/>
          </a:p>
        </p:txBody>
      </p:sp>
      <p:sp>
        <p:nvSpPr>
          <p:cNvPr id="3" name="TextBox 2"/>
          <p:cNvSpPr txBox="1"/>
          <p:nvPr/>
        </p:nvSpPr>
        <p:spPr>
          <a:xfrm>
            <a:off x="2864708" y="550863"/>
            <a:ext cx="5352535" cy="646331"/>
          </a:xfrm>
          <a:prstGeom prst="rect">
            <a:avLst/>
          </a:prstGeom>
          <a:noFill/>
        </p:spPr>
        <p:txBody>
          <a:bodyPr wrap="square" rtlCol="0">
            <a:spAutoFit/>
          </a:bodyPr>
          <a:lstStyle/>
          <a:p>
            <a:r>
              <a:rPr lang="en-GB" sz="3600" dirty="0">
                <a:solidFill>
                  <a:schemeClr val="accent5"/>
                </a:solidFill>
                <a:latin typeface="Elementary Heavy SF" panose="020BE200000000000000" pitchFamily="34" charset="0"/>
              </a:rPr>
              <a:t>The article – 10mins</a:t>
            </a:r>
          </a:p>
        </p:txBody>
      </p:sp>
      <p:sp>
        <p:nvSpPr>
          <p:cNvPr id="6" name="TextBox 5"/>
          <p:cNvSpPr txBox="1"/>
          <p:nvPr/>
        </p:nvSpPr>
        <p:spPr>
          <a:xfrm>
            <a:off x="753763" y="1890584"/>
            <a:ext cx="9756281" cy="2246769"/>
          </a:xfrm>
          <a:prstGeom prst="rect">
            <a:avLst/>
          </a:prstGeom>
          <a:noFill/>
        </p:spPr>
        <p:txBody>
          <a:bodyPr wrap="square" rtlCol="0">
            <a:spAutoFit/>
          </a:bodyPr>
          <a:lstStyle/>
          <a:p>
            <a:pPr marL="342900" indent="-342900">
              <a:buAutoNum type="arabicPeriod"/>
            </a:pPr>
            <a:r>
              <a:rPr lang="en-US" sz="2800" dirty="0"/>
              <a:t>Skim read the whole of the article- include title.</a:t>
            </a:r>
          </a:p>
          <a:p>
            <a:pPr marL="342900" indent="-342900">
              <a:buAutoNum type="arabicPeriod"/>
            </a:pPr>
            <a:endParaRPr lang="en-US" sz="2800" dirty="0"/>
          </a:p>
          <a:p>
            <a:pPr marL="342900" indent="-342900">
              <a:buAutoNum type="arabicPeriod"/>
            </a:pPr>
            <a:r>
              <a:rPr lang="en-US" sz="2800" dirty="0"/>
              <a:t>Answer question A1  a, b and c – the (1) mark questions.</a:t>
            </a:r>
          </a:p>
          <a:p>
            <a:pPr marL="342900" indent="-342900">
              <a:buAutoNum type="arabicPeriod"/>
            </a:pPr>
            <a:endParaRPr lang="en-US" sz="2800" dirty="0"/>
          </a:p>
          <a:p>
            <a:pPr marL="342900" indent="-342900">
              <a:buAutoNum type="arabicPeriod"/>
            </a:pPr>
            <a:endParaRPr lang="en-US" sz="2800" dirty="0"/>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93" y="4687438"/>
            <a:ext cx="24384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390" y="4927284"/>
            <a:ext cx="1732693" cy="125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a:stretch>
            <a:fillRect/>
          </a:stretch>
        </p:blipFill>
        <p:spPr>
          <a:xfrm>
            <a:off x="9552444" y="534057"/>
            <a:ext cx="1915200" cy="1391513"/>
          </a:xfrm>
          <a:prstGeom prst="rect">
            <a:avLst/>
          </a:prstGeom>
        </p:spPr>
      </p:pic>
    </p:spTree>
    <p:extLst>
      <p:ext uri="{BB962C8B-B14F-4D97-AF65-F5344CB8AC3E}">
        <p14:creationId xmlns:p14="http://schemas.microsoft.com/office/powerpoint/2010/main" val="2171102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2878</Words>
  <Application>Microsoft Office PowerPoint</Application>
  <PresentationFormat>Widescreen</PresentationFormat>
  <Paragraphs>341</Paragraphs>
  <Slides>32</Slides>
  <Notes>7</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32</vt:i4>
      </vt:variant>
    </vt:vector>
  </HeadingPairs>
  <TitlesOfParts>
    <vt:vector size="43" baseType="lpstr">
      <vt:lpstr>Arial</vt:lpstr>
      <vt:lpstr>Calibri</vt:lpstr>
      <vt:lpstr>Elementary Heavy SF</vt:lpstr>
      <vt:lpstr>Office Theme</vt:lpstr>
      <vt:lpstr>6_Custom Design</vt:lpstr>
      <vt:lpstr>5_Custom Design</vt:lpstr>
      <vt:lpstr>Custom Design</vt:lpstr>
      <vt:lpstr>1_Custom Design</vt:lpstr>
      <vt:lpstr>2_Custom Design</vt:lpstr>
      <vt:lpstr>3_Custom Design</vt:lpstr>
      <vt:lpstr>4_Custom Design</vt:lpstr>
      <vt:lpstr> </vt:lpstr>
      <vt:lpstr> Paper 2 Non-Fiction 5-8mins</vt:lpstr>
      <vt:lpstr>Starter: Paper 2 Non-Fiction 5-8mins</vt:lpstr>
      <vt:lpstr>PowerPoint Presentation</vt:lpstr>
      <vt:lpstr>Learning outcomes</vt:lpstr>
      <vt:lpstr>PowerPoint Presentation</vt:lpstr>
      <vt:lpstr>Niagara Falls</vt:lpstr>
      <vt:lpstr>Niagara Falls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PowerPoint Presentation</vt:lpstr>
      <vt:lpstr>PowerPoint Presentation</vt:lpstr>
      <vt:lpstr>PowerPoint Presentation</vt:lpstr>
      <vt:lpstr>PowerPoint Presentation</vt:lpstr>
    </vt:vector>
  </TitlesOfParts>
  <Company>Trinity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TY-Mansfield, A</dc:creator>
  <cp:lastModifiedBy>S Ryan</cp:lastModifiedBy>
  <cp:revision>159</cp:revision>
  <cp:lastPrinted>2020-02-26T16:28:59Z</cp:lastPrinted>
  <dcterms:created xsi:type="dcterms:W3CDTF">2015-01-26T11:01:15Z</dcterms:created>
  <dcterms:modified xsi:type="dcterms:W3CDTF">2020-12-14T10:47:36Z</dcterms:modified>
</cp:coreProperties>
</file>