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66" r:id="rId4"/>
    <p:sldId id="258" r:id="rId5"/>
    <p:sldId id="267" r:id="rId6"/>
    <p:sldId id="268" r:id="rId7"/>
    <p:sldId id="259" r:id="rId8"/>
    <p:sldId id="261" r:id="rId9"/>
    <p:sldId id="262" r:id="rId10"/>
    <p:sldId id="26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0" d="100"/>
          <a:sy n="60" d="100"/>
        </p:scale>
        <p:origin x="11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36D07A-B6AD-405D-9979-9FF1B7CBD313}" type="datetimeFigureOut">
              <a:rPr lang="en-GB" smtClean="0"/>
              <a:t>04/10/2020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55A442-7C8D-49CC-92C2-FDEF5876458C}" type="slidenum">
              <a:rPr lang="en-GB" smtClean="0"/>
              <a:t>‹#›</a:t>
            </a:fld>
            <a:endParaRPr lang="en-GB"/>
          </a:p>
        </p:txBody>
      </p:sp>
    </p:spTree>
    <p:extLst>
      <p:ext uri="{BB962C8B-B14F-4D97-AF65-F5344CB8AC3E}">
        <p14:creationId xmlns:p14="http://schemas.microsoft.com/office/powerpoint/2010/main" val="218431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 Now – select either slide 2 or 3.</a:t>
            </a:r>
          </a:p>
        </p:txBody>
      </p:sp>
      <p:sp>
        <p:nvSpPr>
          <p:cNvPr id="4" name="Slide Number Placeholder 3"/>
          <p:cNvSpPr>
            <a:spLocks noGrp="1"/>
          </p:cNvSpPr>
          <p:nvPr>
            <p:ph type="sldNum" sz="quarter" idx="5"/>
          </p:nvPr>
        </p:nvSpPr>
        <p:spPr/>
        <p:txBody>
          <a:bodyPr/>
          <a:lstStyle/>
          <a:p>
            <a:fld id="{AC55A442-7C8D-49CC-92C2-FDEF5876458C}" type="slidenum">
              <a:rPr lang="en-GB" smtClean="0"/>
              <a:t>2</a:t>
            </a:fld>
            <a:endParaRPr lang="en-GB"/>
          </a:p>
        </p:txBody>
      </p:sp>
    </p:spTree>
    <p:extLst>
      <p:ext uri="{BB962C8B-B14F-4D97-AF65-F5344CB8AC3E}">
        <p14:creationId xmlns:p14="http://schemas.microsoft.com/office/powerpoint/2010/main" val="783138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 Now – select either slide 2 or 3.</a:t>
            </a:r>
          </a:p>
        </p:txBody>
      </p:sp>
      <p:sp>
        <p:nvSpPr>
          <p:cNvPr id="4" name="Slide Number Placeholder 3"/>
          <p:cNvSpPr>
            <a:spLocks noGrp="1"/>
          </p:cNvSpPr>
          <p:nvPr>
            <p:ph type="sldNum" sz="quarter" idx="5"/>
          </p:nvPr>
        </p:nvSpPr>
        <p:spPr/>
        <p:txBody>
          <a:bodyPr/>
          <a:lstStyle/>
          <a:p>
            <a:fld id="{AC55A442-7C8D-49CC-92C2-FDEF5876458C}" type="slidenum">
              <a:rPr lang="en-GB" smtClean="0"/>
              <a:t>3</a:t>
            </a:fld>
            <a:endParaRPr lang="en-GB"/>
          </a:p>
        </p:txBody>
      </p:sp>
    </p:spTree>
    <p:extLst>
      <p:ext uri="{BB962C8B-B14F-4D97-AF65-F5344CB8AC3E}">
        <p14:creationId xmlns:p14="http://schemas.microsoft.com/office/powerpoint/2010/main" val="229111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https://youtu.be/foOquPn1L60</a:t>
            </a:r>
          </a:p>
        </p:txBody>
      </p:sp>
      <p:sp>
        <p:nvSpPr>
          <p:cNvPr id="4" name="Slide Number Placeholder 3"/>
          <p:cNvSpPr>
            <a:spLocks noGrp="1"/>
          </p:cNvSpPr>
          <p:nvPr>
            <p:ph type="sldNum" sz="quarter" idx="10"/>
          </p:nvPr>
        </p:nvSpPr>
        <p:spPr/>
        <p:txBody>
          <a:bodyPr/>
          <a:lstStyle/>
          <a:p>
            <a:fld id="{AC55A442-7C8D-49CC-92C2-FDEF5876458C}" type="slidenum">
              <a:rPr lang="en-GB" smtClean="0"/>
              <a:t>8</a:t>
            </a:fld>
            <a:endParaRPr lang="en-GB"/>
          </a:p>
        </p:txBody>
      </p:sp>
    </p:spTree>
    <p:extLst>
      <p:ext uri="{BB962C8B-B14F-4D97-AF65-F5344CB8AC3E}">
        <p14:creationId xmlns:p14="http://schemas.microsoft.com/office/powerpoint/2010/main" val="437943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the booklet on screen to model annotations.</a:t>
            </a:r>
          </a:p>
        </p:txBody>
      </p:sp>
      <p:sp>
        <p:nvSpPr>
          <p:cNvPr id="4" name="Slide Number Placeholder 3"/>
          <p:cNvSpPr>
            <a:spLocks noGrp="1"/>
          </p:cNvSpPr>
          <p:nvPr>
            <p:ph type="sldNum" sz="quarter" idx="5"/>
          </p:nvPr>
        </p:nvSpPr>
        <p:spPr/>
        <p:txBody>
          <a:bodyPr/>
          <a:lstStyle/>
          <a:p>
            <a:fld id="{AC55A442-7C8D-49CC-92C2-FDEF5876458C}" type="slidenum">
              <a:rPr lang="en-GB" smtClean="0"/>
              <a:t>9</a:t>
            </a:fld>
            <a:endParaRPr lang="en-GB"/>
          </a:p>
        </p:txBody>
      </p:sp>
    </p:spTree>
    <p:extLst>
      <p:ext uri="{BB962C8B-B14F-4D97-AF65-F5344CB8AC3E}">
        <p14:creationId xmlns:p14="http://schemas.microsoft.com/office/powerpoint/2010/main" val="3801747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Mindmap</a:t>
            </a:r>
            <a:r>
              <a:rPr lang="en-GB" dirty="0"/>
              <a:t> with their responses. Really push the idea of Macbeth being able to say Amen and the shock of Faustus summoning demons/selling his soul to the devil. </a:t>
            </a:r>
          </a:p>
        </p:txBody>
      </p:sp>
      <p:sp>
        <p:nvSpPr>
          <p:cNvPr id="4" name="Slide Number Placeholder 3"/>
          <p:cNvSpPr>
            <a:spLocks noGrp="1"/>
          </p:cNvSpPr>
          <p:nvPr>
            <p:ph type="sldNum" sz="quarter" idx="10"/>
          </p:nvPr>
        </p:nvSpPr>
        <p:spPr/>
        <p:txBody>
          <a:bodyPr/>
          <a:lstStyle/>
          <a:p>
            <a:fld id="{AC55A442-7C8D-49CC-92C2-FDEF5876458C}" type="slidenum">
              <a:rPr lang="en-GB" smtClean="0"/>
              <a:t>10</a:t>
            </a:fld>
            <a:endParaRPr lang="en-GB"/>
          </a:p>
        </p:txBody>
      </p:sp>
    </p:spTree>
    <p:extLst>
      <p:ext uri="{BB962C8B-B14F-4D97-AF65-F5344CB8AC3E}">
        <p14:creationId xmlns:p14="http://schemas.microsoft.com/office/powerpoint/2010/main" val="3950604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10/4/2020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10/4/2020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10/4/2020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10/4/2020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10/4/2020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10/4/2020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10/4/2020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10/4/2020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foOquPn1L60?feature=oembed" TargetMode="Externa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2B662-4CBA-4EB6-8986-28FB5347EB27}"/>
              </a:ext>
            </a:extLst>
          </p:cNvPr>
          <p:cNvSpPr>
            <a:spLocks noGrp="1"/>
          </p:cNvSpPr>
          <p:nvPr>
            <p:ph type="ctrTitle"/>
          </p:nvPr>
        </p:nvSpPr>
        <p:spPr/>
        <p:txBody>
          <a:bodyPr/>
          <a:lstStyle/>
          <a:p>
            <a:r>
              <a:rPr lang="en-GB" dirty="0"/>
              <a:t>Lesson 7: Marlowe and Shakespeare</a:t>
            </a:r>
          </a:p>
        </p:txBody>
      </p:sp>
      <p:sp>
        <p:nvSpPr>
          <p:cNvPr id="3" name="Subtitle 2">
            <a:extLst>
              <a:ext uri="{FF2B5EF4-FFF2-40B4-BE49-F238E27FC236}">
                <a16:creationId xmlns:a16="http://schemas.microsoft.com/office/drawing/2014/main" id="{8831342C-9FDB-41C4-AC67-91B997F7C776}"/>
              </a:ext>
            </a:extLst>
          </p:cNvPr>
          <p:cNvSpPr>
            <a:spLocks noGrp="1"/>
          </p:cNvSpPr>
          <p:nvPr>
            <p:ph type="subTitle" idx="1"/>
          </p:nvPr>
        </p:nvSpPr>
        <p:spPr/>
        <p:txBody>
          <a:bodyPr/>
          <a:lstStyle/>
          <a:p>
            <a:r>
              <a:rPr lang="en-GB" dirty="0"/>
              <a:t>LO: To explore the presentation of religion through Marlowe and Shakespeare</a:t>
            </a:r>
          </a:p>
        </p:txBody>
      </p:sp>
    </p:spTree>
    <p:extLst>
      <p:ext uri="{BB962C8B-B14F-4D97-AF65-F5344CB8AC3E}">
        <p14:creationId xmlns:p14="http://schemas.microsoft.com/office/powerpoint/2010/main" val="2093130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7BA56-6D17-43F2-B6D3-EF86DA6BEAC8}"/>
              </a:ext>
            </a:extLst>
          </p:cNvPr>
          <p:cNvSpPr>
            <a:spLocks noGrp="1"/>
          </p:cNvSpPr>
          <p:nvPr>
            <p:ph type="title"/>
          </p:nvPr>
        </p:nvSpPr>
        <p:spPr>
          <a:xfrm>
            <a:off x="1423328" y="2340911"/>
            <a:ext cx="9720072" cy="1499616"/>
          </a:xfrm>
        </p:spPr>
        <p:txBody>
          <a:bodyPr/>
          <a:lstStyle/>
          <a:p>
            <a:pPr algn="ctr"/>
            <a:r>
              <a:rPr lang="en-GB" dirty="0"/>
              <a:t>How is religion presented? </a:t>
            </a:r>
          </a:p>
        </p:txBody>
      </p:sp>
      <p:sp>
        <p:nvSpPr>
          <p:cNvPr id="4" name="TextBox 3">
            <a:extLst>
              <a:ext uri="{FF2B5EF4-FFF2-40B4-BE49-F238E27FC236}">
                <a16:creationId xmlns:a16="http://schemas.microsoft.com/office/drawing/2014/main" id="{78AD3A8B-24ED-45AE-B828-ACEAF87B8F91}"/>
              </a:ext>
            </a:extLst>
          </p:cNvPr>
          <p:cNvSpPr txBox="1"/>
          <p:nvPr/>
        </p:nvSpPr>
        <p:spPr>
          <a:xfrm>
            <a:off x="829994" y="6488668"/>
            <a:ext cx="7375161" cy="369332"/>
          </a:xfrm>
          <a:prstGeom prst="rect">
            <a:avLst/>
          </a:prstGeom>
          <a:noFill/>
        </p:spPr>
        <p:txBody>
          <a:bodyPr wrap="square" rtlCol="0">
            <a:spAutoFit/>
          </a:bodyPr>
          <a:lstStyle/>
          <a:p>
            <a:r>
              <a:rPr lang="en-GB" dirty="0"/>
              <a:t>LO: To explore the presentation of religion through Marlowe and Shakespeare.</a:t>
            </a:r>
          </a:p>
        </p:txBody>
      </p:sp>
      <p:sp>
        <p:nvSpPr>
          <p:cNvPr id="5" name="TextBox 4">
            <a:extLst>
              <a:ext uri="{FF2B5EF4-FFF2-40B4-BE49-F238E27FC236}">
                <a16:creationId xmlns:a16="http://schemas.microsoft.com/office/drawing/2014/main" id="{4A2A7D75-F8B8-44D3-874B-EE2A8B99A777}"/>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3505845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67F9C-A114-4D0A-A89E-8F07AB380F3C}"/>
              </a:ext>
            </a:extLst>
          </p:cNvPr>
          <p:cNvSpPr>
            <a:spLocks noGrp="1"/>
          </p:cNvSpPr>
          <p:nvPr>
            <p:ph type="title"/>
          </p:nvPr>
        </p:nvSpPr>
        <p:spPr>
          <a:xfrm>
            <a:off x="1024128" y="304800"/>
            <a:ext cx="9720072" cy="1780032"/>
          </a:xfrm>
        </p:spPr>
        <p:txBody>
          <a:bodyPr>
            <a:normAutofit fontScale="90000"/>
          </a:bodyPr>
          <a:lstStyle/>
          <a:p>
            <a:r>
              <a:rPr lang="en-GB" dirty="0"/>
              <a:t>Starter – COUNTDOWN! </a:t>
            </a:r>
            <a:br>
              <a:rPr lang="en-GB" dirty="0"/>
            </a:br>
            <a:r>
              <a:rPr lang="en-GB" dirty="0"/>
              <a:t>HOW MANY WORDS CAN YOU MAKE FROM THESE LETTERS IN 2 MINUTES?</a:t>
            </a:r>
          </a:p>
        </p:txBody>
      </p:sp>
      <p:sp>
        <p:nvSpPr>
          <p:cNvPr id="3" name="Content Placeholder 2">
            <a:extLst>
              <a:ext uri="{FF2B5EF4-FFF2-40B4-BE49-F238E27FC236}">
                <a16:creationId xmlns:a16="http://schemas.microsoft.com/office/drawing/2014/main" id="{29E02E03-D4E7-417F-9634-F6E248ABB6A8}"/>
              </a:ext>
            </a:extLst>
          </p:cNvPr>
          <p:cNvSpPr>
            <a:spLocks noGrp="1"/>
          </p:cNvSpPr>
          <p:nvPr>
            <p:ph idx="1"/>
          </p:nvPr>
        </p:nvSpPr>
        <p:spPr/>
        <p:txBody>
          <a:bodyPr/>
          <a:lstStyle/>
          <a:p>
            <a:endParaRPr lang="en-GB" dirty="0"/>
          </a:p>
          <a:p>
            <a:endParaRPr lang="en-GB" dirty="0"/>
          </a:p>
          <a:p>
            <a:pPr algn="ctr"/>
            <a:r>
              <a:rPr lang="en-GB" sz="5400" dirty="0"/>
              <a:t>C T R O D O A U F S U T S</a:t>
            </a:r>
          </a:p>
        </p:txBody>
      </p:sp>
      <p:sp>
        <p:nvSpPr>
          <p:cNvPr id="4" name="TextBox 3">
            <a:extLst>
              <a:ext uri="{FF2B5EF4-FFF2-40B4-BE49-F238E27FC236}">
                <a16:creationId xmlns:a16="http://schemas.microsoft.com/office/drawing/2014/main" id="{2AFA3E85-C56F-4E59-AE49-E73FFDB2A636}"/>
              </a:ext>
            </a:extLst>
          </p:cNvPr>
          <p:cNvSpPr txBox="1"/>
          <p:nvPr/>
        </p:nvSpPr>
        <p:spPr>
          <a:xfrm>
            <a:off x="815926" y="6488668"/>
            <a:ext cx="7375161" cy="369332"/>
          </a:xfrm>
          <a:prstGeom prst="rect">
            <a:avLst/>
          </a:prstGeom>
          <a:noFill/>
        </p:spPr>
        <p:txBody>
          <a:bodyPr wrap="square" rtlCol="0">
            <a:spAutoFit/>
          </a:bodyPr>
          <a:lstStyle/>
          <a:p>
            <a:r>
              <a:rPr lang="en-GB" dirty="0"/>
              <a:t>LO: To explore the presentation of religion through Marlowe and Shakespeare.</a:t>
            </a:r>
          </a:p>
        </p:txBody>
      </p:sp>
      <p:sp>
        <p:nvSpPr>
          <p:cNvPr id="5" name="TextBox 4">
            <a:extLst>
              <a:ext uri="{FF2B5EF4-FFF2-40B4-BE49-F238E27FC236}">
                <a16:creationId xmlns:a16="http://schemas.microsoft.com/office/drawing/2014/main" id="{7E876297-32CD-462D-8AA4-6B33391A1EF3}"/>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Tree>
    <p:extLst>
      <p:ext uri="{BB962C8B-B14F-4D97-AF65-F5344CB8AC3E}">
        <p14:creationId xmlns:p14="http://schemas.microsoft.com/office/powerpoint/2010/main" val="2879881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67F9C-A114-4D0A-A89E-8F07AB380F3C}"/>
              </a:ext>
            </a:extLst>
          </p:cNvPr>
          <p:cNvSpPr>
            <a:spLocks noGrp="1"/>
          </p:cNvSpPr>
          <p:nvPr>
            <p:ph type="title"/>
          </p:nvPr>
        </p:nvSpPr>
        <p:spPr>
          <a:xfrm>
            <a:off x="1024128" y="304800"/>
            <a:ext cx="9720072" cy="1780032"/>
          </a:xfrm>
        </p:spPr>
        <p:txBody>
          <a:bodyPr>
            <a:normAutofit/>
          </a:bodyPr>
          <a:lstStyle/>
          <a:p>
            <a:r>
              <a:rPr lang="en-GB" sz="6600" dirty="0"/>
              <a:t>Testing your long term memory:</a:t>
            </a:r>
          </a:p>
        </p:txBody>
      </p:sp>
      <p:sp>
        <p:nvSpPr>
          <p:cNvPr id="3" name="Content Placeholder 2">
            <a:extLst>
              <a:ext uri="{FF2B5EF4-FFF2-40B4-BE49-F238E27FC236}">
                <a16:creationId xmlns:a16="http://schemas.microsoft.com/office/drawing/2014/main" id="{29E02E03-D4E7-417F-9634-F6E248ABB6A8}"/>
              </a:ext>
            </a:extLst>
          </p:cNvPr>
          <p:cNvSpPr>
            <a:spLocks noGrp="1"/>
          </p:cNvSpPr>
          <p:nvPr>
            <p:ph idx="1"/>
          </p:nvPr>
        </p:nvSpPr>
        <p:spPr>
          <a:xfrm>
            <a:off x="917096" y="1762891"/>
            <a:ext cx="9720073" cy="4023360"/>
          </a:xfrm>
        </p:spPr>
        <p:txBody>
          <a:bodyPr>
            <a:normAutofit fontScale="92500" lnSpcReduction="20000"/>
          </a:bodyPr>
          <a:lstStyle/>
          <a:p>
            <a:endParaRPr lang="en-GB" dirty="0"/>
          </a:p>
          <a:p>
            <a:endParaRPr lang="en-GB" dirty="0"/>
          </a:p>
          <a:p>
            <a:pPr marL="0" indent="0">
              <a:buNone/>
            </a:pPr>
            <a:r>
              <a:rPr lang="en-GB" sz="5400" dirty="0"/>
              <a:t>How many facts </a:t>
            </a:r>
          </a:p>
          <a:p>
            <a:pPr marL="0" indent="0">
              <a:buNone/>
            </a:pPr>
            <a:r>
              <a:rPr lang="en-GB" sz="5400" dirty="0"/>
              <a:t>can you remember </a:t>
            </a:r>
          </a:p>
          <a:p>
            <a:pPr marL="0" indent="0">
              <a:buNone/>
            </a:pPr>
            <a:r>
              <a:rPr lang="en-GB" sz="5400" dirty="0"/>
              <a:t>about </a:t>
            </a:r>
            <a:r>
              <a:rPr lang="en-GB" sz="7800" b="1" dirty="0"/>
              <a:t>Macbeth</a:t>
            </a:r>
            <a:r>
              <a:rPr lang="en-GB" sz="5400" dirty="0"/>
              <a:t> </a:t>
            </a:r>
          </a:p>
          <a:p>
            <a:pPr marL="0" indent="0">
              <a:buNone/>
            </a:pPr>
            <a:r>
              <a:rPr lang="en-GB" sz="5400" dirty="0"/>
              <a:t>from Year 8?</a:t>
            </a:r>
          </a:p>
        </p:txBody>
      </p:sp>
      <p:sp>
        <p:nvSpPr>
          <p:cNvPr id="4" name="TextBox 3">
            <a:extLst>
              <a:ext uri="{FF2B5EF4-FFF2-40B4-BE49-F238E27FC236}">
                <a16:creationId xmlns:a16="http://schemas.microsoft.com/office/drawing/2014/main" id="{2AFA3E85-C56F-4E59-AE49-E73FFDB2A636}"/>
              </a:ext>
            </a:extLst>
          </p:cNvPr>
          <p:cNvSpPr txBox="1"/>
          <p:nvPr/>
        </p:nvSpPr>
        <p:spPr>
          <a:xfrm>
            <a:off x="815926" y="6488668"/>
            <a:ext cx="7375161" cy="369332"/>
          </a:xfrm>
          <a:prstGeom prst="rect">
            <a:avLst/>
          </a:prstGeom>
          <a:noFill/>
        </p:spPr>
        <p:txBody>
          <a:bodyPr wrap="square" rtlCol="0">
            <a:spAutoFit/>
          </a:bodyPr>
          <a:lstStyle/>
          <a:p>
            <a:r>
              <a:rPr lang="en-GB" dirty="0"/>
              <a:t>LO: To explore the presentation of religion through Marlowe and Shakespeare.</a:t>
            </a:r>
          </a:p>
        </p:txBody>
      </p:sp>
      <p:sp>
        <p:nvSpPr>
          <p:cNvPr id="5" name="TextBox 4">
            <a:extLst>
              <a:ext uri="{FF2B5EF4-FFF2-40B4-BE49-F238E27FC236}">
                <a16:creationId xmlns:a16="http://schemas.microsoft.com/office/drawing/2014/main" id="{7E876297-32CD-462D-8AA4-6B33391A1EF3}"/>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pic>
        <p:nvPicPr>
          <p:cNvPr id="1026" name="Picture 2" descr="A Level Revision: A2 Literature: The Witches">
            <a:extLst>
              <a:ext uri="{FF2B5EF4-FFF2-40B4-BE49-F238E27FC236}">
                <a16:creationId xmlns:a16="http://schemas.microsoft.com/office/drawing/2014/main" id="{E72891AD-B042-469A-994C-CBDF2B9EFE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7572" y="2417918"/>
            <a:ext cx="5988148" cy="3368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63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A4CA8-B969-4EE5-A90E-42A0896B2A1A}"/>
              </a:ext>
            </a:extLst>
          </p:cNvPr>
          <p:cNvSpPr>
            <a:spLocks noGrp="1"/>
          </p:cNvSpPr>
          <p:nvPr>
            <p:ph type="title"/>
          </p:nvPr>
        </p:nvSpPr>
        <p:spPr>
          <a:xfrm>
            <a:off x="5884165" y="352370"/>
            <a:ext cx="6307835" cy="1499616"/>
          </a:xfrm>
        </p:spPr>
        <p:txBody>
          <a:bodyPr>
            <a:normAutofit/>
          </a:bodyPr>
          <a:lstStyle/>
          <a:p>
            <a:r>
              <a:rPr lang="en-GB" sz="6600" dirty="0"/>
              <a:t>Add to your timeline</a:t>
            </a:r>
          </a:p>
        </p:txBody>
      </p:sp>
      <p:sp>
        <p:nvSpPr>
          <p:cNvPr id="3" name="Content Placeholder 2">
            <a:extLst>
              <a:ext uri="{FF2B5EF4-FFF2-40B4-BE49-F238E27FC236}">
                <a16:creationId xmlns:a16="http://schemas.microsoft.com/office/drawing/2014/main" id="{4709C393-16BA-4045-948D-79D0FDFF08F8}"/>
              </a:ext>
            </a:extLst>
          </p:cNvPr>
          <p:cNvSpPr>
            <a:spLocks noGrp="1"/>
          </p:cNvSpPr>
          <p:nvPr>
            <p:ph idx="1"/>
          </p:nvPr>
        </p:nvSpPr>
        <p:spPr>
          <a:xfrm>
            <a:off x="4705350" y="3559623"/>
            <a:ext cx="7375161" cy="1499617"/>
          </a:xfrm>
        </p:spPr>
        <p:txBody>
          <a:bodyPr>
            <a:normAutofit/>
          </a:bodyPr>
          <a:lstStyle/>
          <a:p>
            <a:r>
              <a:rPr lang="en-GB" dirty="0"/>
              <a:t>Today’s primary text is Christopher Marlowe’s play ‘Doctor Faustus’, written in 1588. </a:t>
            </a:r>
          </a:p>
          <a:p>
            <a:r>
              <a:rPr lang="en-GB" dirty="0"/>
              <a:t>Today’s secondary text is Shakespeare’s ‘Macbeth’, written in 1606. </a:t>
            </a:r>
          </a:p>
        </p:txBody>
      </p:sp>
      <p:sp>
        <p:nvSpPr>
          <p:cNvPr id="4" name="TextBox 3">
            <a:extLst>
              <a:ext uri="{FF2B5EF4-FFF2-40B4-BE49-F238E27FC236}">
                <a16:creationId xmlns:a16="http://schemas.microsoft.com/office/drawing/2014/main" id="{EB15E575-BA16-41F9-9945-0FD4A62B68B2}"/>
              </a:ext>
            </a:extLst>
          </p:cNvPr>
          <p:cNvSpPr txBox="1"/>
          <p:nvPr/>
        </p:nvSpPr>
        <p:spPr>
          <a:xfrm>
            <a:off x="776134" y="6462284"/>
            <a:ext cx="7375161" cy="369332"/>
          </a:xfrm>
          <a:prstGeom prst="rect">
            <a:avLst/>
          </a:prstGeom>
          <a:noFill/>
        </p:spPr>
        <p:txBody>
          <a:bodyPr wrap="square" rtlCol="0">
            <a:spAutoFit/>
          </a:bodyPr>
          <a:lstStyle/>
          <a:p>
            <a:r>
              <a:rPr lang="en-GB" dirty="0"/>
              <a:t>LO: To explore the presentation of religion through Marlowe and Shakespeare.</a:t>
            </a:r>
          </a:p>
        </p:txBody>
      </p:sp>
      <p:sp>
        <p:nvSpPr>
          <p:cNvPr id="5" name="Rectangle 4">
            <a:extLst>
              <a:ext uri="{FF2B5EF4-FFF2-40B4-BE49-F238E27FC236}">
                <a16:creationId xmlns:a16="http://schemas.microsoft.com/office/drawing/2014/main" id="{B73C0EE7-BE9F-43FF-B39F-B1C5510DCFA4}"/>
              </a:ext>
            </a:extLst>
          </p:cNvPr>
          <p:cNvSpPr/>
          <p:nvPr/>
        </p:nvSpPr>
        <p:spPr>
          <a:xfrm>
            <a:off x="1676400" y="2446020"/>
            <a:ext cx="1714500" cy="55245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Ancient </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Literature</a:t>
            </a:r>
            <a:endParaRPr lang="en-GB" sz="1100">
              <a:effectLst/>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F01164F4-8DA6-4516-AB4B-710C8531D0CB}"/>
              </a:ext>
            </a:extLst>
          </p:cNvPr>
          <p:cNvSpPr/>
          <p:nvPr/>
        </p:nvSpPr>
        <p:spPr>
          <a:xfrm>
            <a:off x="3390900" y="2455545"/>
            <a:ext cx="1828800" cy="552450"/>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Middle Ages/</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Renaissance</a:t>
            </a:r>
            <a:endParaRPr lang="en-GB" sz="1100">
              <a:effectLst/>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23CA1C58-8897-412B-9CC4-916319819565}"/>
              </a:ext>
            </a:extLst>
          </p:cNvPr>
          <p:cNvSpPr/>
          <p:nvPr/>
        </p:nvSpPr>
        <p:spPr>
          <a:xfrm>
            <a:off x="5219700" y="2446020"/>
            <a:ext cx="1828800" cy="552450"/>
          </a:xfrm>
          <a:prstGeom prst="rect">
            <a:avLst/>
          </a:prstGeom>
          <a:solidFill>
            <a:srgbClr val="33CC33"/>
          </a:solidFill>
          <a:ln>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The Georgians &amp;</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Victorians</a:t>
            </a:r>
            <a:endParaRPr lang="en-GB" sz="1100">
              <a:effectLst/>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4273F177-9BF2-4A90-AE58-11D3381F2BF4}"/>
              </a:ext>
            </a:extLst>
          </p:cNvPr>
          <p:cNvSpPr/>
          <p:nvPr/>
        </p:nvSpPr>
        <p:spPr>
          <a:xfrm>
            <a:off x="7048500" y="2446020"/>
            <a:ext cx="1828800" cy="552450"/>
          </a:xfrm>
          <a:prstGeom prst="rect">
            <a:avLst/>
          </a:prstGeom>
          <a:solidFill>
            <a:srgbClr val="009999"/>
          </a:solidFill>
          <a:ln>
            <a:solidFill>
              <a:srgbClr val="00999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The Twentieth </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Century</a:t>
            </a:r>
            <a:endParaRPr lang="en-GB" sz="1100">
              <a:effectLst/>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id="{9FB1AFDC-FBE4-4A90-A8AC-0AC530DD371F}"/>
              </a:ext>
            </a:extLst>
          </p:cNvPr>
          <p:cNvSpPr/>
          <p:nvPr/>
        </p:nvSpPr>
        <p:spPr>
          <a:xfrm>
            <a:off x="8877300" y="2446020"/>
            <a:ext cx="1638300" cy="552450"/>
          </a:xfrm>
          <a:prstGeom prst="rect">
            <a:avLst/>
          </a:prstGeom>
          <a:solidFill>
            <a:srgbClr val="FF0066"/>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1400">
                <a:effectLst/>
                <a:ea typeface="Calibri" panose="020F0502020204030204" pitchFamily="34" charset="0"/>
                <a:cs typeface="Times New Roman" panose="02020603050405020304" pitchFamily="18" charset="0"/>
              </a:rPr>
              <a:t>Representing </a:t>
            </a:r>
            <a:br>
              <a:rPr lang="en-GB" sz="1400">
                <a:effectLst/>
                <a:ea typeface="Calibri" panose="020F0502020204030204" pitchFamily="34" charset="0"/>
                <a:cs typeface="Times New Roman" panose="02020603050405020304" pitchFamily="18" charset="0"/>
              </a:rPr>
            </a:br>
            <a:r>
              <a:rPr lang="en-GB" sz="1400">
                <a:effectLst/>
                <a:ea typeface="Calibri" panose="020F0502020204030204" pitchFamily="34" charset="0"/>
                <a:cs typeface="Times New Roman" panose="02020603050405020304" pitchFamily="18" charset="0"/>
              </a:rPr>
              <a:t>change</a:t>
            </a:r>
            <a:endParaRPr lang="en-GB" sz="1100">
              <a:effectLst/>
              <a:ea typeface="Calibri" panose="020F0502020204030204" pitchFamily="34" charset="0"/>
              <a:cs typeface="Times New Roman" panose="02020603050405020304" pitchFamily="18" charset="0"/>
            </a:endParaRPr>
          </a:p>
        </p:txBody>
      </p:sp>
      <p:cxnSp>
        <p:nvCxnSpPr>
          <p:cNvPr id="10" name="Straight Connector 9">
            <a:extLst>
              <a:ext uri="{FF2B5EF4-FFF2-40B4-BE49-F238E27FC236}">
                <a16:creationId xmlns:a16="http://schemas.microsoft.com/office/drawing/2014/main" id="{CA9C80F6-8A5C-41D5-81E8-CA696A7EC390}"/>
              </a:ext>
            </a:extLst>
          </p:cNvPr>
          <p:cNvCxnSpPr/>
          <p:nvPr/>
        </p:nvCxnSpPr>
        <p:spPr>
          <a:xfrm>
            <a:off x="3855720" y="3007995"/>
            <a:ext cx="0" cy="419100"/>
          </a:xfrm>
          <a:prstGeom prst="line">
            <a:avLst/>
          </a:prstGeom>
          <a:ln>
            <a:solidFill>
              <a:srgbClr val="FF9933"/>
            </a:solidFill>
          </a:ln>
        </p:spPr>
        <p:style>
          <a:lnRef idx="1">
            <a:schemeClr val="accent1"/>
          </a:lnRef>
          <a:fillRef idx="0">
            <a:schemeClr val="accent1"/>
          </a:fillRef>
          <a:effectRef idx="0">
            <a:schemeClr val="accent1"/>
          </a:effectRef>
          <a:fontRef idx="minor">
            <a:schemeClr val="tx1"/>
          </a:fontRef>
        </p:style>
      </p:cxnSp>
      <p:sp>
        <p:nvSpPr>
          <p:cNvPr id="11" name="Text Box 28">
            <a:extLst>
              <a:ext uri="{FF2B5EF4-FFF2-40B4-BE49-F238E27FC236}">
                <a16:creationId xmlns:a16="http://schemas.microsoft.com/office/drawing/2014/main" id="{76B370F5-3E10-44B9-9216-65F9301BAEAA}"/>
              </a:ext>
            </a:extLst>
          </p:cNvPr>
          <p:cNvSpPr txBox="1"/>
          <p:nvPr/>
        </p:nvSpPr>
        <p:spPr>
          <a:xfrm>
            <a:off x="2995862" y="3427094"/>
            <a:ext cx="1467853" cy="1186066"/>
          </a:xfrm>
          <a:prstGeom prst="rect">
            <a:avLst/>
          </a:prstGeom>
          <a:solidFill>
            <a:schemeClr val="lt1"/>
          </a:solidFill>
          <a:ln w="6350">
            <a:solidFill>
              <a:srgbClr val="FF9933"/>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Christopher Marlowe ‘Doctor Faustus’ (1588)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2" name="Straight Connector 11">
            <a:extLst>
              <a:ext uri="{FF2B5EF4-FFF2-40B4-BE49-F238E27FC236}">
                <a16:creationId xmlns:a16="http://schemas.microsoft.com/office/drawing/2014/main" id="{1F48D737-AD1E-450B-AD2B-231A3BD6EE1E}"/>
              </a:ext>
            </a:extLst>
          </p:cNvPr>
          <p:cNvCxnSpPr/>
          <p:nvPr/>
        </p:nvCxnSpPr>
        <p:spPr>
          <a:xfrm flipV="1">
            <a:off x="4705350" y="1984058"/>
            <a:ext cx="0" cy="476250"/>
          </a:xfrm>
          <a:prstGeom prst="line">
            <a:avLst/>
          </a:prstGeom>
          <a:ln>
            <a:solidFill>
              <a:srgbClr val="FF9933"/>
            </a:solidFill>
          </a:ln>
        </p:spPr>
        <p:style>
          <a:lnRef idx="1">
            <a:schemeClr val="accent1"/>
          </a:lnRef>
          <a:fillRef idx="0">
            <a:schemeClr val="accent1"/>
          </a:fillRef>
          <a:effectRef idx="0">
            <a:schemeClr val="accent1"/>
          </a:effectRef>
          <a:fontRef idx="minor">
            <a:schemeClr val="tx1"/>
          </a:fontRef>
        </p:style>
      </p:cxnSp>
      <p:sp>
        <p:nvSpPr>
          <p:cNvPr id="13" name="Text Box 58">
            <a:extLst>
              <a:ext uri="{FF2B5EF4-FFF2-40B4-BE49-F238E27FC236}">
                <a16:creationId xmlns:a16="http://schemas.microsoft.com/office/drawing/2014/main" id="{DA59E2EE-B5D7-4C11-8848-EA232D7442E2}"/>
              </a:ext>
            </a:extLst>
          </p:cNvPr>
          <p:cNvSpPr txBox="1"/>
          <p:nvPr/>
        </p:nvSpPr>
        <p:spPr>
          <a:xfrm>
            <a:off x="3970421" y="962526"/>
            <a:ext cx="1249279" cy="1059632"/>
          </a:xfrm>
          <a:prstGeom prst="rect">
            <a:avLst/>
          </a:prstGeom>
          <a:solidFill>
            <a:schemeClr val="lt1"/>
          </a:solidFill>
          <a:ln w="6350">
            <a:solidFill>
              <a:srgbClr val="FF9933"/>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dirty="0">
                <a:solidFill>
                  <a:srgbClr val="FF3300"/>
                </a:solidFill>
                <a:effectLst/>
                <a:latin typeface="Calibri" panose="020F0502020204030204" pitchFamily="34" charset="0"/>
                <a:ea typeface="Calibri" panose="020F0502020204030204" pitchFamily="34" charset="0"/>
                <a:cs typeface="Times New Roman" panose="02020603050405020304" pitchFamily="18" charset="0"/>
              </a:rPr>
              <a:t>William Shakespeare ‘Macbeth’ (1606)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0CFC3044-9607-45C7-9C96-5E4EC3F472C2}"/>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Draw It</a:t>
            </a:r>
          </a:p>
        </p:txBody>
      </p:sp>
      <p:sp>
        <p:nvSpPr>
          <p:cNvPr id="15" name="Rectangle 14">
            <a:extLst>
              <a:ext uri="{FF2B5EF4-FFF2-40B4-BE49-F238E27FC236}">
                <a16:creationId xmlns:a16="http://schemas.microsoft.com/office/drawing/2014/main" id="{09251B1B-A0D7-4DA2-8DDC-73FB385E6324}"/>
              </a:ext>
            </a:extLst>
          </p:cNvPr>
          <p:cNvSpPr/>
          <p:nvPr/>
        </p:nvSpPr>
        <p:spPr>
          <a:xfrm>
            <a:off x="922421" y="5315799"/>
            <a:ext cx="11021050" cy="830997"/>
          </a:xfrm>
          <a:prstGeom prst="rect">
            <a:avLst/>
          </a:prstGeom>
        </p:spPr>
        <p:txBody>
          <a:bodyPr wrap="square">
            <a:spAutoFit/>
          </a:bodyPr>
          <a:lstStyle/>
          <a:p>
            <a:r>
              <a:rPr lang="en-GB" sz="2400" b="1" dirty="0"/>
              <a:t>Due to their similar theme (magic/evil/going against religion) and the fact they were writing at the same time, these 2 plays are often compared. </a:t>
            </a:r>
          </a:p>
        </p:txBody>
      </p:sp>
    </p:spTree>
    <p:extLst>
      <p:ext uri="{BB962C8B-B14F-4D97-AF65-F5344CB8AC3E}">
        <p14:creationId xmlns:p14="http://schemas.microsoft.com/office/powerpoint/2010/main" val="353838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00F13-213C-4556-BFB1-13B558C0EF97}"/>
              </a:ext>
            </a:extLst>
          </p:cNvPr>
          <p:cNvSpPr>
            <a:spLocks noGrp="1"/>
          </p:cNvSpPr>
          <p:nvPr>
            <p:ph type="title"/>
          </p:nvPr>
        </p:nvSpPr>
        <p:spPr>
          <a:xfrm>
            <a:off x="945823" y="-39886"/>
            <a:ext cx="11167872" cy="1499616"/>
          </a:xfrm>
        </p:spPr>
        <p:txBody>
          <a:bodyPr/>
          <a:lstStyle/>
          <a:p>
            <a:r>
              <a:rPr lang="en-GB" dirty="0"/>
              <a:t>Match the vocabulary to the correct definitions</a:t>
            </a:r>
          </a:p>
        </p:txBody>
      </p:sp>
      <p:sp>
        <p:nvSpPr>
          <p:cNvPr id="3" name="Content Placeholder 2">
            <a:extLst>
              <a:ext uri="{FF2B5EF4-FFF2-40B4-BE49-F238E27FC236}">
                <a16:creationId xmlns:a16="http://schemas.microsoft.com/office/drawing/2014/main" id="{2B9B34D0-B86F-4A53-B0AA-516B251402D3}"/>
              </a:ext>
            </a:extLst>
          </p:cNvPr>
          <p:cNvSpPr>
            <a:spLocks noGrp="1"/>
          </p:cNvSpPr>
          <p:nvPr>
            <p:ph idx="1"/>
          </p:nvPr>
        </p:nvSpPr>
        <p:spPr>
          <a:xfrm>
            <a:off x="1055076" y="1294228"/>
            <a:ext cx="10916529" cy="4093698"/>
          </a:xfrm>
        </p:spPr>
        <p:txBody>
          <a:bodyPr>
            <a:normAutofit/>
          </a:bodyPr>
          <a:lstStyle/>
          <a:p>
            <a:pPr marL="457200" indent="-457200">
              <a:buFont typeface="+mj-lt"/>
              <a:buAutoNum type="arabicPeriod"/>
            </a:pPr>
            <a:r>
              <a:rPr lang="en-GB" sz="3600" dirty="0"/>
              <a:t>To say formally or publicly that you no longer agree with a belief or way of behaving.</a:t>
            </a:r>
          </a:p>
          <a:p>
            <a:pPr marL="457200" indent="-457200">
              <a:buFont typeface="+mj-lt"/>
              <a:buAutoNum type="arabicPeriod"/>
            </a:pPr>
            <a:r>
              <a:rPr lang="en-GB" sz="3600" dirty="0"/>
              <a:t>Rules in place of an absent monarch.</a:t>
            </a:r>
          </a:p>
          <a:p>
            <a:pPr marL="457200" indent="-457200">
              <a:buFont typeface="+mj-lt"/>
              <a:buAutoNum type="arabicPeriod"/>
            </a:pPr>
            <a:r>
              <a:rPr lang="en-GB" sz="3600" dirty="0"/>
              <a:t>A concept of the Afterlife from Classical Mythology.</a:t>
            </a:r>
          </a:p>
          <a:p>
            <a:pPr marL="457200" indent="-457200">
              <a:buFont typeface="+mj-lt"/>
              <a:buAutoNum type="arabicPeriod"/>
            </a:pPr>
            <a:r>
              <a:rPr lang="en-GB" sz="3600" dirty="0"/>
              <a:t>Here/To or towards a place</a:t>
            </a:r>
          </a:p>
          <a:p>
            <a:pPr marL="457200" indent="-457200">
              <a:buFont typeface="+mj-lt"/>
              <a:buAutoNum type="arabicPeriod"/>
            </a:pPr>
            <a:r>
              <a:rPr lang="en-GB" sz="3600" dirty="0"/>
              <a:t>Rude and disrespectful behaviour.</a:t>
            </a:r>
          </a:p>
        </p:txBody>
      </p:sp>
      <p:sp>
        <p:nvSpPr>
          <p:cNvPr id="4" name="TextBox 3">
            <a:extLst>
              <a:ext uri="{FF2B5EF4-FFF2-40B4-BE49-F238E27FC236}">
                <a16:creationId xmlns:a16="http://schemas.microsoft.com/office/drawing/2014/main" id="{C1FA1470-918E-498B-83EC-FDFFD5BB6AA2}"/>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Unlocking Vocabulary</a:t>
            </a:r>
          </a:p>
        </p:txBody>
      </p:sp>
      <p:sp>
        <p:nvSpPr>
          <p:cNvPr id="5" name="TextBox 4">
            <a:extLst>
              <a:ext uri="{FF2B5EF4-FFF2-40B4-BE49-F238E27FC236}">
                <a16:creationId xmlns:a16="http://schemas.microsoft.com/office/drawing/2014/main" id="{F3F9607A-0D70-4539-B456-6624E74EB931}"/>
              </a:ext>
            </a:extLst>
          </p:cNvPr>
          <p:cNvSpPr txBox="1"/>
          <p:nvPr/>
        </p:nvSpPr>
        <p:spPr>
          <a:xfrm>
            <a:off x="776134" y="6462284"/>
            <a:ext cx="7375161" cy="369332"/>
          </a:xfrm>
          <a:prstGeom prst="rect">
            <a:avLst/>
          </a:prstGeom>
          <a:noFill/>
        </p:spPr>
        <p:txBody>
          <a:bodyPr wrap="square" rtlCol="0">
            <a:spAutoFit/>
          </a:bodyPr>
          <a:lstStyle/>
          <a:p>
            <a:r>
              <a:rPr lang="en-GB" dirty="0"/>
              <a:t>LO: To explore the presentation of religion through Marlowe and Shakespeare.</a:t>
            </a:r>
          </a:p>
        </p:txBody>
      </p:sp>
      <p:sp>
        <p:nvSpPr>
          <p:cNvPr id="6" name="Rectangle 5">
            <a:extLst>
              <a:ext uri="{FF2B5EF4-FFF2-40B4-BE49-F238E27FC236}">
                <a16:creationId xmlns:a16="http://schemas.microsoft.com/office/drawing/2014/main" id="{750D88BF-DB3B-4FE8-9C37-83216D284B2C}"/>
              </a:ext>
            </a:extLst>
          </p:cNvPr>
          <p:cNvSpPr/>
          <p:nvPr/>
        </p:nvSpPr>
        <p:spPr>
          <a:xfrm>
            <a:off x="1055076" y="5691558"/>
            <a:ext cx="11337561" cy="646331"/>
          </a:xfrm>
          <a:prstGeom prst="rect">
            <a:avLst/>
          </a:prstGeom>
        </p:spPr>
        <p:txBody>
          <a:bodyPr wrap="square">
            <a:spAutoFit/>
          </a:bodyPr>
          <a:lstStyle/>
          <a:p>
            <a:r>
              <a:rPr lang="en-GB" sz="3600" b="1" dirty="0"/>
              <a:t>Hither   Abjure    Elysium     Arch-Regent     Insolence</a:t>
            </a:r>
          </a:p>
        </p:txBody>
      </p:sp>
    </p:spTree>
    <p:extLst>
      <p:ext uri="{BB962C8B-B14F-4D97-AF65-F5344CB8AC3E}">
        <p14:creationId xmlns:p14="http://schemas.microsoft.com/office/powerpoint/2010/main" val="2760805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00F13-213C-4556-BFB1-13B558C0EF97}"/>
              </a:ext>
            </a:extLst>
          </p:cNvPr>
          <p:cNvSpPr>
            <a:spLocks noGrp="1"/>
          </p:cNvSpPr>
          <p:nvPr>
            <p:ph type="title"/>
          </p:nvPr>
        </p:nvSpPr>
        <p:spPr>
          <a:xfrm>
            <a:off x="945823" y="-39886"/>
            <a:ext cx="11167872" cy="1499616"/>
          </a:xfrm>
        </p:spPr>
        <p:txBody>
          <a:bodyPr/>
          <a:lstStyle/>
          <a:p>
            <a:r>
              <a:rPr lang="en-GB" dirty="0"/>
              <a:t>Check your answers:</a:t>
            </a:r>
          </a:p>
        </p:txBody>
      </p:sp>
      <p:sp>
        <p:nvSpPr>
          <p:cNvPr id="3" name="Content Placeholder 2">
            <a:extLst>
              <a:ext uri="{FF2B5EF4-FFF2-40B4-BE49-F238E27FC236}">
                <a16:creationId xmlns:a16="http://schemas.microsoft.com/office/drawing/2014/main" id="{2B9B34D0-B86F-4A53-B0AA-516B251402D3}"/>
              </a:ext>
            </a:extLst>
          </p:cNvPr>
          <p:cNvSpPr>
            <a:spLocks noGrp="1"/>
          </p:cNvSpPr>
          <p:nvPr>
            <p:ph idx="1"/>
          </p:nvPr>
        </p:nvSpPr>
        <p:spPr>
          <a:xfrm>
            <a:off x="1055076" y="1294228"/>
            <a:ext cx="10916529" cy="5168056"/>
          </a:xfrm>
        </p:spPr>
        <p:txBody>
          <a:bodyPr>
            <a:normAutofit/>
          </a:bodyPr>
          <a:lstStyle/>
          <a:p>
            <a:pPr marL="457200" indent="-457200">
              <a:buFont typeface="+mj-lt"/>
              <a:buAutoNum type="arabicPeriod"/>
            </a:pPr>
            <a:r>
              <a:rPr lang="en-GB" sz="3600" b="1" dirty="0"/>
              <a:t>Abjure: </a:t>
            </a:r>
            <a:r>
              <a:rPr lang="en-GB" sz="3600" dirty="0"/>
              <a:t>To say formally or publicly that you no longer agree with a belief or way of behaving.</a:t>
            </a:r>
          </a:p>
          <a:p>
            <a:pPr marL="457200" indent="-457200">
              <a:buFont typeface="+mj-lt"/>
              <a:buAutoNum type="arabicPeriod"/>
            </a:pPr>
            <a:r>
              <a:rPr lang="en-GB" sz="3600" b="1" dirty="0"/>
              <a:t>Arch-Regent: </a:t>
            </a:r>
            <a:r>
              <a:rPr lang="en-GB" sz="3600" dirty="0"/>
              <a:t>Rules in place of an absent monarch.</a:t>
            </a:r>
          </a:p>
          <a:p>
            <a:pPr marL="457200" indent="-457200">
              <a:buFont typeface="+mj-lt"/>
              <a:buAutoNum type="arabicPeriod"/>
            </a:pPr>
            <a:r>
              <a:rPr lang="en-GB" sz="3600" b="1" dirty="0"/>
              <a:t>Elysium: </a:t>
            </a:r>
            <a:r>
              <a:rPr lang="en-GB" sz="3600" dirty="0"/>
              <a:t>A concept of the Afterlife from Classical Mythology.</a:t>
            </a:r>
          </a:p>
          <a:p>
            <a:pPr marL="457200" indent="-457200">
              <a:buFont typeface="+mj-lt"/>
              <a:buAutoNum type="arabicPeriod"/>
            </a:pPr>
            <a:r>
              <a:rPr lang="en-GB" sz="3600" b="1" dirty="0"/>
              <a:t>Hither: </a:t>
            </a:r>
            <a:r>
              <a:rPr lang="en-GB" sz="3600" dirty="0"/>
              <a:t>Here/To or towards a place</a:t>
            </a:r>
          </a:p>
          <a:p>
            <a:pPr marL="457200" indent="-457200">
              <a:buFont typeface="+mj-lt"/>
              <a:buAutoNum type="arabicPeriod"/>
            </a:pPr>
            <a:r>
              <a:rPr lang="en-GB" sz="3600" b="1" dirty="0"/>
              <a:t>Insolence: </a:t>
            </a:r>
            <a:r>
              <a:rPr lang="en-GB" sz="3600" dirty="0"/>
              <a:t>Rude and disrespectful behaviour.</a:t>
            </a:r>
          </a:p>
        </p:txBody>
      </p:sp>
      <p:sp>
        <p:nvSpPr>
          <p:cNvPr id="4" name="TextBox 3">
            <a:extLst>
              <a:ext uri="{FF2B5EF4-FFF2-40B4-BE49-F238E27FC236}">
                <a16:creationId xmlns:a16="http://schemas.microsoft.com/office/drawing/2014/main" id="{C1FA1470-918E-498B-83EC-FDFFD5BB6AA2}"/>
              </a:ext>
            </a:extLst>
          </p:cNvPr>
          <p:cNvSpPr txBox="1"/>
          <p:nvPr/>
        </p:nvSpPr>
        <p:spPr>
          <a:xfrm rot="16200000">
            <a:off x="-3061436"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Answers</a:t>
            </a:r>
          </a:p>
        </p:txBody>
      </p:sp>
      <p:sp>
        <p:nvSpPr>
          <p:cNvPr id="5" name="TextBox 4">
            <a:extLst>
              <a:ext uri="{FF2B5EF4-FFF2-40B4-BE49-F238E27FC236}">
                <a16:creationId xmlns:a16="http://schemas.microsoft.com/office/drawing/2014/main" id="{F3F9607A-0D70-4539-B456-6624E74EB931}"/>
              </a:ext>
            </a:extLst>
          </p:cNvPr>
          <p:cNvSpPr txBox="1"/>
          <p:nvPr/>
        </p:nvSpPr>
        <p:spPr>
          <a:xfrm>
            <a:off x="776134" y="6462284"/>
            <a:ext cx="7375161" cy="369332"/>
          </a:xfrm>
          <a:prstGeom prst="rect">
            <a:avLst/>
          </a:prstGeom>
          <a:noFill/>
        </p:spPr>
        <p:txBody>
          <a:bodyPr wrap="square" rtlCol="0">
            <a:spAutoFit/>
          </a:bodyPr>
          <a:lstStyle/>
          <a:p>
            <a:r>
              <a:rPr lang="en-GB" dirty="0"/>
              <a:t>LO: To explore the presentation of religion through Marlowe and Shakespeare.</a:t>
            </a:r>
          </a:p>
        </p:txBody>
      </p:sp>
    </p:spTree>
    <p:extLst>
      <p:ext uri="{BB962C8B-B14F-4D97-AF65-F5344CB8AC3E}">
        <p14:creationId xmlns:p14="http://schemas.microsoft.com/office/powerpoint/2010/main" val="1590070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2E0FD-07F3-4B4C-8645-4C22031FDAA9}"/>
              </a:ext>
            </a:extLst>
          </p:cNvPr>
          <p:cNvSpPr>
            <a:spLocks noGrp="1"/>
          </p:cNvSpPr>
          <p:nvPr>
            <p:ph type="title"/>
          </p:nvPr>
        </p:nvSpPr>
        <p:spPr>
          <a:xfrm>
            <a:off x="1832651" y="-222581"/>
            <a:ext cx="9720072" cy="1499616"/>
          </a:xfrm>
        </p:spPr>
        <p:txBody>
          <a:bodyPr/>
          <a:lstStyle/>
          <a:p>
            <a:r>
              <a:rPr lang="en-GB" dirty="0"/>
              <a:t>Christopher Marlowe </a:t>
            </a:r>
          </a:p>
        </p:txBody>
      </p:sp>
      <p:sp>
        <p:nvSpPr>
          <p:cNvPr id="3" name="Content Placeholder 2">
            <a:extLst>
              <a:ext uri="{FF2B5EF4-FFF2-40B4-BE49-F238E27FC236}">
                <a16:creationId xmlns:a16="http://schemas.microsoft.com/office/drawing/2014/main" id="{22020A12-870D-4D16-B474-8E4B30E41E31}"/>
              </a:ext>
            </a:extLst>
          </p:cNvPr>
          <p:cNvSpPr>
            <a:spLocks noGrp="1"/>
          </p:cNvSpPr>
          <p:nvPr>
            <p:ph idx="1"/>
          </p:nvPr>
        </p:nvSpPr>
        <p:spPr>
          <a:xfrm>
            <a:off x="942535" y="719586"/>
            <a:ext cx="5857213" cy="5418828"/>
          </a:xfrm>
        </p:spPr>
        <p:txBody>
          <a:bodyPr>
            <a:normAutofit fontScale="92500"/>
          </a:bodyPr>
          <a:lstStyle/>
          <a:p>
            <a:r>
              <a:rPr lang="en-GB" dirty="0"/>
              <a:t>Christopher Marlowe (1564 –1593), was an English playwright and poet. Marlowe was the foremost Elizabethan tragedian of his day. He greatly influenced William Shakespeare, who was born in the same year as Marlowe and who rose to become the pre-eminent Elizabethan playwright after Marlowe's mysterious early death.  </a:t>
            </a:r>
          </a:p>
          <a:p>
            <a:r>
              <a:rPr lang="en-GB" dirty="0"/>
              <a:t>A warrant was issued for Marlowe's arrest on 18 May 1593. No reason was given for it, though it was thought to be connected to allegations of blasphemy—a manuscript believed to have been written by Marlowe was said to contain "vile heretical </a:t>
            </a:r>
            <a:r>
              <a:rPr lang="en-GB" dirty="0" err="1"/>
              <a:t>conceipts</a:t>
            </a:r>
            <a:r>
              <a:rPr lang="en-GB" dirty="0"/>
              <a:t>". Now, given that ‘Doctor Faustus’ was heavily edited for the stage because of it’s anti-religious message, this wasn’t unusual for him. </a:t>
            </a:r>
          </a:p>
          <a:p>
            <a:r>
              <a:rPr lang="en-GB" dirty="0"/>
              <a:t>10 days later, he was stabbed to death. Following this, Shakespeare rose to fame. Some argue that Marlowe and Shakespeare are one and the same! </a:t>
            </a:r>
          </a:p>
        </p:txBody>
      </p:sp>
      <p:sp>
        <p:nvSpPr>
          <p:cNvPr id="4" name="TextBox 3">
            <a:extLst>
              <a:ext uri="{FF2B5EF4-FFF2-40B4-BE49-F238E27FC236}">
                <a16:creationId xmlns:a16="http://schemas.microsoft.com/office/drawing/2014/main" id="{6F7D34DE-D916-4715-9793-86F86F43AAEB}"/>
              </a:ext>
            </a:extLst>
          </p:cNvPr>
          <p:cNvSpPr txBox="1"/>
          <p:nvPr/>
        </p:nvSpPr>
        <p:spPr>
          <a:xfrm>
            <a:off x="1308295" y="6211669"/>
            <a:ext cx="7375161" cy="646331"/>
          </a:xfrm>
          <a:prstGeom prst="rect">
            <a:avLst/>
          </a:prstGeom>
          <a:noFill/>
        </p:spPr>
        <p:txBody>
          <a:bodyPr wrap="square" rtlCol="0">
            <a:spAutoFit/>
          </a:bodyPr>
          <a:lstStyle/>
          <a:p>
            <a:r>
              <a:rPr lang="en-GB" dirty="0"/>
              <a:t>LO: To explore the presentation of religion</a:t>
            </a:r>
          </a:p>
          <a:p>
            <a:r>
              <a:rPr lang="en-GB" dirty="0"/>
              <a:t> through Marlowe and Shakespeare.</a:t>
            </a:r>
          </a:p>
        </p:txBody>
      </p:sp>
      <p:pic>
        <p:nvPicPr>
          <p:cNvPr id="5" name="Picture 4">
            <a:extLst>
              <a:ext uri="{FF2B5EF4-FFF2-40B4-BE49-F238E27FC236}">
                <a16:creationId xmlns:a16="http://schemas.microsoft.com/office/drawing/2014/main" id="{209FEB17-15C1-4001-B546-9198EE6E83ED}"/>
              </a:ext>
            </a:extLst>
          </p:cNvPr>
          <p:cNvPicPr>
            <a:picLocks noChangeAspect="1"/>
          </p:cNvPicPr>
          <p:nvPr/>
        </p:nvPicPr>
        <p:blipFill>
          <a:blip r:embed="rId2"/>
          <a:stretch>
            <a:fillRect/>
          </a:stretch>
        </p:blipFill>
        <p:spPr>
          <a:xfrm>
            <a:off x="6957259" y="0"/>
            <a:ext cx="5280411" cy="6815101"/>
          </a:xfrm>
          <a:prstGeom prst="rect">
            <a:avLst/>
          </a:prstGeom>
        </p:spPr>
      </p:pic>
      <p:sp>
        <p:nvSpPr>
          <p:cNvPr id="6" name="TextBox 5">
            <a:extLst>
              <a:ext uri="{FF2B5EF4-FFF2-40B4-BE49-F238E27FC236}">
                <a16:creationId xmlns:a16="http://schemas.microsoft.com/office/drawing/2014/main" id="{C8BD24A5-924F-46E4-A07F-1729C00F1A70}"/>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Learning Content</a:t>
            </a:r>
          </a:p>
        </p:txBody>
      </p:sp>
    </p:spTree>
    <p:extLst>
      <p:ext uri="{BB962C8B-B14F-4D97-AF65-F5344CB8AC3E}">
        <p14:creationId xmlns:p14="http://schemas.microsoft.com/office/powerpoint/2010/main" val="1633648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1346D-8701-456D-ABF7-4455A487D2D4}"/>
              </a:ext>
            </a:extLst>
          </p:cNvPr>
          <p:cNvSpPr>
            <a:spLocks noGrp="1"/>
          </p:cNvSpPr>
          <p:nvPr>
            <p:ph type="title"/>
          </p:nvPr>
        </p:nvSpPr>
        <p:spPr/>
        <p:txBody>
          <a:bodyPr/>
          <a:lstStyle/>
          <a:p>
            <a:endParaRPr lang="en-GB" dirty="0"/>
          </a:p>
        </p:txBody>
      </p:sp>
      <p:sp>
        <p:nvSpPr>
          <p:cNvPr id="5" name="TextBox 4">
            <a:extLst>
              <a:ext uri="{FF2B5EF4-FFF2-40B4-BE49-F238E27FC236}">
                <a16:creationId xmlns:a16="http://schemas.microsoft.com/office/drawing/2014/main" id="{094BE0E5-C16C-43A8-8BD3-550A137B0296}"/>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Learning Content</a:t>
            </a:r>
          </a:p>
        </p:txBody>
      </p:sp>
      <p:pic>
        <p:nvPicPr>
          <p:cNvPr id="7" name="Online Media 6" title="Christopher Marlowe in &quot;Shakespeare in Love&quot;">
            <a:hlinkClick r:id="" action="ppaction://media"/>
            <a:extLst>
              <a:ext uri="{FF2B5EF4-FFF2-40B4-BE49-F238E27FC236}">
                <a16:creationId xmlns:a16="http://schemas.microsoft.com/office/drawing/2014/main" id="{3CE4FEAC-5627-47CB-8549-4B7E8D45FB26}"/>
              </a:ext>
            </a:extLst>
          </p:cNvPr>
          <p:cNvPicPr>
            <a:picLocks noGrp="1" noRot="1" noChangeAspect="1"/>
          </p:cNvPicPr>
          <p:nvPr>
            <p:ph idx="1"/>
            <a:videoFile r:link="rId1"/>
          </p:nvPr>
        </p:nvPicPr>
        <p:blipFill>
          <a:blip r:embed="rId4"/>
          <a:stretch>
            <a:fillRect/>
          </a:stretch>
        </p:blipFill>
        <p:spPr>
          <a:xfrm>
            <a:off x="1595666" y="409284"/>
            <a:ext cx="9000668" cy="6039429"/>
          </a:xfrm>
          <a:prstGeom prst="rect">
            <a:avLst/>
          </a:prstGeom>
        </p:spPr>
      </p:pic>
      <p:sp>
        <p:nvSpPr>
          <p:cNvPr id="8" name="TextBox 7">
            <a:extLst>
              <a:ext uri="{FF2B5EF4-FFF2-40B4-BE49-F238E27FC236}">
                <a16:creationId xmlns:a16="http://schemas.microsoft.com/office/drawing/2014/main" id="{8E7C9686-40CF-4A46-86AB-BAEB35799B14}"/>
              </a:ext>
            </a:extLst>
          </p:cNvPr>
          <p:cNvSpPr txBox="1"/>
          <p:nvPr/>
        </p:nvSpPr>
        <p:spPr>
          <a:xfrm>
            <a:off x="829994" y="6488668"/>
            <a:ext cx="7375161" cy="369332"/>
          </a:xfrm>
          <a:prstGeom prst="rect">
            <a:avLst/>
          </a:prstGeom>
          <a:noFill/>
        </p:spPr>
        <p:txBody>
          <a:bodyPr wrap="square" rtlCol="0">
            <a:spAutoFit/>
          </a:bodyPr>
          <a:lstStyle/>
          <a:p>
            <a:r>
              <a:rPr lang="en-GB" dirty="0"/>
              <a:t>LO: To explore the presentation of religion through Marlowe and Shakespeare.</a:t>
            </a:r>
          </a:p>
        </p:txBody>
      </p:sp>
    </p:spTree>
    <p:extLst>
      <p:ext uri="{BB962C8B-B14F-4D97-AF65-F5344CB8AC3E}">
        <p14:creationId xmlns:p14="http://schemas.microsoft.com/office/powerpoint/2010/main" val="173858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3ECE8-062F-43B1-847A-E22D66DF6FE6}"/>
              </a:ext>
            </a:extLst>
          </p:cNvPr>
          <p:cNvSpPr>
            <a:spLocks noGrp="1"/>
          </p:cNvSpPr>
          <p:nvPr>
            <p:ph type="title"/>
          </p:nvPr>
        </p:nvSpPr>
        <p:spPr>
          <a:xfrm>
            <a:off x="821407" y="0"/>
            <a:ext cx="6811577" cy="1499616"/>
          </a:xfrm>
        </p:spPr>
        <p:txBody>
          <a:bodyPr>
            <a:noAutofit/>
          </a:bodyPr>
          <a:lstStyle/>
          <a:p>
            <a:r>
              <a:rPr lang="en-GB" sz="4800" dirty="0">
                <a:solidFill>
                  <a:schemeClr val="accent1"/>
                </a:solidFill>
              </a:rPr>
              <a:t>Read both the ‘Doctor Faustus’ and ‘Macbeth’ extracts. </a:t>
            </a:r>
            <a:endParaRPr lang="en-GB" sz="4400" dirty="0"/>
          </a:p>
        </p:txBody>
      </p:sp>
      <p:sp>
        <p:nvSpPr>
          <p:cNvPr id="3" name="Content Placeholder 2">
            <a:extLst>
              <a:ext uri="{FF2B5EF4-FFF2-40B4-BE49-F238E27FC236}">
                <a16:creationId xmlns:a16="http://schemas.microsoft.com/office/drawing/2014/main" id="{85B351F0-3554-4646-9A78-193E8D3AD1F5}"/>
              </a:ext>
            </a:extLst>
          </p:cNvPr>
          <p:cNvSpPr>
            <a:spLocks noGrp="1"/>
          </p:cNvSpPr>
          <p:nvPr>
            <p:ph idx="1"/>
          </p:nvPr>
        </p:nvSpPr>
        <p:spPr>
          <a:xfrm>
            <a:off x="1038263" y="1930065"/>
            <a:ext cx="6515661" cy="4023360"/>
          </a:xfrm>
        </p:spPr>
        <p:txBody>
          <a:bodyPr>
            <a:normAutofit/>
          </a:bodyPr>
          <a:lstStyle/>
          <a:p>
            <a:pPr marL="742950" indent="-742950">
              <a:buFont typeface="+mj-lt"/>
              <a:buAutoNum type="arabicPeriod"/>
            </a:pPr>
            <a:r>
              <a:rPr lang="en-GB" sz="3200" dirty="0">
                <a:solidFill>
                  <a:schemeClr val="bg2">
                    <a:lumMod val="50000"/>
                  </a:schemeClr>
                </a:solidFill>
              </a:rPr>
              <a:t>Annotate the words you think have the most impact. What are their effects?</a:t>
            </a:r>
          </a:p>
          <a:p>
            <a:pPr marL="742950" indent="-742950">
              <a:buFont typeface="+mj-lt"/>
              <a:buAutoNum type="arabicPeriod"/>
            </a:pPr>
            <a:r>
              <a:rPr lang="en-GB" sz="3200" dirty="0">
                <a:solidFill>
                  <a:schemeClr val="bg2">
                    <a:lumMod val="50000"/>
                  </a:schemeClr>
                </a:solidFill>
              </a:rPr>
              <a:t>Create a table for similarities/ differences between the two texts.</a:t>
            </a:r>
          </a:p>
          <a:p>
            <a:pPr marL="0" indent="0">
              <a:buNone/>
            </a:pPr>
            <a:br>
              <a:rPr lang="en-GB" sz="3600" dirty="0">
                <a:solidFill>
                  <a:schemeClr val="bg2">
                    <a:lumMod val="50000"/>
                  </a:schemeClr>
                </a:solidFill>
              </a:rPr>
            </a:br>
            <a:endParaRPr lang="en-GB" dirty="0"/>
          </a:p>
        </p:txBody>
      </p:sp>
      <p:sp>
        <p:nvSpPr>
          <p:cNvPr id="4" name="TextBox 3">
            <a:extLst>
              <a:ext uri="{FF2B5EF4-FFF2-40B4-BE49-F238E27FC236}">
                <a16:creationId xmlns:a16="http://schemas.microsoft.com/office/drawing/2014/main" id="{918BDDC9-14C1-43AF-B94F-9C4A12D9C8D3}"/>
              </a:ext>
            </a:extLst>
          </p:cNvPr>
          <p:cNvSpPr txBox="1"/>
          <p:nvPr/>
        </p:nvSpPr>
        <p:spPr>
          <a:xfrm>
            <a:off x="821407" y="6199208"/>
            <a:ext cx="7375161" cy="646331"/>
          </a:xfrm>
          <a:prstGeom prst="rect">
            <a:avLst/>
          </a:prstGeom>
          <a:noFill/>
        </p:spPr>
        <p:txBody>
          <a:bodyPr wrap="square" rtlCol="0">
            <a:spAutoFit/>
          </a:bodyPr>
          <a:lstStyle/>
          <a:p>
            <a:r>
              <a:rPr lang="en-GB" dirty="0"/>
              <a:t>LO: To explore the presentation of religion through </a:t>
            </a:r>
          </a:p>
          <a:p>
            <a:r>
              <a:rPr lang="en-GB" dirty="0"/>
              <a:t>      Marlowe and Shakespeare</a:t>
            </a:r>
            <a:r>
              <a:rPr lang="en-GB" dirty="0">
                <a:solidFill>
                  <a:schemeClr val="bg1">
                    <a:lumMod val="50000"/>
                  </a:schemeClr>
                </a:solidFill>
              </a:rPr>
              <a:t>.</a:t>
            </a:r>
          </a:p>
        </p:txBody>
      </p:sp>
      <p:pic>
        <p:nvPicPr>
          <p:cNvPr id="6" name="Picture 5">
            <a:extLst>
              <a:ext uri="{FF2B5EF4-FFF2-40B4-BE49-F238E27FC236}">
                <a16:creationId xmlns:a16="http://schemas.microsoft.com/office/drawing/2014/main" id="{5E6724DD-00B9-479F-8DE0-CD1275A56649}"/>
              </a:ext>
            </a:extLst>
          </p:cNvPr>
          <p:cNvPicPr>
            <a:picLocks noChangeAspect="1"/>
          </p:cNvPicPr>
          <p:nvPr/>
        </p:nvPicPr>
        <p:blipFill>
          <a:blip r:embed="rId3"/>
          <a:stretch>
            <a:fillRect/>
          </a:stretch>
        </p:blipFill>
        <p:spPr>
          <a:xfrm>
            <a:off x="7712045" y="0"/>
            <a:ext cx="4479955" cy="6880477"/>
          </a:xfrm>
          <a:prstGeom prst="rect">
            <a:avLst/>
          </a:prstGeom>
        </p:spPr>
      </p:pic>
      <p:sp>
        <p:nvSpPr>
          <p:cNvPr id="7" name="TextBox 6">
            <a:extLst>
              <a:ext uri="{FF2B5EF4-FFF2-40B4-BE49-F238E27FC236}">
                <a16:creationId xmlns:a16="http://schemas.microsoft.com/office/drawing/2014/main" id="{422C0D01-6768-4864-ADC3-7F4A267E83BA}"/>
              </a:ext>
            </a:extLst>
          </p:cNvPr>
          <p:cNvSpPr txBox="1"/>
          <p:nvPr/>
        </p:nvSpPr>
        <p:spPr>
          <a:xfrm rot="16200000">
            <a:off x="-3075058" y="3075056"/>
            <a:ext cx="6858002" cy="707886"/>
          </a:xfrm>
          <a:prstGeom prst="rect">
            <a:avLst/>
          </a:prstGeom>
          <a:solidFill>
            <a:schemeClr val="accent1">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graphicFrame>
        <p:nvGraphicFramePr>
          <p:cNvPr id="5" name="Table 7">
            <a:extLst>
              <a:ext uri="{FF2B5EF4-FFF2-40B4-BE49-F238E27FC236}">
                <a16:creationId xmlns:a16="http://schemas.microsoft.com/office/drawing/2014/main" id="{479A86F5-9832-4408-8EE4-39F62FEE31FD}"/>
              </a:ext>
            </a:extLst>
          </p:cNvPr>
          <p:cNvGraphicFramePr>
            <a:graphicFrameLocks noGrp="1"/>
          </p:cNvGraphicFramePr>
          <p:nvPr>
            <p:extLst>
              <p:ext uri="{D42A27DB-BD31-4B8C-83A1-F6EECF244321}">
                <p14:modId xmlns:p14="http://schemas.microsoft.com/office/powerpoint/2010/main" val="2640762027"/>
              </p:ext>
            </p:extLst>
          </p:nvPr>
        </p:nvGraphicFramePr>
        <p:xfrm>
          <a:off x="1327159" y="4577635"/>
          <a:ext cx="5937868" cy="1494890"/>
        </p:xfrm>
        <a:graphic>
          <a:graphicData uri="http://schemas.openxmlformats.org/drawingml/2006/table">
            <a:tbl>
              <a:tblPr firstRow="1" bandRow="1">
                <a:tableStyleId>{073A0DAA-6AF3-43AB-8588-CEC1D06C72B9}</a:tableStyleId>
              </a:tblPr>
              <a:tblGrid>
                <a:gridCol w="2968934">
                  <a:extLst>
                    <a:ext uri="{9D8B030D-6E8A-4147-A177-3AD203B41FA5}">
                      <a16:colId xmlns:a16="http://schemas.microsoft.com/office/drawing/2014/main" val="1542032976"/>
                    </a:ext>
                  </a:extLst>
                </a:gridCol>
                <a:gridCol w="2968934">
                  <a:extLst>
                    <a:ext uri="{9D8B030D-6E8A-4147-A177-3AD203B41FA5}">
                      <a16:colId xmlns:a16="http://schemas.microsoft.com/office/drawing/2014/main" val="1023366151"/>
                    </a:ext>
                  </a:extLst>
                </a:gridCol>
              </a:tblGrid>
              <a:tr h="462021">
                <a:tc>
                  <a:txBody>
                    <a:bodyPr/>
                    <a:lstStyle/>
                    <a:p>
                      <a:r>
                        <a:rPr lang="en-GB" dirty="0"/>
                        <a:t>Similarities</a:t>
                      </a:r>
                    </a:p>
                  </a:txBody>
                  <a:tcPr/>
                </a:tc>
                <a:tc>
                  <a:txBody>
                    <a:bodyPr/>
                    <a:lstStyle/>
                    <a:p>
                      <a:r>
                        <a:rPr lang="en-GB" dirty="0"/>
                        <a:t>Differences</a:t>
                      </a:r>
                    </a:p>
                  </a:txBody>
                  <a:tcPr/>
                </a:tc>
                <a:extLst>
                  <a:ext uri="{0D108BD9-81ED-4DB2-BD59-A6C34878D82A}">
                    <a16:rowId xmlns:a16="http://schemas.microsoft.com/office/drawing/2014/main" val="440364532"/>
                  </a:ext>
                </a:extLst>
              </a:tr>
              <a:tr h="1032869">
                <a:tc>
                  <a:txBody>
                    <a:bodyPr/>
                    <a:lstStyle/>
                    <a:p>
                      <a:endParaRPr lang="en-GB"/>
                    </a:p>
                  </a:txBody>
                  <a:tcPr/>
                </a:tc>
                <a:tc>
                  <a:txBody>
                    <a:bodyPr/>
                    <a:lstStyle/>
                    <a:p>
                      <a:endParaRPr lang="en-GB" dirty="0"/>
                    </a:p>
                  </a:txBody>
                  <a:tcPr/>
                </a:tc>
                <a:extLst>
                  <a:ext uri="{0D108BD9-81ED-4DB2-BD59-A6C34878D82A}">
                    <a16:rowId xmlns:a16="http://schemas.microsoft.com/office/drawing/2014/main" val="666291055"/>
                  </a:ext>
                </a:extLst>
              </a:tr>
            </a:tbl>
          </a:graphicData>
        </a:graphic>
      </p:graphicFrame>
    </p:spTree>
    <p:extLst>
      <p:ext uri="{BB962C8B-B14F-4D97-AF65-F5344CB8AC3E}">
        <p14:creationId xmlns:p14="http://schemas.microsoft.com/office/powerpoint/2010/main" val="28483154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128</TotalTime>
  <Words>702</Words>
  <Application>Microsoft Office PowerPoint</Application>
  <PresentationFormat>Widescreen</PresentationFormat>
  <Paragraphs>78</Paragraphs>
  <Slides>10</Slides>
  <Notes>5</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Century Gothic</vt:lpstr>
      <vt:lpstr>Tw Cen MT</vt:lpstr>
      <vt:lpstr>Tw Cen MT Condensed</vt:lpstr>
      <vt:lpstr>Wingdings 3</vt:lpstr>
      <vt:lpstr>Integral</vt:lpstr>
      <vt:lpstr>Lesson 7: Marlowe and Shakespeare</vt:lpstr>
      <vt:lpstr>Starter – COUNTDOWN!  HOW MANY WORDS CAN YOU MAKE FROM THESE LETTERS IN 2 MINUTES?</vt:lpstr>
      <vt:lpstr>Testing your long term memory:</vt:lpstr>
      <vt:lpstr>Add to your timeline</vt:lpstr>
      <vt:lpstr>Match the vocabulary to the correct definitions</vt:lpstr>
      <vt:lpstr>Check your answers:</vt:lpstr>
      <vt:lpstr>Christopher Marlowe </vt:lpstr>
      <vt:lpstr>PowerPoint Presentation</vt:lpstr>
      <vt:lpstr>Read both the ‘Doctor Faustus’ and ‘Macbeth’ extracts. </vt:lpstr>
      <vt:lpstr>How is religion presented?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7: Marlowe and shakespeare</dc:title>
  <dc:creator>Lauran Hampshire - Dell</dc:creator>
  <cp:lastModifiedBy>Amanda Allen</cp:lastModifiedBy>
  <cp:revision>18</cp:revision>
  <dcterms:created xsi:type="dcterms:W3CDTF">2017-07-25T14:16:11Z</dcterms:created>
  <dcterms:modified xsi:type="dcterms:W3CDTF">2020-10-04T13:04:45Z</dcterms:modified>
</cp:coreProperties>
</file>