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6" r:id="rId6"/>
    <p:sldId id="260" r:id="rId7"/>
    <p:sldId id="263" r:id="rId8"/>
    <p:sldId id="262" r:id="rId9"/>
    <p:sldId id="261"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97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E51885-FAC1-4F3D-8B23-D0B7D66BDC4C}" type="datetimeFigureOut">
              <a:rPr lang="en-GB" smtClean="0"/>
              <a:t>24/04/2020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67438E-8E2C-4EA7-84A9-2CDB989594D0}" type="slidenum">
              <a:rPr lang="en-GB" smtClean="0"/>
              <a:t>‹#›</a:t>
            </a:fld>
            <a:endParaRPr lang="en-GB"/>
          </a:p>
        </p:txBody>
      </p:sp>
    </p:spTree>
    <p:extLst>
      <p:ext uri="{BB962C8B-B14F-4D97-AF65-F5344CB8AC3E}">
        <p14:creationId xmlns:p14="http://schemas.microsoft.com/office/powerpoint/2010/main" val="3815699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youtube.com/watch?v=dPYMUnJGURI"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Can be printed for students</a:t>
            </a:r>
          </a:p>
        </p:txBody>
      </p:sp>
      <p:sp>
        <p:nvSpPr>
          <p:cNvPr id="4" name="Slide Number Placeholder 3"/>
          <p:cNvSpPr>
            <a:spLocks noGrp="1"/>
          </p:cNvSpPr>
          <p:nvPr>
            <p:ph type="sldNum" sz="quarter" idx="5"/>
          </p:nvPr>
        </p:nvSpPr>
        <p:spPr/>
        <p:txBody>
          <a:bodyPr/>
          <a:lstStyle/>
          <a:p>
            <a:fld id="{9067438E-8E2C-4EA7-84A9-2CDB989594D0}" type="slidenum">
              <a:rPr lang="en-GB" smtClean="0"/>
              <a:t>2</a:t>
            </a:fld>
            <a:endParaRPr lang="en-GB"/>
          </a:p>
        </p:txBody>
      </p:sp>
    </p:spTree>
    <p:extLst>
      <p:ext uri="{BB962C8B-B14F-4D97-AF65-F5344CB8AC3E}">
        <p14:creationId xmlns:p14="http://schemas.microsoft.com/office/powerpoint/2010/main" val="1106531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067438E-8E2C-4EA7-84A9-2CDB989594D0}" type="slidenum">
              <a:rPr lang="en-GB" smtClean="0"/>
              <a:t>11</a:t>
            </a:fld>
            <a:endParaRPr lang="en-GB"/>
          </a:p>
        </p:txBody>
      </p:sp>
    </p:spTree>
    <p:extLst>
      <p:ext uri="{BB962C8B-B14F-4D97-AF65-F5344CB8AC3E}">
        <p14:creationId xmlns:p14="http://schemas.microsoft.com/office/powerpoint/2010/main" val="407381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067438E-8E2C-4EA7-84A9-2CDB989594D0}" type="slidenum">
              <a:rPr lang="en-GB" smtClean="0"/>
              <a:t>3</a:t>
            </a:fld>
            <a:endParaRPr lang="en-GB"/>
          </a:p>
        </p:txBody>
      </p:sp>
    </p:spTree>
    <p:extLst>
      <p:ext uri="{BB962C8B-B14F-4D97-AF65-F5344CB8AC3E}">
        <p14:creationId xmlns:p14="http://schemas.microsoft.com/office/powerpoint/2010/main" val="631978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067438E-8E2C-4EA7-84A9-2CDB989594D0}" type="slidenum">
              <a:rPr lang="en-GB" smtClean="0"/>
              <a:t>4</a:t>
            </a:fld>
            <a:endParaRPr lang="en-GB"/>
          </a:p>
        </p:txBody>
      </p:sp>
    </p:spTree>
    <p:extLst>
      <p:ext uri="{BB962C8B-B14F-4D97-AF65-F5344CB8AC3E}">
        <p14:creationId xmlns:p14="http://schemas.microsoft.com/office/powerpoint/2010/main" val="602077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9067438E-8E2C-4EA7-84A9-2CDB989594D0}" type="slidenum">
              <a:rPr lang="en-GB" smtClean="0"/>
              <a:t>5</a:t>
            </a:fld>
            <a:endParaRPr lang="en-GB"/>
          </a:p>
        </p:txBody>
      </p:sp>
    </p:spTree>
    <p:extLst>
      <p:ext uri="{BB962C8B-B14F-4D97-AF65-F5344CB8AC3E}">
        <p14:creationId xmlns:p14="http://schemas.microsoft.com/office/powerpoint/2010/main" val="692329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hlinkClick r:id="rId3"/>
              </a:rPr>
              <a:t>https://www.youtube.com/watch?v=dPYMUnJGURI</a:t>
            </a:r>
            <a:endParaRPr lang="en-GB" dirty="0"/>
          </a:p>
        </p:txBody>
      </p:sp>
      <p:sp>
        <p:nvSpPr>
          <p:cNvPr id="4" name="Slide Number Placeholder 3"/>
          <p:cNvSpPr>
            <a:spLocks noGrp="1"/>
          </p:cNvSpPr>
          <p:nvPr>
            <p:ph type="sldNum" sz="quarter" idx="5"/>
          </p:nvPr>
        </p:nvSpPr>
        <p:spPr/>
        <p:txBody>
          <a:bodyPr/>
          <a:lstStyle/>
          <a:p>
            <a:fld id="{9067438E-8E2C-4EA7-84A9-2CDB989594D0}" type="slidenum">
              <a:rPr lang="en-GB" smtClean="0"/>
              <a:t>6</a:t>
            </a:fld>
            <a:endParaRPr lang="en-GB"/>
          </a:p>
        </p:txBody>
      </p:sp>
    </p:spTree>
    <p:extLst>
      <p:ext uri="{BB962C8B-B14F-4D97-AF65-F5344CB8AC3E}">
        <p14:creationId xmlns:p14="http://schemas.microsoft.com/office/powerpoint/2010/main" val="3425573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9067438E-8E2C-4EA7-84A9-2CDB989594D0}" type="slidenum">
              <a:rPr lang="en-GB" smtClean="0"/>
              <a:t>7</a:t>
            </a:fld>
            <a:endParaRPr lang="en-GB"/>
          </a:p>
        </p:txBody>
      </p:sp>
    </p:spTree>
    <p:extLst>
      <p:ext uri="{BB962C8B-B14F-4D97-AF65-F5344CB8AC3E}">
        <p14:creationId xmlns:p14="http://schemas.microsoft.com/office/powerpoint/2010/main" val="140312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Students to use the questions to prompt annotations.</a:t>
            </a:r>
          </a:p>
        </p:txBody>
      </p:sp>
      <p:sp>
        <p:nvSpPr>
          <p:cNvPr id="4" name="Slide Number Placeholder 3"/>
          <p:cNvSpPr>
            <a:spLocks noGrp="1"/>
          </p:cNvSpPr>
          <p:nvPr>
            <p:ph type="sldNum" sz="quarter" idx="5"/>
          </p:nvPr>
        </p:nvSpPr>
        <p:spPr/>
        <p:txBody>
          <a:bodyPr/>
          <a:lstStyle/>
          <a:p>
            <a:fld id="{9067438E-8E2C-4EA7-84A9-2CDB989594D0}" type="slidenum">
              <a:rPr lang="en-GB" smtClean="0"/>
              <a:t>8</a:t>
            </a:fld>
            <a:endParaRPr lang="en-GB"/>
          </a:p>
        </p:txBody>
      </p:sp>
    </p:spTree>
    <p:extLst>
      <p:ext uri="{BB962C8B-B14F-4D97-AF65-F5344CB8AC3E}">
        <p14:creationId xmlns:p14="http://schemas.microsoft.com/office/powerpoint/2010/main" val="3206415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Students to use the questions to prompt annotations.</a:t>
            </a:r>
          </a:p>
          <a:p>
            <a:endParaRPr lang="en-GB" dirty="0"/>
          </a:p>
        </p:txBody>
      </p:sp>
      <p:sp>
        <p:nvSpPr>
          <p:cNvPr id="4" name="Slide Number Placeholder 3"/>
          <p:cNvSpPr>
            <a:spLocks noGrp="1"/>
          </p:cNvSpPr>
          <p:nvPr>
            <p:ph type="sldNum" sz="quarter" idx="5"/>
          </p:nvPr>
        </p:nvSpPr>
        <p:spPr/>
        <p:txBody>
          <a:bodyPr/>
          <a:lstStyle/>
          <a:p>
            <a:fld id="{9067438E-8E2C-4EA7-84A9-2CDB989594D0}" type="slidenum">
              <a:rPr lang="en-GB" smtClean="0"/>
              <a:t>9</a:t>
            </a:fld>
            <a:endParaRPr lang="en-GB"/>
          </a:p>
        </p:txBody>
      </p:sp>
    </p:spTree>
    <p:extLst>
      <p:ext uri="{BB962C8B-B14F-4D97-AF65-F5344CB8AC3E}">
        <p14:creationId xmlns:p14="http://schemas.microsoft.com/office/powerpoint/2010/main" val="2675840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Develop vocabulary by replacing the red words.</a:t>
            </a:r>
          </a:p>
        </p:txBody>
      </p:sp>
      <p:sp>
        <p:nvSpPr>
          <p:cNvPr id="4" name="Slide Number Placeholder 3"/>
          <p:cNvSpPr>
            <a:spLocks noGrp="1"/>
          </p:cNvSpPr>
          <p:nvPr>
            <p:ph type="sldNum" sz="quarter" idx="5"/>
          </p:nvPr>
        </p:nvSpPr>
        <p:spPr/>
        <p:txBody>
          <a:bodyPr/>
          <a:lstStyle/>
          <a:p>
            <a:fld id="{9067438E-8E2C-4EA7-84A9-2CDB989594D0}" type="slidenum">
              <a:rPr lang="en-GB" smtClean="0"/>
              <a:t>10</a:t>
            </a:fld>
            <a:endParaRPr lang="en-GB"/>
          </a:p>
        </p:txBody>
      </p:sp>
    </p:spTree>
    <p:extLst>
      <p:ext uri="{BB962C8B-B14F-4D97-AF65-F5344CB8AC3E}">
        <p14:creationId xmlns:p14="http://schemas.microsoft.com/office/powerpoint/2010/main" val="2519422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EA9CB-37E4-4749-A83E-2934375A4A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7010943-333D-4850-9C4F-A8BC84717C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4508F59-99F5-4620-8213-81B36AF76310}"/>
              </a:ext>
            </a:extLst>
          </p:cNvPr>
          <p:cNvSpPr>
            <a:spLocks noGrp="1"/>
          </p:cNvSpPr>
          <p:nvPr>
            <p:ph type="dt" sz="half" idx="10"/>
          </p:nvPr>
        </p:nvSpPr>
        <p:spPr/>
        <p:txBody>
          <a:bodyPr/>
          <a:lstStyle/>
          <a:p>
            <a:fld id="{2DD62551-D9A9-4697-A39B-0D2F9D1D0F26}" type="datetimeFigureOut">
              <a:rPr lang="en-GB" smtClean="0"/>
              <a:t>24/04/2020</a:t>
            </a:fld>
            <a:endParaRPr lang="en-GB"/>
          </a:p>
        </p:txBody>
      </p:sp>
      <p:sp>
        <p:nvSpPr>
          <p:cNvPr id="5" name="Footer Placeholder 4">
            <a:extLst>
              <a:ext uri="{FF2B5EF4-FFF2-40B4-BE49-F238E27FC236}">
                <a16:creationId xmlns:a16="http://schemas.microsoft.com/office/drawing/2014/main" id="{A0624AAB-97C5-4689-BE88-2CAE0B57DE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00BD00-7651-421D-AE98-C10779B02F40}"/>
              </a:ext>
            </a:extLst>
          </p:cNvPr>
          <p:cNvSpPr>
            <a:spLocks noGrp="1"/>
          </p:cNvSpPr>
          <p:nvPr>
            <p:ph type="sldNum" sz="quarter" idx="12"/>
          </p:nvPr>
        </p:nvSpPr>
        <p:spPr/>
        <p:txBody>
          <a:bodyPr/>
          <a:lstStyle/>
          <a:p>
            <a:fld id="{0E6D4418-BFED-4718-8C6D-4054227E2EBF}" type="slidenum">
              <a:rPr lang="en-GB" smtClean="0"/>
              <a:t>‹#›</a:t>
            </a:fld>
            <a:endParaRPr lang="en-GB"/>
          </a:p>
        </p:txBody>
      </p:sp>
    </p:spTree>
    <p:extLst>
      <p:ext uri="{BB962C8B-B14F-4D97-AF65-F5344CB8AC3E}">
        <p14:creationId xmlns:p14="http://schemas.microsoft.com/office/powerpoint/2010/main" val="706063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7F2DF-7AE9-4A67-937E-93F4424C189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E8E3EC4-A8D1-4444-804A-C31FA3B78F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1C469F-CF89-4B97-8C7C-1DEF8498D94B}"/>
              </a:ext>
            </a:extLst>
          </p:cNvPr>
          <p:cNvSpPr>
            <a:spLocks noGrp="1"/>
          </p:cNvSpPr>
          <p:nvPr>
            <p:ph type="dt" sz="half" idx="10"/>
          </p:nvPr>
        </p:nvSpPr>
        <p:spPr/>
        <p:txBody>
          <a:bodyPr/>
          <a:lstStyle/>
          <a:p>
            <a:fld id="{2DD62551-D9A9-4697-A39B-0D2F9D1D0F26}" type="datetimeFigureOut">
              <a:rPr lang="en-GB" smtClean="0"/>
              <a:t>24/04/2020</a:t>
            </a:fld>
            <a:endParaRPr lang="en-GB"/>
          </a:p>
        </p:txBody>
      </p:sp>
      <p:sp>
        <p:nvSpPr>
          <p:cNvPr id="5" name="Footer Placeholder 4">
            <a:extLst>
              <a:ext uri="{FF2B5EF4-FFF2-40B4-BE49-F238E27FC236}">
                <a16:creationId xmlns:a16="http://schemas.microsoft.com/office/drawing/2014/main" id="{230EF870-A513-449C-A79B-9917FA7394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BB0121-3C19-4AB9-A058-4F610848E0DF}"/>
              </a:ext>
            </a:extLst>
          </p:cNvPr>
          <p:cNvSpPr>
            <a:spLocks noGrp="1"/>
          </p:cNvSpPr>
          <p:nvPr>
            <p:ph type="sldNum" sz="quarter" idx="12"/>
          </p:nvPr>
        </p:nvSpPr>
        <p:spPr/>
        <p:txBody>
          <a:bodyPr/>
          <a:lstStyle/>
          <a:p>
            <a:fld id="{0E6D4418-BFED-4718-8C6D-4054227E2EBF}" type="slidenum">
              <a:rPr lang="en-GB" smtClean="0"/>
              <a:t>‹#›</a:t>
            </a:fld>
            <a:endParaRPr lang="en-GB"/>
          </a:p>
        </p:txBody>
      </p:sp>
    </p:spTree>
    <p:extLst>
      <p:ext uri="{BB962C8B-B14F-4D97-AF65-F5344CB8AC3E}">
        <p14:creationId xmlns:p14="http://schemas.microsoft.com/office/powerpoint/2010/main" val="1562846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C829DD-94EA-4805-A988-473DC93A1A2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A276C2-4B66-448B-BB79-C77AA1B3EA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2F198B-2969-4CA6-9244-65140A37C7FD}"/>
              </a:ext>
            </a:extLst>
          </p:cNvPr>
          <p:cNvSpPr>
            <a:spLocks noGrp="1"/>
          </p:cNvSpPr>
          <p:nvPr>
            <p:ph type="dt" sz="half" idx="10"/>
          </p:nvPr>
        </p:nvSpPr>
        <p:spPr/>
        <p:txBody>
          <a:bodyPr/>
          <a:lstStyle/>
          <a:p>
            <a:fld id="{2DD62551-D9A9-4697-A39B-0D2F9D1D0F26}" type="datetimeFigureOut">
              <a:rPr lang="en-GB" smtClean="0"/>
              <a:t>24/04/2020</a:t>
            </a:fld>
            <a:endParaRPr lang="en-GB"/>
          </a:p>
        </p:txBody>
      </p:sp>
      <p:sp>
        <p:nvSpPr>
          <p:cNvPr id="5" name="Footer Placeholder 4">
            <a:extLst>
              <a:ext uri="{FF2B5EF4-FFF2-40B4-BE49-F238E27FC236}">
                <a16:creationId xmlns:a16="http://schemas.microsoft.com/office/drawing/2014/main" id="{A1421896-607A-4A19-B89F-8291838019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1F6116-B185-4A32-9D2F-702843BA8041}"/>
              </a:ext>
            </a:extLst>
          </p:cNvPr>
          <p:cNvSpPr>
            <a:spLocks noGrp="1"/>
          </p:cNvSpPr>
          <p:nvPr>
            <p:ph type="sldNum" sz="quarter" idx="12"/>
          </p:nvPr>
        </p:nvSpPr>
        <p:spPr/>
        <p:txBody>
          <a:bodyPr/>
          <a:lstStyle/>
          <a:p>
            <a:fld id="{0E6D4418-BFED-4718-8C6D-4054227E2EBF}" type="slidenum">
              <a:rPr lang="en-GB" smtClean="0"/>
              <a:t>‹#›</a:t>
            </a:fld>
            <a:endParaRPr lang="en-GB"/>
          </a:p>
        </p:txBody>
      </p:sp>
    </p:spTree>
    <p:extLst>
      <p:ext uri="{BB962C8B-B14F-4D97-AF65-F5344CB8AC3E}">
        <p14:creationId xmlns:p14="http://schemas.microsoft.com/office/powerpoint/2010/main" val="43987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5A73C-B095-43EA-8D82-8461C6DCF57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CE8C87C-9878-4CCB-BE6C-995FBAE2A6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B7007C-E9E9-4517-97E2-F78BDECDFF8F}"/>
              </a:ext>
            </a:extLst>
          </p:cNvPr>
          <p:cNvSpPr>
            <a:spLocks noGrp="1"/>
          </p:cNvSpPr>
          <p:nvPr>
            <p:ph type="dt" sz="half" idx="10"/>
          </p:nvPr>
        </p:nvSpPr>
        <p:spPr/>
        <p:txBody>
          <a:bodyPr/>
          <a:lstStyle/>
          <a:p>
            <a:fld id="{2DD62551-D9A9-4697-A39B-0D2F9D1D0F26}" type="datetimeFigureOut">
              <a:rPr lang="en-GB" smtClean="0"/>
              <a:t>24/04/2020</a:t>
            </a:fld>
            <a:endParaRPr lang="en-GB"/>
          </a:p>
        </p:txBody>
      </p:sp>
      <p:sp>
        <p:nvSpPr>
          <p:cNvPr id="5" name="Footer Placeholder 4">
            <a:extLst>
              <a:ext uri="{FF2B5EF4-FFF2-40B4-BE49-F238E27FC236}">
                <a16:creationId xmlns:a16="http://schemas.microsoft.com/office/drawing/2014/main" id="{588E6A47-73E7-4FAE-BFF9-51744E4576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C4BF44-4169-4780-8E91-B8B4099F4AF7}"/>
              </a:ext>
            </a:extLst>
          </p:cNvPr>
          <p:cNvSpPr>
            <a:spLocks noGrp="1"/>
          </p:cNvSpPr>
          <p:nvPr>
            <p:ph type="sldNum" sz="quarter" idx="12"/>
          </p:nvPr>
        </p:nvSpPr>
        <p:spPr/>
        <p:txBody>
          <a:bodyPr/>
          <a:lstStyle/>
          <a:p>
            <a:fld id="{0E6D4418-BFED-4718-8C6D-4054227E2EBF}" type="slidenum">
              <a:rPr lang="en-GB" smtClean="0"/>
              <a:t>‹#›</a:t>
            </a:fld>
            <a:endParaRPr lang="en-GB"/>
          </a:p>
        </p:txBody>
      </p:sp>
    </p:spTree>
    <p:extLst>
      <p:ext uri="{BB962C8B-B14F-4D97-AF65-F5344CB8AC3E}">
        <p14:creationId xmlns:p14="http://schemas.microsoft.com/office/powerpoint/2010/main" val="239925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FB20E-65F9-4E89-9DAC-FD6E1C0493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53499B-4E47-44E6-857B-38F729BCDD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8DE544-BB95-4E5C-A34A-55B07CAD5840}"/>
              </a:ext>
            </a:extLst>
          </p:cNvPr>
          <p:cNvSpPr>
            <a:spLocks noGrp="1"/>
          </p:cNvSpPr>
          <p:nvPr>
            <p:ph type="dt" sz="half" idx="10"/>
          </p:nvPr>
        </p:nvSpPr>
        <p:spPr/>
        <p:txBody>
          <a:bodyPr/>
          <a:lstStyle/>
          <a:p>
            <a:fld id="{2DD62551-D9A9-4697-A39B-0D2F9D1D0F26}" type="datetimeFigureOut">
              <a:rPr lang="en-GB" smtClean="0"/>
              <a:t>24/04/2020</a:t>
            </a:fld>
            <a:endParaRPr lang="en-GB"/>
          </a:p>
        </p:txBody>
      </p:sp>
      <p:sp>
        <p:nvSpPr>
          <p:cNvPr id="5" name="Footer Placeholder 4">
            <a:extLst>
              <a:ext uri="{FF2B5EF4-FFF2-40B4-BE49-F238E27FC236}">
                <a16:creationId xmlns:a16="http://schemas.microsoft.com/office/drawing/2014/main" id="{694EB9B5-DEB8-421D-AC75-F688A29709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59608D-7FA4-4598-99C3-9EC2C06F5CBE}"/>
              </a:ext>
            </a:extLst>
          </p:cNvPr>
          <p:cNvSpPr>
            <a:spLocks noGrp="1"/>
          </p:cNvSpPr>
          <p:nvPr>
            <p:ph type="sldNum" sz="quarter" idx="12"/>
          </p:nvPr>
        </p:nvSpPr>
        <p:spPr/>
        <p:txBody>
          <a:bodyPr/>
          <a:lstStyle/>
          <a:p>
            <a:fld id="{0E6D4418-BFED-4718-8C6D-4054227E2EBF}" type="slidenum">
              <a:rPr lang="en-GB" smtClean="0"/>
              <a:t>‹#›</a:t>
            </a:fld>
            <a:endParaRPr lang="en-GB"/>
          </a:p>
        </p:txBody>
      </p:sp>
    </p:spTree>
    <p:extLst>
      <p:ext uri="{BB962C8B-B14F-4D97-AF65-F5344CB8AC3E}">
        <p14:creationId xmlns:p14="http://schemas.microsoft.com/office/powerpoint/2010/main" val="503862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394A7-0119-4899-9FE2-F66F8ED4E8E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7E4F047-09F5-4E43-8F96-60C0445CF4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5621CB8-76E7-41C6-8974-4621E644F3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D7C4AF0-EDDD-4540-A530-00AC490C5386}"/>
              </a:ext>
            </a:extLst>
          </p:cNvPr>
          <p:cNvSpPr>
            <a:spLocks noGrp="1"/>
          </p:cNvSpPr>
          <p:nvPr>
            <p:ph type="dt" sz="half" idx="10"/>
          </p:nvPr>
        </p:nvSpPr>
        <p:spPr/>
        <p:txBody>
          <a:bodyPr/>
          <a:lstStyle/>
          <a:p>
            <a:fld id="{2DD62551-D9A9-4697-A39B-0D2F9D1D0F26}" type="datetimeFigureOut">
              <a:rPr lang="en-GB" smtClean="0"/>
              <a:t>24/04/2020</a:t>
            </a:fld>
            <a:endParaRPr lang="en-GB"/>
          </a:p>
        </p:txBody>
      </p:sp>
      <p:sp>
        <p:nvSpPr>
          <p:cNvPr id="6" name="Footer Placeholder 5">
            <a:extLst>
              <a:ext uri="{FF2B5EF4-FFF2-40B4-BE49-F238E27FC236}">
                <a16:creationId xmlns:a16="http://schemas.microsoft.com/office/drawing/2014/main" id="{4FCE84E3-83DF-4EB0-8157-FF9C13D9FE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998833-D9A4-4C75-9138-FB80A92EA75B}"/>
              </a:ext>
            </a:extLst>
          </p:cNvPr>
          <p:cNvSpPr>
            <a:spLocks noGrp="1"/>
          </p:cNvSpPr>
          <p:nvPr>
            <p:ph type="sldNum" sz="quarter" idx="12"/>
          </p:nvPr>
        </p:nvSpPr>
        <p:spPr/>
        <p:txBody>
          <a:bodyPr/>
          <a:lstStyle/>
          <a:p>
            <a:fld id="{0E6D4418-BFED-4718-8C6D-4054227E2EBF}" type="slidenum">
              <a:rPr lang="en-GB" smtClean="0"/>
              <a:t>‹#›</a:t>
            </a:fld>
            <a:endParaRPr lang="en-GB"/>
          </a:p>
        </p:txBody>
      </p:sp>
    </p:spTree>
    <p:extLst>
      <p:ext uri="{BB962C8B-B14F-4D97-AF65-F5344CB8AC3E}">
        <p14:creationId xmlns:p14="http://schemas.microsoft.com/office/powerpoint/2010/main" val="3213772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59AD8-72F0-44AE-9EE2-DB3ECCF81FD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89B40AE-ECC5-4CF5-8FB1-A6E663025F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D78E49-B60C-4584-8ED0-6A727B1224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CDA02AC-34B3-4D9D-B34C-A4F5CDBCBB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30CFE0-ACD2-40D0-BB9C-78200C8101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6B9E592-F899-492D-A24C-B64B7EC9720F}"/>
              </a:ext>
            </a:extLst>
          </p:cNvPr>
          <p:cNvSpPr>
            <a:spLocks noGrp="1"/>
          </p:cNvSpPr>
          <p:nvPr>
            <p:ph type="dt" sz="half" idx="10"/>
          </p:nvPr>
        </p:nvSpPr>
        <p:spPr/>
        <p:txBody>
          <a:bodyPr/>
          <a:lstStyle/>
          <a:p>
            <a:fld id="{2DD62551-D9A9-4697-A39B-0D2F9D1D0F26}" type="datetimeFigureOut">
              <a:rPr lang="en-GB" smtClean="0"/>
              <a:t>24/04/2020</a:t>
            </a:fld>
            <a:endParaRPr lang="en-GB"/>
          </a:p>
        </p:txBody>
      </p:sp>
      <p:sp>
        <p:nvSpPr>
          <p:cNvPr id="8" name="Footer Placeholder 7">
            <a:extLst>
              <a:ext uri="{FF2B5EF4-FFF2-40B4-BE49-F238E27FC236}">
                <a16:creationId xmlns:a16="http://schemas.microsoft.com/office/drawing/2014/main" id="{B7FFF2E6-BFE6-427D-A75E-3E5272CD90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39F93CC-B64F-4777-A728-7E6FE0315321}"/>
              </a:ext>
            </a:extLst>
          </p:cNvPr>
          <p:cNvSpPr>
            <a:spLocks noGrp="1"/>
          </p:cNvSpPr>
          <p:nvPr>
            <p:ph type="sldNum" sz="quarter" idx="12"/>
          </p:nvPr>
        </p:nvSpPr>
        <p:spPr/>
        <p:txBody>
          <a:bodyPr/>
          <a:lstStyle/>
          <a:p>
            <a:fld id="{0E6D4418-BFED-4718-8C6D-4054227E2EBF}" type="slidenum">
              <a:rPr lang="en-GB" smtClean="0"/>
              <a:t>‹#›</a:t>
            </a:fld>
            <a:endParaRPr lang="en-GB"/>
          </a:p>
        </p:txBody>
      </p:sp>
    </p:spTree>
    <p:extLst>
      <p:ext uri="{BB962C8B-B14F-4D97-AF65-F5344CB8AC3E}">
        <p14:creationId xmlns:p14="http://schemas.microsoft.com/office/powerpoint/2010/main" val="1715971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85E34-D965-4D8A-8372-A7CF0B2AB7B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73E941D-C13C-4F5A-AF0E-869793BF1D1B}"/>
              </a:ext>
            </a:extLst>
          </p:cNvPr>
          <p:cNvSpPr>
            <a:spLocks noGrp="1"/>
          </p:cNvSpPr>
          <p:nvPr>
            <p:ph type="dt" sz="half" idx="10"/>
          </p:nvPr>
        </p:nvSpPr>
        <p:spPr/>
        <p:txBody>
          <a:bodyPr/>
          <a:lstStyle/>
          <a:p>
            <a:fld id="{2DD62551-D9A9-4697-A39B-0D2F9D1D0F26}" type="datetimeFigureOut">
              <a:rPr lang="en-GB" smtClean="0"/>
              <a:t>24/04/2020</a:t>
            </a:fld>
            <a:endParaRPr lang="en-GB"/>
          </a:p>
        </p:txBody>
      </p:sp>
      <p:sp>
        <p:nvSpPr>
          <p:cNvPr id="4" name="Footer Placeholder 3">
            <a:extLst>
              <a:ext uri="{FF2B5EF4-FFF2-40B4-BE49-F238E27FC236}">
                <a16:creationId xmlns:a16="http://schemas.microsoft.com/office/drawing/2014/main" id="{9297C7A3-CD9F-449A-AEE2-E7517E6DA71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676CE9F-AE6D-48E1-933D-CD99698AA87D}"/>
              </a:ext>
            </a:extLst>
          </p:cNvPr>
          <p:cNvSpPr>
            <a:spLocks noGrp="1"/>
          </p:cNvSpPr>
          <p:nvPr>
            <p:ph type="sldNum" sz="quarter" idx="12"/>
          </p:nvPr>
        </p:nvSpPr>
        <p:spPr/>
        <p:txBody>
          <a:bodyPr/>
          <a:lstStyle/>
          <a:p>
            <a:fld id="{0E6D4418-BFED-4718-8C6D-4054227E2EBF}" type="slidenum">
              <a:rPr lang="en-GB" smtClean="0"/>
              <a:t>‹#›</a:t>
            </a:fld>
            <a:endParaRPr lang="en-GB"/>
          </a:p>
        </p:txBody>
      </p:sp>
    </p:spTree>
    <p:extLst>
      <p:ext uri="{BB962C8B-B14F-4D97-AF65-F5344CB8AC3E}">
        <p14:creationId xmlns:p14="http://schemas.microsoft.com/office/powerpoint/2010/main" val="1435328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4D891F-C36E-4928-8899-D73B83F914FE}"/>
              </a:ext>
            </a:extLst>
          </p:cNvPr>
          <p:cNvSpPr>
            <a:spLocks noGrp="1"/>
          </p:cNvSpPr>
          <p:nvPr>
            <p:ph type="dt" sz="half" idx="10"/>
          </p:nvPr>
        </p:nvSpPr>
        <p:spPr/>
        <p:txBody>
          <a:bodyPr/>
          <a:lstStyle/>
          <a:p>
            <a:fld id="{2DD62551-D9A9-4697-A39B-0D2F9D1D0F26}" type="datetimeFigureOut">
              <a:rPr lang="en-GB" smtClean="0"/>
              <a:t>24/04/2020</a:t>
            </a:fld>
            <a:endParaRPr lang="en-GB"/>
          </a:p>
        </p:txBody>
      </p:sp>
      <p:sp>
        <p:nvSpPr>
          <p:cNvPr id="3" name="Footer Placeholder 2">
            <a:extLst>
              <a:ext uri="{FF2B5EF4-FFF2-40B4-BE49-F238E27FC236}">
                <a16:creationId xmlns:a16="http://schemas.microsoft.com/office/drawing/2014/main" id="{906E7C80-0A7E-4C71-B375-F32293D532C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1240B32-E071-4300-AF0D-7932AD7DF9CD}"/>
              </a:ext>
            </a:extLst>
          </p:cNvPr>
          <p:cNvSpPr>
            <a:spLocks noGrp="1"/>
          </p:cNvSpPr>
          <p:nvPr>
            <p:ph type="sldNum" sz="quarter" idx="12"/>
          </p:nvPr>
        </p:nvSpPr>
        <p:spPr/>
        <p:txBody>
          <a:bodyPr/>
          <a:lstStyle/>
          <a:p>
            <a:fld id="{0E6D4418-BFED-4718-8C6D-4054227E2EBF}" type="slidenum">
              <a:rPr lang="en-GB" smtClean="0"/>
              <a:t>‹#›</a:t>
            </a:fld>
            <a:endParaRPr lang="en-GB"/>
          </a:p>
        </p:txBody>
      </p:sp>
    </p:spTree>
    <p:extLst>
      <p:ext uri="{BB962C8B-B14F-4D97-AF65-F5344CB8AC3E}">
        <p14:creationId xmlns:p14="http://schemas.microsoft.com/office/powerpoint/2010/main" val="2562607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F5BA3-32F6-4075-BC7C-1414C0AF7B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4A4DAAF-AB03-4FE0-833A-D21040EC68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DF0EAAC-DC3F-423C-A203-7997CA9A6C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22C00D-BA4C-489F-BCB3-B108A25BA686}"/>
              </a:ext>
            </a:extLst>
          </p:cNvPr>
          <p:cNvSpPr>
            <a:spLocks noGrp="1"/>
          </p:cNvSpPr>
          <p:nvPr>
            <p:ph type="dt" sz="half" idx="10"/>
          </p:nvPr>
        </p:nvSpPr>
        <p:spPr/>
        <p:txBody>
          <a:bodyPr/>
          <a:lstStyle/>
          <a:p>
            <a:fld id="{2DD62551-D9A9-4697-A39B-0D2F9D1D0F26}" type="datetimeFigureOut">
              <a:rPr lang="en-GB" smtClean="0"/>
              <a:t>24/04/2020</a:t>
            </a:fld>
            <a:endParaRPr lang="en-GB"/>
          </a:p>
        </p:txBody>
      </p:sp>
      <p:sp>
        <p:nvSpPr>
          <p:cNvPr id="6" name="Footer Placeholder 5">
            <a:extLst>
              <a:ext uri="{FF2B5EF4-FFF2-40B4-BE49-F238E27FC236}">
                <a16:creationId xmlns:a16="http://schemas.microsoft.com/office/drawing/2014/main" id="{F4E11FDF-066B-49A8-85C1-BE7488AAE10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292CC1-6578-4E79-8917-8A89310B9CF0}"/>
              </a:ext>
            </a:extLst>
          </p:cNvPr>
          <p:cNvSpPr>
            <a:spLocks noGrp="1"/>
          </p:cNvSpPr>
          <p:nvPr>
            <p:ph type="sldNum" sz="quarter" idx="12"/>
          </p:nvPr>
        </p:nvSpPr>
        <p:spPr/>
        <p:txBody>
          <a:bodyPr/>
          <a:lstStyle/>
          <a:p>
            <a:fld id="{0E6D4418-BFED-4718-8C6D-4054227E2EBF}" type="slidenum">
              <a:rPr lang="en-GB" smtClean="0"/>
              <a:t>‹#›</a:t>
            </a:fld>
            <a:endParaRPr lang="en-GB"/>
          </a:p>
        </p:txBody>
      </p:sp>
    </p:spTree>
    <p:extLst>
      <p:ext uri="{BB962C8B-B14F-4D97-AF65-F5344CB8AC3E}">
        <p14:creationId xmlns:p14="http://schemas.microsoft.com/office/powerpoint/2010/main" val="3562564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07172-5DB5-4383-BF92-ED271A16DD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417F6A5-F35A-4FE0-866B-5F1290DD87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F850C67-0B70-4C8D-A317-447A3F316B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333360-C887-484D-B567-2743ACC85674}"/>
              </a:ext>
            </a:extLst>
          </p:cNvPr>
          <p:cNvSpPr>
            <a:spLocks noGrp="1"/>
          </p:cNvSpPr>
          <p:nvPr>
            <p:ph type="dt" sz="half" idx="10"/>
          </p:nvPr>
        </p:nvSpPr>
        <p:spPr/>
        <p:txBody>
          <a:bodyPr/>
          <a:lstStyle/>
          <a:p>
            <a:fld id="{2DD62551-D9A9-4697-A39B-0D2F9D1D0F26}" type="datetimeFigureOut">
              <a:rPr lang="en-GB" smtClean="0"/>
              <a:t>24/04/2020</a:t>
            </a:fld>
            <a:endParaRPr lang="en-GB"/>
          </a:p>
        </p:txBody>
      </p:sp>
      <p:sp>
        <p:nvSpPr>
          <p:cNvPr id="6" name="Footer Placeholder 5">
            <a:extLst>
              <a:ext uri="{FF2B5EF4-FFF2-40B4-BE49-F238E27FC236}">
                <a16:creationId xmlns:a16="http://schemas.microsoft.com/office/drawing/2014/main" id="{D25DD508-3FB5-43E1-A924-253433A2DC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E94A3C-8DBE-456D-AA13-46A94A017773}"/>
              </a:ext>
            </a:extLst>
          </p:cNvPr>
          <p:cNvSpPr>
            <a:spLocks noGrp="1"/>
          </p:cNvSpPr>
          <p:nvPr>
            <p:ph type="sldNum" sz="quarter" idx="12"/>
          </p:nvPr>
        </p:nvSpPr>
        <p:spPr/>
        <p:txBody>
          <a:bodyPr/>
          <a:lstStyle/>
          <a:p>
            <a:fld id="{0E6D4418-BFED-4718-8C6D-4054227E2EBF}" type="slidenum">
              <a:rPr lang="en-GB" smtClean="0"/>
              <a:t>‹#›</a:t>
            </a:fld>
            <a:endParaRPr lang="en-GB"/>
          </a:p>
        </p:txBody>
      </p:sp>
    </p:spTree>
    <p:extLst>
      <p:ext uri="{BB962C8B-B14F-4D97-AF65-F5344CB8AC3E}">
        <p14:creationId xmlns:p14="http://schemas.microsoft.com/office/powerpoint/2010/main" val="2781118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EAE773-FF8D-4B37-9D05-FFCF9EB508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E90577C-9E28-408F-8EFD-A7F05FC751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1A0502-28C4-45EB-95E6-267E707A3D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D62551-D9A9-4697-A39B-0D2F9D1D0F26}" type="datetimeFigureOut">
              <a:rPr lang="en-GB" smtClean="0"/>
              <a:t>24/04/2020</a:t>
            </a:fld>
            <a:endParaRPr lang="en-GB"/>
          </a:p>
        </p:txBody>
      </p:sp>
      <p:sp>
        <p:nvSpPr>
          <p:cNvPr id="5" name="Footer Placeholder 4">
            <a:extLst>
              <a:ext uri="{FF2B5EF4-FFF2-40B4-BE49-F238E27FC236}">
                <a16:creationId xmlns:a16="http://schemas.microsoft.com/office/drawing/2014/main" id="{3BF56400-9D20-4642-9655-95ED5DF2A7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024B2B4-01A3-41F1-893D-FE52B1F141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D4418-BFED-4718-8C6D-4054227E2EBF}" type="slidenum">
              <a:rPr lang="en-GB" smtClean="0"/>
              <a:t>‹#›</a:t>
            </a:fld>
            <a:endParaRPr lang="en-GB"/>
          </a:p>
        </p:txBody>
      </p:sp>
    </p:spTree>
    <p:extLst>
      <p:ext uri="{BB962C8B-B14F-4D97-AF65-F5344CB8AC3E}">
        <p14:creationId xmlns:p14="http://schemas.microsoft.com/office/powerpoint/2010/main" val="3629940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0" name="Picture 6" descr="Review – The Woman in Black 2: The Angel of Death | maxrennblog">
            <a:extLst>
              <a:ext uri="{FF2B5EF4-FFF2-40B4-BE49-F238E27FC236}">
                <a16:creationId xmlns:a16="http://schemas.microsoft.com/office/drawing/2014/main" id="{1E8E4DA7-89D3-4662-8635-08151FEABC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05"/>
            <a:ext cx="12191999" cy="6939262"/>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a:extLst>
              <a:ext uri="{FF2B5EF4-FFF2-40B4-BE49-F238E27FC236}">
                <a16:creationId xmlns:a16="http://schemas.microsoft.com/office/drawing/2014/main" id="{1B960D44-F57A-44B0-A3F9-7DF8A223D010}"/>
              </a:ext>
            </a:extLst>
          </p:cNvPr>
          <p:cNvSpPr>
            <a:spLocks noGrp="1"/>
          </p:cNvSpPr>
          <p:nvPr>
            <p:ph type="title"/>
          </p:nvPr>
        </p:nvSpPr>
        <p:spPr>
          <a:xfrm>
            <a:off x="838200" y="154608"/>
            <a:ext cx="7417904" cy="1052858"/>
          </a:xfrm>
          <a:solidFill>
            <a:schemeClr val="accent6">
              <a:lumMod val="20000"/>
              <a:lumOff val="80000"/>
            </a:schemeClr>
          </a:solidFill>
        </p:spPr>
        <p:txBody>
          <a:bodyPr>
            <a:normAutofit/>
          </a:bodyPr>
          <a:lstStyle/>
          <a:p>
            <a:r>
              <a:rPr lang="en-GB" sz="5400" u="sng" dirty="0">
                <a:latin typeface="Georgia Pro Cond Black" panose="02040A06050405020203" pitchFamily="18" charset="0"/>
              </a:rPr>
              <a:t>The Woman in Black</a:t>
            </a:r>
          </a:p>
        </p:txBody>
      </p:sp>
      <p:sp>
        <p:nvSpPr>
          <p:cNvPr id="7" name="Content Placeholder 6">
            <a:extLst>
              <a:ext uri="{FF2B5EF4-FFF2-40B4-BE49-F238E27FC236}">
                <a16:creationId xmlns:a16="http://schemas.microsoft.com/office/drawing/2014/main" id="{D6C7C74B-03FA-4599-8F8D-33D1EDF7C1A4}"/>
              </a:ext>
            </a:extLst>
          </p:cNvPr>
          <p:cNvSpPr>
            <a:spLocks noGrp="1"/>
          </p:cNvSpPr>
          <p:nvPr>
            <p:ph idx="1"/>
          </p:nvPr>
        </p:nvSpPr>
        <p:spPr>
          <a:xfrm>
            <a:off x="838200" y="1616765"/>
            <a:ext cx="5827643" cy="4147931"/>
          </a:xfrm>
          <a:solidFill>
            <a:schemeClr val="accent6">
              <a:lumMod val="20000"/>
              <a:lumOff val="80000"/>
            </a:schemeClr>
          </a:solidFill>
        </p:spPr>
        <p:txBody>
          <a:bodyPr>
            <a:normAutofit fontScale="92500" lnSpcReduction="20000"/>
          </a:bodyPr>
          <a:lstStyle/>
          <a:p>
            <a:pPr marL="0" indent="0">
              <a:buNone/>
            </a:pPr>
            <a:r>
              <a:rPr lang="en-GB" sz="6000" u="sng" dirty="0"/>
              <a:t>Starter Activity:</a:t>
            </a:r>
          </a:p>
          <a:p>
            <a:pPr marL="0" indent="0">
              <a:buNone/>
            </a:pPr>
            <a:endParaRPr lang="en-GB" dirty="0"/>
          </a:p>
          <a:p>
            <a:pPr marL="0" indent="0">
              <a:buNone/>
            </a:pPr>
            <a:r>
              <a:rPr lang="en-GB" dirty="0"/>
              <a:t>Read the first paragraph of the extract taken from ‘The Woman in Black’.</a:t>
            </a:r>
          </a:p>
          <a:p>
            <a:pPr marL="0" indent="0">
              <a:buNone/>
            </a:pPr>
            <a:endParaRPr lang="en-GB" dirty="0"/>
          </a:p>
          <a:p>
            <a:pPr marL="0" indent="0">
              <a:buNone/>
            </a:pPr>
            <a:r>
              <a:rPr lang="en-GB" sz="4400" b="1" dirty="0"/>
              <a:t>List 4 things you learn about the ruins in the first paragraph.</a:t>
            </a:r>
            <a:br>
              <a:rPr lang="en-GB" u="sng" dirty="0">
                <a:solidFill>
                  <a:srgbClr val="0070C0"/>
                </a:solidFill>
              </a:rPr>
            </a:br>
            <a:endParaRPr lang="en-GB" dirty="0"/>
          </a:p>
          <a:p>
            <a:pPr marL="0" indent="0">
              <a:buNone/>
            </a:pPr>
            <a:endParaRPr lang="en-GB" dirty="0"/>
          </a:p>
        </p:txBody>
      </p:sp>
      <p:sp>
        <p:nvSpPr>
          <p:cNvPr id="11" name="TextBox 10">
            <a:extLst>
              <a:ext uri="{FF2B5EF4-FFF2-40B4-BE49-F238E27FC236}">
                <a16:creationId xmlns:a16="http://schemas.microsoft.com/office/drawing/2014/main" id="{8D5A4D8E-CAD4-4C30-A932-0F668AF8B5E4}"/>
              </a:ext>
            </a:extLst>
          </p:cNvPr>
          <p:cNvSpPr txBox="1"/>
          <p:nvPr/>
        </p:nvSpPr>
        <p:spPr>
          <a:xfrm rot="16200000">
            <a:off x="-3115688" y="3115686"/>
            <a:ext cx="6939262" cy="707886"/>
          </a:xfrm>
          <a:prstGeom prst="rect">
            <a:avLst/>
          </a:prstGeom>
          <a:solidFill>
            <a:srgbClr val="003300"/>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
        <p:nvSpPr>
          <p:cNvPr id="8" name="TextBox 7">
            <a:extLst>
              <a:ext uri="{FF2B5EF4-FFF2-40B4-BE49-F238E27FC236}">
                <a16:creationId xmlns:a16="http://schemas.microsoft.com/office/drawing/2014/main" id="{11ACCB79-61FB-47C8-B6DA-AA25863AC906}"/>
              </a:ext>
            </a:extLst>
          </p:cNvPr>
          <p:cNvSpPr txBox="1"/>
          <p:nvPr/>
        </p:nvSpPr>
        <p:spPr>
          <a:xfrm>
            <a:off x="8256104" y="5318397"/>
            <a:ext cx="3737112" cy="1384995"/>
          </a:xfrm>
          <a:prstGeom prst="rect">
            <a:avLst/>
          </a:prstGeom>
          <a:solidFill>
            <a:schemeClr val="accent6">
              <a:lumMod val="20000"/>
              <a:lumOff val="80000"/>
            </a:schemeClr>
          </a:solidFill>
        </p:spPr>
        <p:txBody>
          <a:bodyPr wrap="square" rtlCol="0">
            <a:spAutoFit/>
          </a:bodyPr>
          <a:lstStyle/>
          <a:p>
            <a:r>
              <a:rPr lang="en-GB" sz="2800" b="1" dirty="0">
                <a:solidFill>
                  <a:srgbClr val="FF0000"/>
                </a:solidFill>
              </a:rPr>
              <a:t>Challenge:</a:t>
            </a:r>
            <a:r>
              <a:rPr lang="en-GB" sz="2800" dirty="0">
                <a:solidFill>
                  <a:srgbClr val="FF0000"/>
                </a:solidFill>
              </a:rPr>
              <a:t> Why has the writer hinted that the ruins are ‘monastic’?</a:t>
            </a:r>
          </a:p>
        </p:txBody>
      </p:sp>
      <p:sp>
        <p:nvSpPr>
          <p:cNvPr id="10" name="TextBox 9">
            <a:extLst>
              <a:ext uri="{FF2B5EF4-FFF2-40B4-BE49-F238E27FC236}">
                <a16:creationId xmlns:a16="http://schemas.microsoft.com/office/drawing/2014/main" id="{224CA0CE-781D-401D-9555-911E2624648C}"/>
              </a:ext>
            </a:extLst>
          </p:cNvPr>
          <p:cNvSpPr txBox="1"/>
          <p:nvPr/>
        </p:nvSpPr>
        <p:spPr>
          <a:xfrm>
            <a:off x="838200" y="6520070"/>
            <a:ext cx="2912165" cy="369332"/>
          </a:xfrm>
          <a:prstGeom prst="rect">
            <a:avLst/>
          </a:prstGeom>
          <a:solidFill>
            <a:schemeClr val="accent6">
              <a:lumMod val="20000"/>
              <a:lumOff val="80000"/>
            </a:schemeClr>
          </a:solidFill>
        </p:spPr>
        <p:txBody>
          <a:bodyPr wrap="square" rtlCol="0">
            <a:spAutoFit/>
          </a:bodyPr>
          <a:lstStyle/>
          <a:p>
            <a:r>
              <a:rPr lang="en-GB" dirty="0"/>
              <a:t>LO: To develop analysis skills.</a:t>
            </a:r>
          </a:p>
        </p:txBody>
      </p:sp>
    </p:spTree>
    <p:extLst>
      <p:ext uri="{BB962C8B-B14F-4D97-AF65-F5344CB8AC3E}">
        <p14:creationId xmlns:p14="http://schemas.microsoft.com/office/powerpoint/2010/main" val="3368847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Review – The Woman in Black 2: The Angel of Death | maxrennblog">
            <a:extLst>
              <a:ext uri="{FF2B5EF4-FFF2-40B4-BE49-F238E27FC236}">
                <a16:creationId xmlns:a16="http://schemas.microsoft.com/office/drawing/2014/main" id="{1E8E4DA7-89D3-4662-8635-08151FEABC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05"/>
            <a:ext cx="12191999" cy="6939262"/>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a:extLst>
              <a:ext uri="{FF2B5EF4-FFF2-40B4-BE49-F238E27FC236}">
                <a16:creationId xmlns:a16="http://schemas.microsoft.com/office/drawing/2014/main" id="{1B960D44-F57A-44B0-A3F9-7DF8A223D010}"/>
              </a:ext>
            </a:extLst>
          </p:cNvPr>
          <p:cNvSpPr>
            <a:spLocks noGrp="1"/>
          </p:cNvSpPr>
          <p:nvPr>
            <p:ph type="title"/>
          </p:nvPr>
        </p:nvSpPr>
        <p:spPr>
          <a:xfrm>
            <a:off x="1064590" y="54585"/>
            <a:ext cx="11005489" cy="1211507"/>
          </a:xfrm>
          <a:solidFill>
            <a:schemeClr val="accent6">
              <a:lumMod val="20000"/>
              <a:lumOff val="80000"/>
            </a:schemeClr>
          </a:solidFill>
        </p:spPr>
        <p:txBody>
          <a:bodyPr>
            <a:normAutofit fontScale="90000"/>
          </a:bodyPr>
          <a:lstStyle/>
          <a:p>
            <a:r>
              <a:rPr lang="en-GB" b="1" dirty="0"/>
              <a:t>How does the writer use language to make the description of the woman horrific?</a:t>
            </a:r>
            <a:endParaRPr lang="en-GB" dirty="0">
              <a:latin typeface="Arial Narrow" panose="020B0606020202030204" pitchFamily="34" charset="0"/>
            </a:endParaRPr>
          </a:p>
        </p:txBody>
      </p:sp>
      <p:sp>
        <p:nvSpPr>
          <p:cNvPr id="7" name="Content Placeholder 6">
            <a:extLst>
              <a:ext uri="{FF2B5EF4-FFF2-40B4-BE49-F238E27FC236}">
                <a16:creationId xmlns:a16="http://schemas.microsoft.com/office/drawing/2014/main" id="{D6C7C74B-03FA-4599-8F8D-33D1EDF7C1A4}"/>
              </a:ext>
            </a:extLst>
          </p:cNvPr>
          <p:cNvSpPr>
            <a:spLocks noGrp="1"/>
          </p:cNvSpPr>
          <p:nvPr>
            <p:ph idx="1"/>
          </p:nvPr>
        </p:nvSpPr>
        <p:spPr>
          <a:xfrm>
            <a:off x="1181982" y="1828800"/>
            <a:ext cx="10770703" cy="3418449"/>
          </a:xfrm>
          <a:solidFill>
            <a:schemeClr val="accent6">
              <a:lumMod val="20000"/>
              <a:lumOff val="80000"/>
            </a:schemeClr>
          </a:solidFill>
        </p:spPr>
        <p:txBody>
          <a:bodyPr>
            <a:normAutofit fontScale="92500" lnSpcReduction="10000"/>
          </a:bodyPr>
          <a:lstStyle/>
          <a:p>
            <a:pPr marL="0" indent="0">
              <a:buNone/>
            </a:pPr>
            <a:r>
              <a:rPr lang="en-GB" sz="6000" b="1" dirty="0">
                <a:ln>
                  <a:solidFill>
                    <a:sysClr val="windowText" lastClr="000000"/>
                  </a:solidFill>
                </a:ln>
                <a:solidFill>
                  <a:srgbClr val="FF0000"/>
                </a:solidFill>
              </a:rPr>
              <a:t>P:</a:t>
            </a:r>
            <a:r>
              <a:rPr lang="en-GB" sz="6000" dirty="0">
                <a:ln>
                  <a:solidFill>
                    <a:sysClr val="windowText" lastClr="000000"/>
                  </a:solidFill>
                </a:ln>
                <a:solidFill>
                  <a:srgbClr val="FF0000"/>
                </a:solidFill>
              </a:rPr>
              <a:t> </a:t>
            </a:r>
            <a:r>
              <a:rPr lang="en-GB" sz="4400" dirty="0">
                <a:solidFill>
                  <a:schemeClr val="tx1"/>
                </a:solidFill>
              </a:rPr>
              <a:t>The writer uses</a:t>
            </a:r>
            <a:br>
              <a:rPr lang="en-GB" sz="4400" dirty="0"/>
            </a:br>
            <a:r>
              <a:rPr lang="en-GB" sz="6000" b="1" dirty="0">
                <a:ln>
                  <a:solidFill>
                    <a:sysClr val="windowText" lastClr="000000"/>
                  </a:solidFill>
                </a:ln>
                <a:solidFill>
                  <a:srgbClr val="FFC000"/>
                </a:solidFill>
              </a:rPr>
              <a:t>E: </a:t>
            </a:r>
            <a:r>
              <a:rPr lang="en-GB" sz="4800" dirty="0">
                <a:solidFill>
                  <a:schemeClr val="tx1"/>
                </a:solidFill>
              </a:rPr>
              <a:t>It states “…”</a:t>
            </a:r>
            <a:br>
              <a:rPr lang="en-GB" sz="4800" dirty="0"/>
            </a:br>
            <a:r>
              <a:rPr lang="en-GB" sz="6000" b="1" dirty="0">
                <a:ln>
                  <a:solidFill>
                    <a:sysClr val="windowText" lastClr="000000"/>
                  </a:solidFill>
                </a:ln>
                <a:solidFill>
                  <a:srgbClr val="00B050"/>
                </a:solidFill>
              </a:rPr>
              <a:t>A:</a:t>
            </a:r>
            <a:r>
              <a:rPr lang="en-GB" sz="6000" dirty="0">
                <a:ln>
                  <a:solidFill>
                    <a:sysClr val="windowText" lastClr="000000"/>
                  </a:solidFill>
                </a:ln>
                <a:solidFill>
                  <a:srgbClr val="00B050"/>
                </a:solidFill>
              </a:rPr>
              <a:t> </a:t>
            </a:r>
            <a:r>
              <a:rPr lang="en-GB" sz="4800" dirty="0">
                <a:solidFill>
                  <a:schemeClr val="tx1"/>
                </a:solidFill>
              </a:rPr>
              <a:t>This</a:t>
            </a:r>
            <a:r>
              <a:rPr lang="en-GB" sz="4800" dirty="0"/>
              <a:t> </a:t>
            </a:r>
            <a:r>
              <a:rPr lang="en-GB" sz="4800" dirty="0">
                <a:solidFill>
                  <a:srgbClr val="FF0000"/>
                </a:solidFill>
              </a:rPr>
              <a:t>shows</a:t>
            </a:r>
            <a:r>
              <a:rPr lang="en-GB" sz="4800" dirty="0"/>
              <a:t> </a:t>
            </a:r>
            <a:r>
              <a:rPr lang="en-GB" sz="4800" dirty="0">
                <a:solidFill>
                  <a:schemeClr val="tx1"/>
                </a:solidFill>
              </a:rPr>
              <a:t>that …</a:t>
            </a:r>
            <a:br>
              <a:rPr lang="en-GB" sz="4800" dirty="0"/>
            </a:br>
            <a:r>
              <a:rPr lang="en-GB" sz="4800" dirty="0"/>
              <a:t>     </a:t>
            </a:r>
            <a:r>
              <a:rPr lang="en-GB" sz="4800" dirty="0">
                <a:solidFill>
                  <a:schemeClr val="tx1"/>
                </a:solidFill>
              </a:rPr>
              <a:t>The </a:t>
            </a:r>
            <a:r>
              <a:rPr lang="en-GB" sz="4800" dirty="0">
                <a:solidFill>
                  <a:srgbClr val="FF0000"/>
                </a:solidFill>
              </a:rPr>
              <a:t>word</a:t>
            </a:r>
            <a:r>
              <a:rPr lang="en-GB" sz="4800" dirty="0">
                <a:solidFill>
                  <a:schemeClr val="tx1"/>
                </a:solidFill>
              </a:rPr>
              <a:t> “______” </a:t>
            </a:r>
            <a:r>
              <a:rPr lang="en-GB" sz="4800" dirty="0">
                <a:solidFill>
                  <a:srgbClr val="FF0000"/>
                </a:solidFill>
              </a:rPr>
              <a:t>shows</a:t>
            </a:r>
            <a:r>
              <a:rPr lang="en-GB" sz="4800" dirty="0">
                <a:solidFill>
                  <a:schemeClr val="tx1"/>
                </a:solidFill>
              </a:rPr>
              <a:t> …</a:t>
            </a:r>
            <a:r>
              <a:rPr lang="en-GB" sz="3600" dirty="0"/>
              <a:t>    </a:t>
            </a:r>
            <a:br>
              <a:rPr lang="en-GB" sz="3600" dirty="0">
                <a:solidFill>
                  <a:srgbClr val="FF0000"/>
                </a:solidFill>
              </a:rPr>
            </a:br>
            <a:endParaRPr lang="en-GB" sz="3600" b="1" dirty="0"/>
          </a:p>
        </p:txBody>
      </p:sp>
      <p:sp>
        <p:nvSpPr>
          <p:cNvPr id="11" name="TextBox 10">
            <a:extLst>
              <a:ext uri="{FF2B5EF4-FFF2-40B4-BE49-F238E27FC236}">
                <a16:creationId xmlns:a16="http://schemas.microsoft.com/office/drawing/2014/main" id="{8D5A4D8E-CAD4-4C30-A932-0F668AF8B5E4}"/>
              </a:ext>
            </a:extLst>
          </p:cNvPr>
          <p:cNvSpPr txBox="1"/>
          <p:nvPr/>
        </p:nvSpPr>
        <p:spPr>
          <a:xfrm rot="16200000">
            <a:off x="-3111537" y="3111534"/>
            <a:ext cx="6930959" cy="707886"/>
          </a:xfrm>
          <a:prstGeom prst="rect">
            <a:avLst/>
          </a:prstGeom>
          <a:solidFill>
            <a:srgbClr val="00330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
        <p:nvSpPr>
          <p:cNvPr id="9" name="TextBox 8">
            <a:extLst>
              <a:ext uri="{FF2B5EF4-FFF2-40B4-BE49-F238E27FC236}">
                <a16:creationId xmlns:a16="http://schemas.microsoft.com/office/drawing/2014/main" id="{399BBEFA-510F-4F94-B18F-7C3E9B6DB0A7}"/>
              </a:ext>
            </a:extLst>
          </p:cNvPr>
          <p:cNvSpPr txBox="1"/>
          <p:nvPr/>
        </p:nvSpPr>
        <p:spPr>
          <a:xfrm>
            <a:off x="838200" y="6520070"/>
            <a:ext cx="2912165" cy="369332"/>
          </a:xfrm>
          <a:prstGeom prst="rect">
            <a:avLst/>
          </a:prstGeom>
          <a:solidFill>
            <a:schemeClr val="accent6">
              <a:lumMod val="20000"/>
              <a:lumOff val="80000"/>
            </a:schemeClr>
          </a:solidFill>
        </p:spPr>
        <p:txBody>
          <a:bodyPr wrap="square" rtlCol="0">
            <a:spAutoFit/>
          </a:bodyPr>
          <a:lstStyle/>
          <a:p>
            <a:r>
              <a:rPr lang="en-GB" dirty="0"/>
              <a:t>LO: To develop analysis skills.</a:t>
            </a:r>
          </a:p>
        </p:txBody>
      </p:sp>
      <p:sp>
        <p:nvSpPr>
          <p:cNvPr id="4" name="TextBox 3">
            <a:extLst>
              <a:ext uri="{FF2B5EF4-FFF2-40B4-BE49-F238E27FC236}">
                <a16:creationId xmlns:a16="http://schemas.microsoft.com/office/drawing/2014/main" id="{962E9146-A6C4-45DE-BCC3-1752CAAF7FC2}"/>
              </a:ext>
            </a:extLst>
          </p:cNvPr>
          <p:cNvSpPr txBox="1"/>
          <p:nvPr/>
        </p:nvSpPr>
        <p:spPr>
          <a:xfrm>
            <a:off x="8098137" y="4642553"/>
            <a:ext cx="3629465" cy="1446550"/>
          </a:xfrm>
          <a:prstGeom prst="rect">
            <a:avLst/>
          </a:prstGeom>
          <a:solidFill>
            <a:schemeClr val="accent6">
              <a:lumMod val="20000"/>
              <a:lumOff val="80000"/>
            </a:schemeClr>
          </a:solidFill>
        </p:spPr>
        <p:txBody>
          <a:bodyPr wrap="square" rtlCol="0">
            <a:spAutoFit/>
          </a:bodyPr>
          <a:lstStyle/>
          <a:p>
            <a:r>
              <a:rPr lang="en-GB" sz="4400" dirty="0">
                <a:solidFill>
                  <a:srgbClr val="002060"/>
                </a:solidFill>
              </a:rPr>
              <a:t>Let’s write one as a class first!</a:t>
            </a:r>
          </a:p>
        </p:txBody>
      </p:sp>
    </p:spTree>
    <p:extLst>
      <p:ext uri="{BB962C8B-B14F-4D97-AF65-F5344CB8AC3E}">
        <p14:creationId xmlns:p14="http://schemas.microsoft.com/office/powerpoint/2010/main" val="3632914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Review – The Woman in Black 2: The Angel of Death | maxrennblog">
            <a:extLst>
              <a:ext uri="{FF2B5EF4-FFF2-40B4-BE49-F238E27FC236}">
                <a16:creationId xmlns:a16="http://schemas.microsoft.com/office/drawing/2014/main" id="{1E8E4DA7-89D3-4662-8635-08151FEABC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05"/>
            <a:ext cx="12191999" cy="6939262"/>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a:extLst>
              <a:ext uri="{FF2B5EF4-FFF2-40B4-BE49-F238E27FC236}">
                <a16:creationId xmlns:a16="http://schemas.microsoft.com/office/drawing/2014/main" id="{1B960D44-F57A-44B0-A3F9-7DF8A223D010}"/>
              </a:ext>
            </a:extLst>
          </p:cNvPr>
          <p:cNvSpPr>
            <a:spLocks noGrp="1"/>
          </p:cNvSpPr>
          <p:nvPr>
            <p:ph type="title"/>
          </p:nvPr>
        </p:nvSpPr>
        <p:spPr>
          <a:xfrm>
            <a:off x="1064590" y="54585"/>
            <a:ext cx="11005489" cy="1211507"/>
          </a:xfrm>
          <a:solidFill>
            <a:schemeClr val="accent6">
              <a:lumMod val="20000"/>
              <a:lumOff val="80000"/>
            </a:schemeClr>
          </a:solidFill>
        </p:spPr>
        <p:txBody>
          <a:bodyPr>
            <a:normAutofit fontScale="90000"/>
          </a:bodyPr>
          <a:lstStyle/>
          <a:p>
            <a:r>
              <a:rPr lang="en-GB" b="1" dirty="0"/>
              <a:t>How has the writer structured the text to build tension?</a:t>
            </a:r>
            <a:endParaRPr lang="en-GB" dirty="0">
              <a:latin typeface="Arial Narrow" panose="020B0606020202030204" pitchFamily="34" charset="0"/>
            </a:endParaRPr>
          </a:p>
        </p:txBody>
      </p:sp>
      <p:sp>
        <p:nvSpPr>
          <p:cNvPr id="7" name="Content Placeholder 6">
            <a:extLst>
              <a:ext uri="{FF2B5EF4-FFF2-40B4-BE49-F238E27FC236}">
                <a16:creationId xmlns:a16="http://schemas.microsoft.com/office/drawing/2014/main" id="{D6C7C74B-03FA-4599-8F8D-33D1EDF7C1A4}"/>
              </a:ext>
            </a:extLst>
          </p:cNvPr>
          <p:cNvSpPr>
            <a:spLocks noGrp="1"/>
          </p:cNvSpPr>
          <p:nvPr>
            <p:ph idx="1"/>
          </p:nvPr>
        </p:nvSpPr>
        <p:spPr>
          <a:xfrm>
            <a:off x="1181982" y="1828800"/>
            <a:ext cx="10770703" cy="4375052"/>
          </a:xfrm>
          <a:solidFill>
            <a:schemeClr val="accent6">
              <a:lumMod val="20000"/>
              <a:lumOff val="80000"/>
            </a:schemeClr>
          </a:solidFill>
        </p:spPr>
        <p:txBody>
          <a:bodyPr>
            <a:normAutofit fontScale="70000" lnSpcReduction="20000"/>
          </a:bodyPr>
          <a:lstStyle/>
          <a:p>
            <a:pPr marL="0" indent="0">
              <a:buNone/>
            </a:pPr>
            <a:r>
              <a:rPr lang="en-GB" sz="7200" b="1" dirty="0">
                <a:ln>
                  <a:solidFill>
                    <a:sysClr val="windowText" lastClr="000000"/>
                  </a:solidFill>
                </a:ln>
                <a:solidFill>
                  <a:srgbClr val="FF0000"/>
                </a:solidFill>
              </a:rPr>
              <a:t>P:</a:t>
            </a:r>
            <a:r>
              <a:rPr lang="en-GB" sz="7200" dirty="0">
                <a:ln>
                  <a:solidFill>
                    <a:sysClr val="windowText" lastClr="000000"/>
                  </a:solidFill>
                </a:ln>
                <a:solidFill>
                  <a:srgbClr val="FF0000"/>
                </a:solidFill>
              </a:rPr>
              <a:t> </a:t>
            </a:r>
            <a:r>
              <a:rPr lang="en-GB" sz="5400" dirty="0">
                <a:solidFill>
                  <a:schemeClr val="tx1"/>
                </a:solidFill>
              </a:rPr>
              <a:t>The writer has built tension by starting with</a:t>
            </a:r>
            <a:br>
              <a:rPr lang="en-GB" sz="5400" dirty="0"/>
            </a:br>
            <a:r>
              <a:rPr lang="en-GB" sz="7200" b="1" dirty="0">
                <a:ln>
                  <a:solidFill>
                    <a:sysClr val="windowText" lastClr="000000"/>
                  </a:solidFill>
                </a:ln>
                <a:solidFill>
                  <a:srgbClr val="FFC000"/>
                </a:solidFill>
              </a:rPr>
              <a:t>E: </a:t>
            </a:r>
            <a:r>
              <a:rPr lang="en-GB" sz="6000" dirty="0">
                <a:solidFill>
                  <a:schemeClr val="tx1"/>
                </a:solidFill>
              </a:rPr>
              <a:t>It states “…”</a:t>
            </a:r>
            <a:br>
              <a:rPr lang="en-GB" sz="6000" dirty="0"/>
            </a:br>
            <a:r>
              <a:rPr lang="en-GB" sz="7200" b="1" dirty="0">
                <a:ln>
                  <a:solidFill>
                    <a:sysClr val="windowText" lastClr="000000"/>
                  </a:solidFill>
                </a:ln>
                <a:solidFill>
                  <a:srgbClr val="00B050"/>
                </a:solidFill>
              </a:rPr>
              <a:t>A:</a:t>
            </a:r>
            <a:r>
              <a:rPr lang="en-GB" sz="7200" dirty="0">
                <a:ln>
                  <a:solidFill>
                    <a:sysClr val="windowText" lastClr="000000"/>
                  </a:solidFill>
                </a:ln>
                <a:solidFill>
                  <a:srgbClr val="00B050"/>
                </a:solidFill>
              </a:rPr>
              <a:t> </a:t>
            </a:r>
            <a:r>
              <a:rPr lang="en-GB" sz="6000" dirty="0">
                <a:solidFill>
                  <a:schemeClr val="tx1"/>
                </a:solidFill>
              </a:rPr>
              <a:t>This</a:t>
            </a:r>
            <a:r>
              <a:rPr lang="en-GB" sz="6000" dirty="0"/>
              <a:t> </a:t>
            </a:r>
            <a:r>
              <a:rPr lang="en-GB" sz="6000" dirty="0">
                <a:solidFill>
                  <a:srgbClr val="FF0000"/>
                </a:solidFill>
              </a:rPr>
              <a:t>shows</a:t>
            </a:r>
            <a:r>
              <a:rPr lang="en-GB" sz="6000" dirty="0"/>
              <a:t> </a:t>
            </a:r>
            <a:r>
              <a:rPr lang="en-GB" sz="6000" dirty="0">
                <a:solidFill>
                  <a:schemeClr val="tx1"/>
                </a:solidFill>
              </a:rPr>
              <a:t>that …</a:t>
            </a:r>
            <a:br>
              <a:rPr lang="en-GB" sz="6000" dirty="0"/>
            </a:br>
            <a:r>
              <a:rPr lang="en-GB" sz="6000" dirty="0"/>
              <a:t>     </a:t>
            </a:r>
            <a:r>
              <a:rPr lang="en-GB" sz="6000" dirty="0">
                <a:solidFill>
                  <a:schemeClr val="tx1"/>
                </a:solidFill>
              </a:rPr>
              <a:t>The word “______” </a:t>
            </a:r>
            <a:r>
              <a:rPr lang="en-GB" sz="6000" dirty="0">
                <a:solidFill>
                  <a:srgbClr val="FF0000"/>
                </a:solidFill>
              </a:rPr>
              <a:t>shows</a:t>
            </a:r>
            <a:r>
              <a:rPr lang="en-GB" sz="6000" dirty="0">
                <a:solidFill>
                  <a:schemeClr val="tx1"/>
                </a:solidFill>
              </a:rPr>
              <a:t> …</a:t>
            </a:r>
            <a:br>
              <a:rPr lang="en-GB" sz="6000" dirty="0"/>
            </a:br>
            <a:r>
              <a:rPr lang="en-GB" sz="6000" dirty="0"/>
              <a:t>     </a:t>
            </a:r>
            <a:br>
              <a:rPr lang="en-GB" sz="6000" dirty="0"/>
            </a:br>
            <a:r>
              <a:rPr lang="en-GB" sz="6000" dirty="0"/>
              <a:t>	</a:t>
            </a:r>
            <a:r>
              <a:rPr lang="en-GB" sz="6000" dirty="0">
                <a:solidFill>
                  <a:srgbClr val="0070C0"/>
                </a:solidFill>
              </a:rPr>
              <a:t>The tension then builds slightly when…</a:t>
            </a:r>
            <a:br>
              <a:rPr lang="en-GB" sz="6000" dirty="0">
                <a:solidFill>
                  <a:srgbClr val="0070C0"/>
                </a:solidFill>
              </a:rPr>
            </a:br>
            <a:br>
              <a:rPr lang="en-GB" sz="6000" dirty="0">
                <a:solidFill>
                  <a:srgbClr val="0070C0"/>
                </a:solidFill>
              </a:rPr>
            </a:br>
            <a:r>
              <a:rPr lang="en-GB" sz="6000" dirty="0">
                <a:solidFill>
                  <a:srgbClr val="0070C0"/>
                </a:solidFill>
              </a:rPr>
              <a:t>	The tension is at its highest when…</a:t>
            </a:r>
            <a:br>
              <a:rPr lang="en-GB" sz="6000" dirty="0">
                <a:solidFill>
                  <a:srgbClr val="FF0000"/>
                </a:solidFill>
              </a:rPr>
            </a:br>
            <a:endParaRPr lang="en-GB" sz="3600" b="1" dirty="0"/>
          </a:p>
        </p:txBody>
      </p:sp>
      <p:sp>
        <p:nvSpPr>
          <p:cNvPr id="11" name="TextBox 10">
            <a:extLst>
              <a:ext uri="{FF2B5EF4-FFF2-40B4-BE49-F238E27FC236}">
                <a16:creationId xmlns:a16="http://schemas.microsoft.com/office/drawing/2014/main" id="{8D5A4D8E-CAD4-4C30-A932-0F668AF8B5E4}"/>
              </a:ext>
            </a:extLst>
          </p:cNvPr>
          <p:cNvSpPr txBox="1"/>
          <p:nvPr/>
        </p:nvSpPr>
        <p:spPr>
          <a:xfrm rot="16200000">
            <a:off x="-3111537" y="3111534"/>
            <a:ext cx="6930959" cy="707886"/>
          </a:xfrm>
          <a:prstGeom prst="rect">
            <a:avLst/>
          </a:prstGeom>
          <a:solidFill>
            <a:srgbClr val="003300"/>
          </a:solidFill>
        </p:spPr>
        <p:txBody>
          <a:bodyPr wrap="square" rtlCol="0">
            <a:spAutoFit/>
          </a:bodyPr>
          <a:lstStyle/>
          <a:p>
            <a:pPr algn="ctr"/>
            <a:r>
              <a:rPr lang="en-GB" sz="4000" b="1" dirty="0">
                <a:solidFill>
                  <a:schemeClr val="bg1"/>
                </a:solidFill>
                <a:latin typeface="Century Gothic" panose="020B0502020202020204" pitchFamily="34" charset="0"/>
              </a:rPr>
              <a:t>Extension Task</a:t>
            </a:r>
          </a:p>
        </p:txBody>
      </p:sp>
      <p:sp>
        <p:nvSpPr>
          <p:cNvPr id="9" name="TextBox 8">
            <a:extLst>
              <a:ext uri="{FF2B5EF4-FFF2-40B4-BE49-F238E27FC236}">
                <a16:creationId xmlns:a16="http://schemas.microsoft.com/office/drawing/2014/main" id="{399BBEFA-510F-4F94-B18F-7C3E9B6DB0A7}"/>
              </a:ext>
            </a:extLst>
          </p:cNvPr>
          <p:cNvSpPr txBox="1"/>
          <p:nvPr/>
        </p:nvSpPr>
        <p:spPr>
          <a:xfrm>
            <a:off x="838200" y="6520070"/>
            <a:ext cx="2912165" cy="369332"/>
          </a:xfrm>
          <a:prstGeom prst="rect">
            <a:avLst/>
          </a:prstGeom>
          <a:solidFill>
            <a:schemeClr val="accent6">
              <a:lumMod val="20000"/>
              <a:lumOff val="80000"/>
            </a:schemeClr>
          </a:solidFill>
        </p:spPr>
        <p:txBody>
          <a:bodyPr wrap="square" rtlCol="0">
            <a:spAutoFit/>
          </a:bodyPr>
          <a:lstStyle/>
          <a:p>
            <a:r>
              <a:rPr lang="en-GB" dirty="0"/>
              <a:t>LO: To develop analysis skills.</a:t>
            </a:r>
          </a:p>
        </p:txBody>
      </p:sp>
    </p:spTree>
    <p:extLst>
      <p:ext uri="{BB962C8B-B14F-4D97-AF65-F5344CB8AC3E}">
        <p14:creationId xmlns:p14="http://schemas.microsoft.com/office/powerpoint/2010/main" val="351078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Review – The Woman in Black 2: The Angel of Death | maxrennblog">
            <a:extLst>
              <a:ext uri="{FF2B5EF4-FFF2-40B4-BE49-F238E27FC236}">
                <a16:creationId xmlns:a16="http://schemas.microsoft.com/office/drawing/2014/main" id="{1E8E4DA7-89D3-4662-8635-08151FEABC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05"/>
            <a:ext cx="12191999" cy="6939262"/>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a:extLst>
              <a:ext uri="{FF2B5EF4-FFF2-40B4-BE49-F238E27FC236}">
                <a16:creationId xmlns:a16="http://schemas.microsoft.com/office/drawing/2014/main" id="{1B960D44-F57A-44B0-A3F9-7DF8A223D010}"/>
              </a:ext>
            </a:extLst>
          </p:cNvPr>
          <p:cNvSpPr>
            <a:spLocks noGrp="1"/>
          </p:cNvSpPr>
          <p:nvPr>
            <p:ph type="title"/>
          </p:nvPr>
        </p:nvSpPr>
        <p:spPr>
          <a:xfrm>
            <a:off x="1064591" y="54585"/>
            <a:ext cx="10770704" cy="854075"/>
          </a:xfrm>
          <a:solidFill>
            <a:schemeClr val="accent6">
              <a:lumMod val="20000"/>
              <a:lumOff val="80000"/>
            </a:schemeClr>
          </a:solidFill>
        </p:spPr>
        <p:txBody>
          <a:bodyPr>
            <a:normAutofit fontScale="90000"/>
          </a:bodyPr>
          <a:lstStyle/>
          <a:p>
            <a:r>
              <a:rPr lang="en-GB" sz="5400" dirty="0">
                <a:latin typeface="Arial Narrow" panose="020B0606020202030204" pitchFamily="34" charset="0"/>
              </a:rPr>
              <a:t>Match the vocabulary to the correct definitions.</a:t>
            </a:r>
          </a:p>
        </p:txBody>
      </p:sp>
      <p:sp>
        <p:nvSpPr>
          <p:cNvPr id="7" name="Content Placeholder 6">
            <a:extLst>
              <a:ext uri="{FF2B5EF4-FFF2-40B4-BE49-F238E27FC236}">
                <a16:creationId xmlns:a16="http://schemas.microsoft.com/office/drawing/2014/main" id="{D6C7C74B-03FA-4599-8F8D-33D1EDF7C1A4}"/>
              </a:ext>
            </a:extLst>
          </p:cNvPr>
          <p:cNvSpPr>
            <a:spLocks noGrp="1"/>
          </p:cNvSpPr>
          <p:nvPr>
            <p:ph idx="1"/>
          </p:nvPr>
        </p:nvSpPr>
        <p:spPr>
          <a:xfrm>
            <a:off x="1064590" y="1285657"/>
            <a:ext cx="10770703" cy="4863352"/>
          </a:xfrm>
          <a:solidFill>
            <a:schemeClr val="accent6">
              <a:lumMod val="20000"/>
              <a:lumOff val="80000"/>
            </a:schemeClr>
          </a:solidFill>
        </p:spPr>
        <p:txBody>
          <a:bodyPr>
            <a:normAutofit lnSpcReduction="10000"/>
          </a:bodyPr>
          <a:lstStyle/>
          <a:p>
            <a:pPr marL="514350" indent="-514350">
              <a:buFont typeface="+mj-lt"/>
              <a:buAutoNum type="arabicPeriod"/>
            </a:pPr>
            <a:r>
              <a:rPr lang="en-GB" dirty="0"/>
              <a:t>an unhealthy pale appearance.</a:t>
            </a:r>
          </a:p>
          <a:p>
            <a:pPr marL="514350" indent="-514350">
              <a:buFont typeface="+mj-lt"/>
              <a:buAutoNum type="arabicPeriod"/>
            </a:pPr>
            <a:r>
              <a:rPr lang="en-GB" dirty="0"/>
              <a:t>the quality or state of being bare and unwelcoming.</a:t>
            </a:r>
          </a:p>
          <a:p>
            <a:pPr marL="514350" indent="-514350">
              <a:buFont typeface="+mj-lt"/>
              <a:buAutoNum type="arabicPeriod"/>
            </a:pPr>
            <a:r>
              <a:rPr lang="en-GB" dirty="0"/>
              <a:t>severely damaged or disfigured (from age or illness).</a:t>
            </a:r>
          </a:p>
          <a:p>
            <a:pPr marL="514350" indent="-514350">
              <a:buFont typeface="+mj-lt"/>
              <a:buAutoNum type="arabicPeriod"/>
            </a:pPr>
            <a:r>
              <a:rPr lang="en-GB" dirty="0"/>
              <a:t>having or showing a wish to do evil to others.</a:t>
            </a:r>
          </a:p>
          <a:p>
            <a:pPr marL="514350" indent="-514350">
              <a:buFont typeface="+mj-lt"/>
              <a:buAutoNum type="arabicPeriod"/>
            </a:pPr>
            <a:r>
              <a:rPr lang="en-GB" dirty="0"/>
              <a:t>relating to monks, nuns, or others living under religious vows, or the buildings in which they live.</a:t>
            </a:r>
          </a:p>
          <a:p>
            <a:pPr marL="514350" indent="-514350">
              <a:buFont typeface="+mj-lt"/>
              <a:buAutoNum type="arabicPeriod"/>
            </a:pPr>
            <a:r>
              <a:rPr lang="en-GB" dirty="0"/>
              <a:t>an abnormal and unhealthy interest in disturbing and unpleasant subjects, especially death and disease.</a:t>
            </a:r>
          </a:p>
          <a:p>
            <a:pPr marL="0" indent="0">
              <a:buNone/>
            </a:pPr>
            <a:endParaRPr lang="en-GB" sz="3200" dirty="0"/>
          </a:p>
          <a:p>
            <a:pPr marL="0" indent="0">
              <a:buNone/>
            </a:pPr>
            <a:r>
              <a:rPr lang="en-GB" sz="3200" b="1" dirty="0"/>
              <a:t>Monastic   Bleakness   Morbid   Pallor   Ravaged   Malevolence </a:t>
            </a:r>
          </a:p>
        </p:txBody>
      </p:sp>
      <p:sp>
        <p:nvSpPr>
          <p:cNvPr id="11" name="TextBox 10">
            <a:extLst>
              <a:ext uri="{FF2B5EF4-FFF2-40B4-BE49-F238E27FC236}">
                <a16:creationId xmlns:a16="http://schemas.microsoft.com/office/drawing/2014/main" id="{8D5A4D8E-CAD4-4C30-A932-0F668AF8B5E4}"/>
              </a:ext>
            </a:extLst>
          </p:cNvPr>
          <p:cNvSpPr txBox="1"/>
          <p:nvPr/>
        </p:nvSpPr>
        <p:spPr>
          <a:xfrm rot="16200000">
            <a:off x="-3111537" y="3111534"/>
            <a:ext cx="6930959" cy="707886"/>
          </a:xfrm>
          <a:prstGeom prst="rect">
            <a:avLst/>
          </a:prstGeom>
          <a:solidFill>
            <a:srgbClr val="003300"/>
          </a:solidFill>
        </p:spPr>
        <p:txBody>
          <a:bodyPr wrap="square" rtlCol="0">
            <a:spAutoFit/>
          </a:bodyPr>
          <a:lstStyle/>
          <a:p>
            <a:pPr algn="ctr"/>
            <a:r>
              <a:rPr lang="en-GB" sz="4000" b="1" dirty="0">
                <a:solidFill>
                  <a:schemeClr val="bg1"/>
                </a:solidFill>
                <a:latin typeface="Century Gothic" panose="020B0502020202020204" pitchFamily="34" charset="0"/>
              </a:rPr>
              <a:t>Unlocking Vocabulary</a:t>
            </a:r>
          </a:p>
        </p:txBody>
      </p:sp>
      <p:sp>
        <p:nvSpPr>
          <p:cNvPr id="9" name="TextBox 8">
            <a:extLst>
              <a:ext uri="{FF2B5EF4-FFF2-40B4-BE49-F238E27FC236}">
                <a16:creationId xmlns:a16="http://schemas.microsoft.com/office/drawing/2014/main" id="{399BBEFA-510F-4F94-B18F-7C3E9B6DB0A7}"/>
              </a:ext>
            </a:extLst>
          </p:cNvPr>
          <p:cNvSpPr txBox="1"/>
          <p:nvPr/>
        </p:nvSpPr>
        <p:spPr>
          <a:xfrm>
            <a:off x="838200" y="6520070"/>
            <a:ext cx="2912165" cy="369332"/>
          </a:xfrm>
          <a:prstGeom prst="rect">
            <a:avLst/>
          </a:prstGeom>
          <a:solidFill>
            <a:schemeClr val="accent6">
              <a:lumMod val="20000"/>
              <a:lumOff val="80000"/>
            </a:schemeClr>
          </a:solidFill>
        </p:spPr>
        <p:txBody>
          <a:bodyPr wrap="square" rtlCol="0">
            <a:spAutoFit/>
          </a:bodyPr>
          <a:lstStyle/>
          <a:p>
            <a:r>
              <a:rPr lang="en-GB" dirty="0"/>
              <a:t>LO: To develop analysis skills.</a:t>
            </a:r>
          </a:p>
        </p:txBody>
      </p:sp>
    </p:spTree>
    <p:extLst>
      <p:ext uri="{BB962C8B-B14F-4D97-AF65-F5344CB8AC3E}">
        <p14:creationId xmlns:p14="http://schemas.microsoft.com/office/powerpoint/2010/main" val="846250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Review – The Woman in Black 2: The Angel of Death | maxrennblog">
            <a:extLst>
              <a:ext uri="{FF2B5EF4-FFF2-40B4-BE49-F238E27FC236}">
                <a16:creationId xmlns:a16="http://schemas.microsoft.com/office/drawing/2014/main" id="{1E8E4DA7-89D3-4662-8635-08151FEABC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05"/>
            <a:ext cx="12191999" cy="6939262"/>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a:extLst>
              <a:ext uri="{FF2B5EF4-FFF2-40B4-BE49-F238E27FC236}">
                <a16:creationId xmlns:a16="http://schemas.microsoft.com/office/drawing/2014/main" id="{1B960D44-F57A-44B0-A3F9-7DF8A223D010}"/>
              </a:ext>
            </a:extLst>
          </p:cNvPr>
          <p:cNvSpPr>
            <a:spLocks noGrp="1"/>
          </p:cNvSpPr>
          <p:nvPr>
            <p:ph type="title"/>
          </p:nvPr>
        </p:nvSpPr>
        <p:spPr>
          <a:xfrm>
            <a:off x="1064591" y="54585"/>
            <a:ext cx="5575360" cy="854075"/>
          </a:xfrm>
          <a:solidFill>
            <a:schemeClr val="accent6">
              <a:lumMod val="20000"/>
              <a:lumOff val="80000"/>
            </a:schemeClr>
          </a:solidFill>
        </p:spPr>
        <p:txBody>
          <a:bodyPr>
            <a:normAutofit/>
          </a:bodyPr>
          <a:lstStyle/>
          <a:p>
            <a:r>
              <a:rPr lang="en-GB" sz="5400" dirty="0">
                <a:latin typeface="Arial Narrow" panose="020B0606020202030204" pitchFamily="34" charset="0"/>
              </a:rPr>
              <a:t>Check your answers:</a:t>
            </a:r>
          </a:p>
        </p:txBody>
      </p:sp>
      <p:sp>
        <p:nvSpPr>
          <p:cNvPr id="7" name="Content Placeholder 6">
            <a:extLst>
              <a:ext uri="{FF2B5EF4-FFF2-40B4-BE49-F238E27FC236}">
                <a16:creationId xmlns:a16="http://schemas.microsoft.com/office/drawing/2014/main" id="{D6C7C74B-03FA-4599-8F8D-33D1EDF7C1A4}"/>
              </a:ext>
            </a:extLst>
          </p:cNvPr>
          <p:cNvSpPr>
            <a:spLocks noGrp="1"/>
          </p:cNvSpPr>
          <p:nvPr>
            <p:ph idx="1"/>
          </p:nvPr>
        </p:nvSpPr>
        <p:spPr>
          <a:xfrm>
            <a:off x="1064590" y="1285657"/>
            <a:ext cx="10770703" cy="4863352"/>
          </a:xfrm>
          <a:solidFill>
            <a:schemeClr val="accent6">
              <a:lumMod val="20000"/>
              <a:lumOff val="80000"/>
            </a:schemeClr>
          </a:solidFill>
        </p:spPr>
        <p:txBody>
          <a:bodyPr>
            <a:normAutofit lnSpcReduction="10000"/>
          </a:bodyPr>
          <a:lstStyle/>
          <a:p>
            <a:pPr marL="514350" indent="-514350">
              <a:buFont typeface="+mj-lt"/>
              <a:buAutoNum type="arabicPeriod"/>
            </a:pPr>
            <a:r>
              <a:rPr lang="en-GB" sz="3200" b="1" dirty="0"/>
              <a:t>Pallor: </a:t>
            </a:r>
            <a:r>
              <a:rPr lang="en-GB" sz="3200" dirty="0"/>
              <a:t>an unhealthy pale appearance.</a:t>
            </a:r>
          </a:p>
          <a:p>
            <a:pPr marL="514350" indent="-514350">
              <a:buFont typeface="+mj-lt"/>
              <a:buAutoNum type="arabicPeriod"/>
            </a:pPr>
            <a:r>
              <a:rPr lang="en-GB" sz="3200" b="1" dirty="0"/>
              <a:t>Bleakness: </a:t>
            </a:r>
            <a:r>
              <a:rPr lang="en-GB" sz="3200" dirty="0"/>
              <a:t>the quality or state of being bare and unwelcoming.</a:t>
            </a:r>
          </a:p>
          <a:p>
            <a:pPr marL="514350" indent="-514350">
              <a:buFont typeface="+mj-lt"/>
              <a:buAutoNum type="arabicPeriod"/>
            </a:pPr>
            <a:r>
              <a:rPr lang="en-GB" sz="3200" b="1" dirty="0"/>
              <a:t>Ravaged: </a:t>
            </a:r>
            <a:r>
              <a:rPr lang="en-GB" sz="3200" dirty="0"/>
              <a:t>severely damaged or disfigured (from age or illness).</a:t>
            </a:r>
          </a:p>
          <a:p>
            <a:pPr marL="514350" indent="-514350">
              <a:buFont typeface="+mj-lt"/>
              <a:buAutoNum type="arabicPeriod"/>
            </a:pPr>
            <a:r>
              <a:rPr lang="en-GB" sz="3200" b="1" dirty="0"/>
              <a:t>Malevolence: </a:t>
            </a:r>
            <a:r>
              <a:rPr lang="en-GB" sz="3200" dirty="0"/>
              <a:t>having or showing a wish to do evil to others.</a:t>
            </a:r>
          </a:p>
          <a:p>
            <a:pPr marL="514350" indent="-514350">
              <a:buFont typeface="+mj-lt"/>
              <a:buAutoNum type="arabicPeriod"/>
            </a:pPr>
            <a:r>
              <a:rPr lang="en-GB" sz="3200" b="1" dirty="0"/>
              <a:t>Monastic: </a:t>
            </a:r>
            <a:r>
              <a:rPr lang="en-GB" sz="3200" dirty="0"/>
              <a:t>relating to monks, nuns, or others living under religious vows, or the buildings in which they live.</a:t>
            </a:r>
          </a:p>
          <a:p>
            <a:pPr marL="514350" indent="-514350">
              <a:buFont typeface="+mj-lt"/>
              <a:buAutoNum type="arabicPeriod"/>
            </a:pPr>
            <a:r>
              <a:rPr lang="en-GB" sz="3200" b="1" dirty="0"/>
              <a:t>Morbid: </a:t>
            </a:r>
            <a:r>
              <a:rPr lang="en-GB" sz="3200" dirty="0"/>
              <a:t>an abnormal and unhealthy interest in disturbing and unpleasant subjects, especially death and disease.</a:t>
            </a:r>
            <a:endParaRPr lang="en-GB" sz="3600" b="1" dirty="0"/>
          </a:p>
        </p:txBody>
      </p:sp>
      <p:sp>
        <p:nvSpPr>
          <p:cNvPr id="11" name="TextBox 10">
            <a:extLst>
              <a:ext uri="{FF2B5EF4-FFF2-40B4-BE49-F238E27FC236}">
                <a16:creationId xmlns:a16="http://schemas.microsoft.com/office/drawing/2014/main" id="{8D5A4D8E-CAD4-4C30-A932-0F668AF8B5E4}"/>
              </a:ext>
            </a:extLst>
          </p:cNvPr>
          <p:cNvSpPr txBox="1"/>
          <p:nvPr/>
        </p:nvSpPr>
        <p:spPr>
          <a:xfrm rot="16200000">
            <a:off x="-3111537" y="3111534"/>
            <a:ext cx="6930959" cy="707886"/>
          </a:xfrm>
          <a:prstGeom prst="rect">
            <a:avLst/>
          </a:prstGeom>
          <a:solidFill>
            <a:srgbClr val="003300"/>
          </a:solidFill>
        </p:spPr>
        <p:txBody>
          <a:bodyPr wrap="square" rtlCol="0">
            <a:spAutoFit/>
          </a:bodyPr>
          <a:lstStyle/>
          <a:p>
            <a:pPr algn="ctr"/>
            <a:r>
              <a:rPr lang="en-GB" sz="4000" b="1" dirty="0">
                <a:solidFill>
                  <a:schemeClr val="bg1"/>
                </a:solidFill>
                <a:latin typeface="Century Gothic" panose="020B0502020202020204" pitchFamily="34" charset="0"/>
              </a:rPr>
              <a:t>Answers</a:t>
            </a:r>
          </a:p>
        </p:txBody>
      </p:sp>
      <p:sp>
        <p:nvSpPr>
          <p:cNvPr id="9" name="TextBox 8">
            <a:extLst>
              <a:ext uri="{FF2B5EF4-FFF2-40B4-BE49-F238E27FC236}">
                <a16:creationId xmlns:a16="http://schemas.microsoft.com/office/drawing/2014/main" id="{399BBEFA-510F-4F94-B18F-7C3E9B6DB0A7}"/>
              </a:ext>
            </a:extLst>
          </p:cNvPr>
          <p:cNvSpPr txBox="1"/>
          <p:nvPr/>
        </p:nvSpPr>
        <p:spPr>
          <a:xfrm>
            <a:off x="838200" y="6520070"/>
            <a:ext cx="2912165" cy="369332"/>
          </a:xfrm>
          <a:prstGeom prst="rect">
            <a:avLst/>
          </a:prstGeom>
          <a:solidFill>
            <a:schemeClr val="accent6">
              <a:lumMod val="20000"/>
              <a:lumOff val="80000"/>
            </a:schemeClr>
          </a:solidFill>
        </p:spPr>
        <p:txBody>
          <a:bodyPr wrap="square" rtlCol="0">
            <a:spAutoFit/>
          </a:bodyPr>
          <a:lstStyle/>
          <a:p>
            <a:r>
              <a:rPr lang="en-GB" dirty="0"/>
              <a:t>LO: To develop analysis skills.</a:t>
            </a:r>
          </a:p>
        </p:txBody>
      </p:sp>
    </p:spTree>
    <p:extLst>
      <p:ext uri="{BB962C8B-B14F-4D97-AF65-F5344CB8AC3E}">
        <p14:creationId xmlns:p14="http://schemas.microsoft.com/office/powerpoint/2010/main" val="1956608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Review – The Woman in Black 2: The Angel of Death | maxrennblog">
            <a:extLst>
              <a:ext uri="{FF2B5EF4-FFF2-40B4-BE49-F238E27FC236}">
                <a16:creationId xmlns:a16="http://schemas.microsoft.com/office/drawing/2014/main" id="{1E8E4DA7-89D3-4662-8635-08151FEABC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05"/>
            <a:ext cx="12191999" cy="6939262"/>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a:extLst>
              <a:ext uri="{FF2B5EF4-FFF2-40B4-BE49-F238E27FC236}">
                <a16:creationId xmlns:a16="http://schemas.microsoft.com/office/drawing/2014/main" id="{1B960D44-F57A-44B0-A3F9-7DF8A223D010}"/>
              </a:ext>
            </a:extLst>
          </p:cNvPr>
          <p:cNvSpPr>
            <a:spLocks noGrp="1"/>
          </p:cNvSpPr>
          <p:nvPr>
            <p:ph type="title"/>
          </p:nvPr>
        </p:nvSpPr>
        <p:spPr>
          <a:xfrm>
            <a:off x="2294282" y="381788"/>
            <a:ext cx="8234155" cy="654406"/>
          </a:xfrm>
          <a:solidFill>
            <a:schemeClr val="accent6">
              <a:lumMod val="20000"/>
              <a:lumOff val="80000"/>
            </a:schemeClr>
          </a:solidFill>
        </p:spPr>
        <p:txBody>
          <a:bodyPr>
            <a:noAutofit/>
          </a:bodyPr>
          <a:lstStyle/>
          <a:p>
            <a:r>
              <a:rPr lang="en-GB" sz="3200" dirty="0"/>
              <a:t>In this lesson you will be mastering the following:</a:t>
            </a:r>
            <a:endParaRPr lang="en-GB" sz="3200" dirty="0">
              <a:latin typeface="Arial Narrow" panose="020B0606020202030204" pitchFamily="34" charset="0"/>
            </a:endParaRPr>
          </a:p>
        </p:txBody>
      </p:sp>
      <p:sp>
        <p:nvSpPr>
          <p:cNvPr id="7" name="Content Placeholder 6">
            <a:extLst>
              <a:ext uri="{FF2B5EF4-FFF2-40B4-BE49-F238E27FC236}">
                <a16:creationId xmlns:a16="http://schemas.microsoft.com/office/drawing/2014/main" id="{D6C7C74B-03FA-4599-8F8D-33D1EDF7C1A4}"/>
              </a:ext>
            </a:extLst>
          </p:cNvPr>
          <p:cNvSpPr>
            <a:spLocks noGrp="1"/>
          </p:cNvSpPr>
          <p:nvPr>
            <p:ph idx="1"/>
          </p:nvPr>
        </p:nvSpPr>
        <p:spPr>
          <a:xfrm>
            <a:off x="2583738" y="2678358"/>
            <a:ext cx="7572973" cy="2948718"/>
          </a:xfrm>
          <a:solidFill>
            <a:schemeClr val="accent6">
              <a:lumMod val="20000"/>
              <a:lumOff val="80000"/>
            </a:schemeClr>
          </a:solidFill>
        </p:spPr>
        <p:txBody>
          <a:bodyPr>
            <a:normAutofit lnSpcReduction="10000"/>
          </a:bodyPr>
          <a:lstStyle/>
          <a:p>
            <a:pPr>
              <a:buClr>
                <a:schemeClr val="tx1"/>
              </a:buClr>
              <a:buFont typeface="Wingdings" panose="05000000000000000000" pitchFamily="2" charset="2"/>
              <a:buChar char="§"/>
            </a:pPr>
            <a:r>
              <a:rPr lang="en-GB" sz="3200" dirty="0">
                <a:solidFill>
                  <a:srgbClr val="993300"/>
                </a:solidFill>
              </a:rPr>
              <a:t>Selecting appropriate quotations from the text.</a:t>
            </a:r>
          </a:p>
          <a:p>
            <a:pPr>
              <a:buClr>
                <a:schemeClr val="tx1"/>
              </a:buClr>
              <a:buFont typeface="Wingdings" panose="05000000000000000000" pitchFamily="2" charset="2"/>
              <a:buChar char="§"/>
            </a:pPr>
            <a:r>
              <a:rPr lang="en-GB" sz="3200" dirty="0">
                <a:solidFill>
                  <a:srgbClr val="4D4D4D"/>
                </a:solidFill>
              </a:rPr>
              <a:t> Commenting on how characters are presented.</a:t>
            </a:r>
          </a:p>
          <a:p>
            <a:pPr>
              <a:buClr>
                <a:schemeClr val="tx1"/>
              </a:buClr>
              <a:buFont typeface="Wingdings" panose="05000000000000000000" pitchFamily="2" charset="2"/>
              <a:buChar char="§"/>
            </a:pPr>
            <a:r>
              <a:rPr lang="en-GB" sz="3200" dirty="0">
                <a:solidFill>
                  <a:srgbClr val="FF9900"/>
                </a:solidFill>
              </a:rPr>
              <a:t> Explaining how language choices link to create an overall effect.</a:t>
            </a:r>
          </a:p>
        </p:txBody>
      </p:sp>
      <p:sp>
        <p:nvSpPr>
          <p:cNvPr id="11" name="TextBox 10">
            <a:extLst>
              <a:ext uri="{FF2B5EF4-FFF2-40B4-BE49-F238E27FC236}">
                <a16:creationId xmlns:a16="http://schemas.microsoft.com/office/drawing/2014/main" id="{8D5A4D8E-CAD4-4C30-A932-0F668AF8B5E4}"/>
              </a:ext>
            </a:extLst>
          </p:cNvPr>
          <p:cNvSpPr txBox="1"/>
          <p:nvPr/>
        </p:nvSpPr>
        <p:spPr>
          <a:xfrm rot="16200000">
            <a:off x="-3111537" y="3111534"/>
            <a:ext cx="6930959" cy="707886"/>
          </a:xfrm>
          <a:prstGeom prst="rect">
            <a:avLst/>
          </a:prstGeom>
          <a:solidFill>
            <a:srgbClr val="003300"/>
          </a:solidFill>
        </p:spPr>
        <p:txBody>
          <a:bodyPr wrap="square" rtlCol="0">
            <a:spAutoFit/>
          </a:bodyPr>
          <a:lstStyle/>
          <a:p>
            <a:pPr algn="ctr"/>
            <a:r>
              <a:rPr lang="en-GB" sz="4000" b="1" dirty="0">
                <a:solidFill>
                  <a:schemeClr val="bg1"/>
                </a:solidFill>
                <a:latin typeface="Century Gothic" panose="020B0502020202020204" pitchFamily="34" charset="0"/>
              </a:rPr>
              <a:t>Learning Content</a:t>
            </a:r>
          </a:p>
        </p:txBody>
      </p:sp>
      <p:sp>
        <p:nvSpPr>
          <p:cNvPr id="9" name="TextBox 8">
            <a:extLst>
              <a:ext uri="{FF2B5EF4-FFF2-40B4-BE49-F238E27FC236}">
                <a16:creationId xmlns:a16="http://schemas.microsoft.com/office/drawing/2014/main" id="{399BBEFA-510F-4F94-B18F-7C3E9B6DB0A7}"/>
              </a:ext>
            </a:extLst>
          </p:cNvPr>
          <p:cNvSpPr txBox="1"/>
          <p:nvPr/>
        </p:nvSpPr>
        <p:spPr>
          <a:xfrm>
            <a:off x="838200" y="6520070"/>
            <a:ext cx="2912165" cy="369332"/>
          </a:xfrm>
          <a:prstGeom prst="rect">
            <a:avLst/>
          </a:prstGeom>
          <a:solidFill>
            <a:schemeClr val="accent6">
              <a:lumMod val="20000"/>
              <a:lumOff val="80000"/>
            </a:schemeClr>
          </a:solidFill>
        </p:spPr>
        <p:txBody>
          <a:bodyPr wrap="square" rtlCol="0">
            <a:spAutoFit/>
          </a:bodyPr>
          <a:lstStyle/>
          <a:p>
            <a:r>
              <a:rPr lang="en-GB" dirty="0"/>
              <a:t>LO: To develop analysis skills.</a:t>
            </a:r>
          </a:p>
        </p:txBody>
      </p:sp>
    </p:spTree>
    <p:extLst>
      <p:ext uri="{BB962C8B-B14F-4D97-AF65-F5344CB8AC3E}">
        <p14:creationId xmlns:p14="http://schemas.microsoft.com/office/powerpoint/2010/main" val="643422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Review – The Woman in Black 2: The Angel of Death | maxrennblog">
            <a:extLst>
              <a:ext uri="{FF2B5EF4-FFF2-40B4-BE49-F238E27FC236}">
                <a16:creationId xmlns:a16="http://schemas.microsoft.com/office/drawing/2014/main" id="{1E8E4DA7-89D3-4662-8635-08151FEABC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05"/>
            <a:ext cx="12191999" cy="6939262"/>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a:extLst>
              <a:ext uri="{FF2B5EF4-FFF2-40B4-BE49-F238E27FC236}">
                <a16:creationId xmlns:a16="http://schemas.microsoft.com/office/drawing/2014/main" id="{1B960D44-F57A-44B0-A3F9-7DF8A223D010}"/>
              </a:ext>
            </a:extLst>
          </p:cNvPr>
          <p:cNvSpPr>
            <a:spLocks noGrp="1"/>
          </p:cNvSpPr>
          <p:nvPr>
            <p:ph type="ctrTitle"/>
          </p:nvPr>
        </p:nvSpPr>
        <p:spPr>
          <a:xfrm>
            <a:off x="1226139" y="132675"/>
            <a:ext cx="8592418" cy="1450955"/>
          </a:xfrm>
          <a:solidFill>
            <a:schemeClr val="accent6">
              <a:lumMod val="20000"/>
              <a:lumOff val="80000"/>
            </a:schemeClr>
          </a:solidFill>
        </p:spPr>
        <p:txBody>
          <a:bodyPr>
            <a:normAutofit/>
          </a:bodyPr>
          <a:lstStyle/>
          <a:p>
            <a:pPr algn="l"/>
            <a:r>
              <a:rPr lang="en-GB" sz="4800" dirty="0"/>
              <a:t>Can you and a partner answer the following questions?</a:t>
            </a:r>
          </a:p>
        </p:txBody>
      </p:sp>
      <p:sp>
        <p:nvSpPr>
          <p:cNvPr id="7" name="Content Placeholder 6">
            <a:extLst>
              <a:ext uri="{FF2B5EF4-FFF2-40B4-BE49-F238E27FC236}">
                <a16:creationId xmlns:a16="http://schemas.microsoft.com/office/drawing/2014/main" id="{D6C7C74B-03FA-4599-8F8D-33D1EDF7C1A4}"/>
              </a:ext>
            </a:extLst>
          </p:cNvPr>
          <p:cNvSpPr>
            <a:spLocks noGrp="1"/>
          </p:cNvSpPr>
          <p:nvPr>
            <p:ph type="subTitle" idx="1"/>
          </p:nvPr>
        </p:nvSpPr>
        <p:spPr>
          <a:xfrm>
            <a:off x="1094283" y="1978702"/>
            <a:ext cx="10891392" cy="4167266"/>
          </a:xfrm>
          <a:solidFill>
            <a:schemeClr val="accent6">
              <a:lumMod val="20000"/>
              <a:lumOff val="80000"/>
            </a:schemeClr>
          </a:solidFill>
        </p:spPr>
        <p:txBody>
          <a:bodyPr>
            <a:normAutofit fontScale="92500" lnSpcReduction="10000"/>
          </a:bodyPr>
          <a:lstStyle/>
          <a:p>
            <a:pPr algn="l"/>
            <a:r>
              <a:rPr lang="en-GB" sz="3200" b="1" dirty="0">
                <a:solidFill>
                  <a:srgbClr val="FF0000"/>
                </a:solidFill>
              </a:rPr>
              <a:t>Last Lesson: </a:t>
            </a:r>
            <a:r>
              <a:rPr lang="en-GB" sz="3200" dirty="0">
                <a:solidFill>
                  <a:srgbClr val="FF0000"/>
                </a:solidFill>
              </a:rPr>
              <a:t>How did the writer increase tension towards the end of ‘The Red Room’?</a:t>
            </a:r>
          </a:p>
          <a:p>
            <a:pPr algn="l"/>
            <a:endParaRPr lang="en-GB" sz="3200" dirty="0"/>
          </a:p>
          <a:p>
            <a:pPr algn="l"/>
            <a:r>
              <a:rPr lang="en-GB" sz="3200" b="1" dirty="0">
                <a:solidFill>
                  <a:srgbClr val="7030A0"/>
                </a:solidFill>
              </a:rPr>
              <a:t>Last Week: </a:t>
            </a:r>
            <a:r>
              <a:rPr lang="en-GB" sz="3200" dirty="0">
                <a:solidFill>
                  <a:srgbClr val="7030A0"/>
                </a:solidFill>
              </a:rPr>
              <a:t>What is wrong with this piece of speech? – “I have never felt so alone” said James.</a:t>
            </a:r>
          </a:p>
          <a:p>
            <a:pPr algn="l"/>
            <a:endParaRPr lang="en-GB" sz="3200" dirty="0"/>
          </a:p>
          <a:p>
            <a:pPr algn="l"/>
            <a:r>
              <a:rPr lang="en-GB" sz="3200" dirty="0">
                <a:solidFill>
                  <a:srgbClr val="002060"/>
                </a:solidFill>
              </a:rPr>
              <a:t>Last Term: How was pathetic fallacy used in Macbeth?</a:t>
            </a:r>
          </a:p>
          <a:p>
            <a:pPr algn="l"/>
            <a:endParaRPr lang="en-GB" sz="3200" dirty="0"/>
          </a:p>
          <a:p>
            <a:pPr algn="l"/>
            <a:r>
              <a:rPr lang="en-GB" sz="3200" dirty="0">
                <a:solidFill>
                  <a:srgbClr val="00B050"/>
                </a:solidFill>
              </a:rPr>
              <a:t>Last Year: What conventions do Shakespearean comedies have?</a:t>
            </a:r>
          </a:p>
        </p:txBody>
      </p:sp>
      <p:sp>
        <p:nvSpPr>
          <p:cNvPr id="11" name="TextBox 10">
            <a:extLst>
              <a:ext uri="{FF2B5EF4-FFF2-40B4-BE49-F238E27FC236}">
                <a16:creationId xmlns:a16="http://schemas.microsoft.com/office/drawing/2014/main" id="{8D5A4D8E-CAD4-4C30-A932-0F668AF8B5E4}"/>
              </a:ext>
            </a:extLst>
          </p:cNvPr>
          <p:cNvSpPr txBox="1"/>
          <p:nvPr/>
        </p:nvSpPr>
        <p:spPr>
          <a:xfrm rot="16200000">
            <a:off x="-3111537" y="3111534"/>
            <a:ext cx="6930959" cy="707886"/>
          </a:xfrm>
          <a:prstGeom prst="rect">
            <a:avLst/>
          </a:prstGeom>
          <a:solidFill>
            <a:srgbClr val="003300"/>
          </a:solidFill>
        </p:spPr>
        <p:txBody>
          <a:bodyPr wrap="square" rtlCol="0">
            <a:spAutoFit/>
          </a:bodyPr>
          <a:lstStyle/>
          <a:p>
            <a:pPr algn="ctr"/>
            <a:r>
              <a:rPr lang="en-GB" sz="4000" b="1" dirty="0">
                <a:solidFill>
                  <a:schemeClr val="bg1"/>
                </a:solidFill>
                <a:latin typeface="Century Gothic" panose="020B0502020202020204" pitchFamily="34" charset="0"/>
              </a:rPr>
              <a:t>Link to Previous Learning</a:t>
            </a:r>
          </a:p>
        </p:txBody>
      </p:sp>
      <p:sp>
        <p:nvSpPr>
          <p:cNvPr id="9" name="TextBox 8">
            <a:extLst>
              <a:ext uri="{FF2B5EF4-FFF2-40B4-BE49-F238E27FC236}">
                <a16:creationId xmlns:a16="http://schemas.microsoft.com/office/drawing/2014/main" id="{399BBEFA-510F-4F94-B18F-7C3E9B6DB0A7}"/>
              </a:ext>
            </a:extLst>
          </p:cNvPr>
          <p:cNvSpPr txBox="1"/>
          <p:nvPr/>
        </p:nvSpPr>
        <p:spPr>
          <a:xfrm>
            <a:off x="838200" y="6520070"/>
            <a:ext cx="2912165" cy="369332"/>
          </a:xfrm>
          <a:prstGeom prst="rect">
            <a:avLst/>
          </a:prstGeom>
          <a:solidFill>
            <a:schemeClr val="accent6">
              <a:lumMod val="20000"/>
              <a:lumOff val="80000"/>
            </a:schemeClr>
          </a:solidFill>
        </p:spPr>
        <p:txBody>
          <a:bodyPr wrap="square" rtlCol="0">
            <a:spAutoFit/>
          </a:bodyPr>
          <a:lstStyle/>
          <a:p>
            <a:r>
              <a:rPr lang="en-GB" dirty="0"/>
              <a:t>LO: To develop analysis skills.</a:t>
            </a:r>
          </a:p>
        </p:txBody>
      </p:sp>
    </p:spTree>
    <p:extLst>
      <p:ext uri="{BB962C8B-B14F-4D97-AF65-F5344CB8AC3E}">
        <p14:creationId xmlns:p14="http://schemas.microsoft.com/office/powerpoint/2010/main" val="360088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Review – The Woman in Black 2: The Angel of Death | maxrennblog">
            <a:extLst>
              <a:ext uri="{FF2B5EF4-FFF2-40B4-BE49-F238E27FC236}">
                <a16:creationId xmlns:a16="http://schemas.microsoft.com/office/drawing/2014/main" id="{1E8E4DA7-89D3-4662-8635-08151FEABC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05"/>
            <a:ext cx="12191999" cy="6939262"/>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a:extLst>
              <a:ext uri="{FF2B5EF4-FFF2-40B4-BE49-F238E27FC236}">
                <a16:creationId xmlns:a16="http://schemas.microsoft.com/office/drawing/2014/main" id="{1B960D44-F57A-44B0-A3F9-7DF8A223D010}"/>
              </a:ext>
            </a:extLst>
          </p:cNvPr>
          <p:cNvSpPr>
            <a:spLocks noGrp="1"/>
          </p:cNvSpPr>
          <p:nvPr>
            <p:ph type="ctrTitle"/>
          </p:nvPr>
        </p:nvSpPr>
        <p:spPr>
          <a:xfrm>
            <a:off x="1226139" y="132675"/>
            <a:ext cx="10447606" cy="1450955"/>
          </a:xfrm>
          <a:solidFill>
            <a:schemeClr val="accent6">
              <a:lumMod val="20000"/>
              <a:lumOff val="80000"/>
            </a:schemeClr>
          </a:solidFill>
        </p:spPr>
        <p:txBody>
          <a:bodyPr>
            <a:normAutofit/>
          </a:bodyPr>
          <a:lstStyle/>
          <a:p>
            <a:r>
              <a:rPr lang="en-GB" sz="4800" dirty="0"/>
              <a:t>How many Gothic conventions can you see in The Woman in Black movie trailer?</a:t>
            </a:r>
          </a:p>
        </p:txBody>
      </p:sp>
      <p:sp>
        <p:nvSpPr>
          <p:cNvPr id="7" name="Content Placeholder 6">
            <a:extLst>
              <a:ext uri="{FF2B5EF4-FFF2-40B4-BE49-F238E27FC236}">
                <a16:creationId xmlns:a16="http://schemas.microsoft.com/office/drawing/2014/main" id="{D6C7C74B-03FA-4599-8F8D-33D1EDF7C1A4}"/>
              </a:ext>
            </a:extLst>
          </p:cNvPr>
          <p:cNvSpPr>
            <a:spLocks noGrp="1"/>
          </p:cNvSpPr>
          <p:nvPr>
            <p:ph type="subTitle" idx="1"/>
          </p:nvPr>
        </p:nvSpPr>
        <p:spPr>
          <a:xfrm>
            <a:off x="6800633" y="5719997"/>
            <a:ext cx="5185041" cy="984739"/>
          </a:xfrm>
          <a:solidFill>
            <a:schemeClr val="accent6">
              <a:lumMod val="20000"/>
              <a:lumOff val="80000"/>
            </a:schemeClr>
          </a:solidFill>
        </p:spPr>
        <p:txBody>
          <a:bodyPr>
            <a:normAutofit fontScale="55000" lnSpcReduction="20000"/>
          </a:bodyPr>
          <a:lstStyle/>
          <a:p>
            <a:pPr algn="l"/>
            <a:r>
              <a:rPr lang="en-GB" sz="6500" b="1" dirty="0">
                <a:solidFill>
                  <a:srgbClr val="FF0000"/>
                </a:solidFill>
              </a:rPr>
              <a:t>Challenge:</a:t>
            </a:r>
          </a:p>
          <a:p>
            <a:pPr algn="l"/>
            <a:r>
              <a:rPr lang="en-GB" sz="5100" dirty="0">
                <a:solidFill>
                  <a:srgbClr val="FF0000"/>
                </a:solidFill>
              </a:rPr>
              <a:t>Which conventions were missing?</a:t>
            </a:r>
          </a:p>
        </p:txBody>
      </p:sp>
      <p:sp>
        <p:nvSpPr>
          <p:cNvPr id="11" name="TextBox 10">
            <a:extLst>
              <a:ext uri="{FF2B5EF4-FFF2-40B4-BE49-F238E27FC236}">
                <a16:creationId xmlns:a16="http://schemas.microsoft.com/office/drawing/2014/main" id="{8D5A4D8E-CAD4-4C30-A932-0F668AF8B5E4}"/>
              </a:ext>
            </a:extLst>
          </p:cNvPr>
          <p:cNvSpPr txBox="1"/>
          <p:nvPr/>
        </p:nvSpPr>
        <p:spPr>
          <a:xfrm rot="16200000">
            <a:off x="-3111537" y="3111534"/>
            <a:ext cx="6930959" cy="707886"/>
          </a:xfrm>
          <a:prstGeom prst="rect">
            <a:avLst/>
          </a:prstGeom>
          <a:solidFill>
            <a:srgbClr val="003300"/>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
        <p:nvSpPr>
          <p:cNvPr id="9" name="TextBox 8">
            <a:extLst>
              <a:ext uri="{FF2B5EF4-FFF2-40B4-BE49-F238E27FC236}">
                <a16:creationId xmlns:a16="http://schemas.microsoft.com/office/drawing/2014/main" id="{399BBEFA-510F-4F94-B18F-7C3E9B6DB0A7}"/>
              </a:ext>
            </a:extLst>
          </p:cNvPr>
          <p:cNvSpPr txBox="1"/>
          <p:nvPr/>
        </p:nvSpPr>
        <p:spPr>
          <a:xfrm>
            <a:off x="838200" y="6520070"/>
            <a:ext cx="2912165" cy="369332"/>
          </a:xfrm>
          <a:prstGeom prst="rect">
            <a:avLst/>
          </a:prstGeom>
          <a:solidFill>
            <a:schemeClr val="accent6">
              <a:lumMod val="20000"/>
              <a:lumOff val="80000"/>
            </a:schemeClr>
          </a:solidFill>
        </p:spPr>
        <p:txBody>
          <a:bodyPr wrap="square" rtlCol="0">
            <a:spAutoFit/>
          </a:bodyPr>
          <a:lstStyle/>
          <a:p>
            <a:r>
              <a:rPr lang="en-GB" dirty="0"/>
              <a:t>LO: To develop analysis skills.</a:t>
            </a:r>
          </a:p>
        </p:txBody>
      </p:sp>
    </p:spTree>
    <p:extLst>
      <p:ext uri="{BB962C8B-B14F-4D97-AF65-F5344CB8AC3E}">
        <p14:creationId xmlns:p14="http://schemas.microsoft.com/office/powerpoint/2010/main" val="3990757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Review – The Woman in Black 2: The Angel of Death | maxrennblog">
            <a:extLst>
              <a:ext uri="{FF2B5EF4-FFF2-40B4-BE49-F238E27FC236}">
                <a16:creationId xmlns:a16="http://schemas.microsoft.com/office/drawing/2014/main" id="{1E8E4DA7-89D3-4662-8635-08151FEABC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05"/>
            <a:ext cx="12191999" cy="6939262"/>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a:extLst>
              <a:ext uri="{FF2B5EF4-FFF2-40B4-BE49-F238E27FC236}">
                <a16:creationId xmlns:a16="http://schemas.microsoft.com/office/drawing/2014/main" id="{1B960D44-F57A-44B0-A3F9-7DF8A223D010}"/>
              </a:ext>
            </a:extLst>
          </p:cNvPr>
          <p:cNvSpPr>
            <a:spLocks noGrp="1"/>
          </p:cNvSpPr>
          <p:nvPr>
            <p:ph type="title"/>
          </p:nvPr>
        </p:nvSpPr>
        <p:spPr>
          <a:xfrm>
            <a:off x="838200" y="365126"/>
            <a:ext cx="8798169" cy="706506"/>
          </a:xfrm>
          <a:solidFill>
            <a:schemeClr val="accent6">
              <a:lumMod val="20000"/>
              <a:lumOff val="80000"/>
            </a:schemeClr>
          </a:solidFill>
        </p:spPr>
        <p:txBody>
          <a:bodyPr>
            <a:normAutofit fontScale="90000"/>
          </a:bodyPr>
          <a:lstStyle/>
          <a:p>
            <a:r>
              <a:rPr lang="en-GB" sz="4800"/>
              <a:t>Now read the whole of the extract.</a:t>
            </a:r>
            <a:endParaRPr lang="en-GB" sz="4800" dirty="0"/>
          </a:p>
        </p:txBody>
      </p:sp>
      <p:sp>
        <p:nvSpPr>
          <p:cNvPr id="7" name="Content Placeholder 6">
            <a:extLst>
              <a:ext uri="{FF2B5EF4-FFF2-40B4-BE49-F238E27FC236}">
                <a16:creationId xmlns:a16="http://schemas.microsoft.com/office/drawing/2014/main" id="{D6C7C74B-03FA-4599-8F8D-33D1EDF7C1A4}"/>
              </a:ext>
            </a:extLst>
          </p:cNvPr>
          <p:cNvSpPr>
            <a:spLocks noGrp="1"/>
          </p:cNvSpPr>
          <p:nvPr>
            <p:ph idx="1"/>
          </p:nvPr>
        </p:nvSpPr>
        <p:spPr>
          <a:xfrm>
            <a:off x="838200" y="1445063"/>
            <a:ext cx="4760742" cy="4927602"/>
          </a:xfrm>
          <a:solidFill>
            <a:schemeClr val="accent6">
              <a:lumMod val="20000"/>
              <a:lumOff val="80000"/>
            </a:schemeClr>
          </a:solidFill>
        </p:spPr>
        <p:txBody>
          <a:bodyPr>
            <a:normAutofit fontScale="77500" lnSpcReduction="20000"/>
          </a:bodyPr>
          <a:lstStyle/>
          <a:p>
            <a:pPr marL="0" indent="0">
              <a:buNone/>
            </a:pPr>
            <a:r>
              <a:rPr lang="en-GB" i="1"/>
              <a:t>The Woman in Black</a:t>
            </a:r>
            <a:r>
              <a:rPr lang="en-GB"/>
              <a:t> is a ghost story by Susan Hill, in which Arthur Kipps relates his haunting experiences at Eel Marsh House.</a:t>
            </a:r>
          </a:p>
          <a:p>
            <a:pPr marL="0" indent="0">
              <a:buNone/>
            </a:pPr>
            <a:r>
              <a:rPr lang="en-GB"/>
              <a:t>In his story, a young Arthur Kipps, a junior solicitor, is sent to settle the affairs of Alice Drablow. He sees a woman dressed in black at her funeral, though apparently no one else does. At Eel Marsh House, a house beyond a causeway, Arthur is haunted by noises and sightings of the woman. Eventually a local man, Sam Daily, reveals the full story of how Alice Drablow's sister, Jennet, haunts the house. He explains that a child dies each time the woman in black is seen. </a:t>
            </a:r>
          </a:p>
          <a:p>
            <a:pPr marL="0" indent="0">
              <a:buNone/>
            </a:pPr>
            <a:r>
              <a:rPr lang="en-GB" i="1"/>
              <a:t>The Woman in Black</a:t>
            </a:r>
            <a:r>
              <a:rPr lang="en-GB"/>
              <a:t> is a ghost story about heartbreak and revenge.</a:t>
            </a:r>
            <a:endParaRPr lang="en-GB" dirty="0"/>
          </a:p>
        </p:txBody>
      </p:sp>
      <p:sp>
        <p:nvSpPr>
          <p:cNvPr id="11" name="TextBox 10">
            <a:extLst>
              <a:ext uri="{FF2B5EF4-FFF2-40B4-BE49-F238E27FC236}">
                <a16:creationId xmlns:a16="http://schemas.microsoft.com/office/drawing/2014/main" id="{8D5A4D8E-CAD4-4C30-A932-0F668AF8B5E4}"/>
              </a:ext>
            </a:extLst>
          </p:cNvPr>
          <p:cNvSpPr txBox="1"/>
          <p:nvPr/>
        </p:nvSpPr>
        <p:spPr>
          <a:xfrm rot="16200000">
            <a:off x="-3111537" y="3111534"/>
            <a:ext cx="6930959" cy="707886"/>
          </a:xfrm>
          <a:prstGeom prst="rect">
            <a:avLst/>
          </a:prstGeom>
          <a:solidFill>
            <a:srgbClr val="003300"/>
          </a:solidFill>
        </p:spPr>
        <p:txBody>
          <a:bodyPr wrap="square" rtlCol="0">
            <a:spAutoFit/>
          </a:bodyPr>
          <a:lstStyle/>
          <a:p>
            <a:pPr algn="ctr"/>
            <a:r>
              <a:rPr lang="en-GB" sz="4000" b="1" dirty="0">
                <a:solidFill>
                  <a:schemeClr val="bg1"/>
                </a:solidFill>
                <a:latin typeface="Century Gothic" panose="020B0502020202020204" pitchFamily="34" charset="0"/>
              </a:rPr>
              <a:t>Reading Activity</a:t>
            </a:r>
          </a:p>
        </p:txBody>
      </p:sp>
      <p:sp>
        <p:nvSpPr>
          <p:cNvPr id="9" name="TextBox 8">
            <a:extLst>
              <a:ext uri="{FF2B5EF4-FFF2-40B4-BE49-F238E27FC236}">
                <a16:creationId xmlns:a16="http://schemas.microsoft.com/office/drawing/2014/main" id="{399BBEFA-510F-4F94-B18F-7C3E9B6DB0A7}"/>
              </a:ext>
            </a:extLst>
          </p:cNvPr>
          <p:cNvSpPr txBox="1"/>
          <p:nvPr/>
        </p:nvSpPr>
        <p:spPr>
          <a:xfrm>
            <a:off x="838200" y="6520070"/>
            <a:ext cx="2912165" cy="369332"/>
          </a:xfrm>
          <a:prstGeom prst="rect">
            <a:avLst/>
          </a:prstGeom>
          <a:solidFill>
            <a:schemeClr val="accent6">
              <a:lumMod val="20000"/>
              <a:lumOff val="80000"/>
            </a:schemeClr>
          </a:solidFill>
        </p:spPr>
        <p:txBody>
          <a:bodyPr wrap="square" rtlCol="0">
            <a:spAutoFit/>
          </a:bodyPr>
          <a:lstStyle/>
          <a:p>
            <a:r>
              <a:rPr lang="en-GB"/>
              <a:t>LO: To develop analysis skills.</a:t>
            </a:r>
            <a:endParaRPr lang="en-GB" dirty="0"/>
          </a:p>
        </p:txBody>
      </p:sp>
      <p:pic>
        <p:nvPicPr>
          <p:cNvPr id="2052" name="Picture 4" descr="The Woman in Black by Susan Hill | For Books' Sake">
            <a:extLst>
              <a:ext uri="{FF2B5EF4-FFF2-40B4-BE49-F238E27FC236}">
                <a16:creationId xmlns:a16="http://schemas.microsoft.com/office/drawing/2014/main" id="{2E5B26E7-BB6E-41F2-816E-D67A5AB609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55526" y="1385275"/>
            <a:ext cx="2952750" cy="485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0176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Review – The Woman in Black 2: The Angel of Death | maxrennblog">
            <a:extLst>
              <a:ext uri="{FF2B5EF4-FFF2-40B4-BE49-F238E27FC236}">
                <a16:creationId xmlns:a16="http://schemas.microsoft.com/office/drawing/2014/main" id="{1E8E4DA7-89D3-4662-8635-08151FEABC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05"/>
            <a:ext cx="12191999" cy="6939262"/>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a:extLst>
              <a:ext uri="{FF2B5EF4-FFF2-40B4-BE49-F238E27FC236}">
                <a16:creationId xmlns:a16="http://schemas.microsoft.com/office/drawing/2014/main" id="{1B960D44-F57A-44B0-A3F9-7DF8A223D010}"/>
              </a:ext>
            </a:extLst>
          </p:cNvPr>
          <p:cNvSpPr>
            <a:spLocks noGrp="1"/>
          </p:cNvSpPr>
          <p:nvPr>
            <p:ph type="title"/>
          </p:nvPr>
        </p:nvSpPr>
        <p:spPr>
          <a:xfrm>
            <a:off x="1064591" y="156199"/>
            <a:ext cx="10770702" cy="1105585"/>
          </a:xfrm>
          <a:solidFill>
            <a:schemeClr val="accent6">
              <a:lumMod val="20000"/>
              <a:lumOff val="80000"/>
            </a:schemeClr>
          </a:solidFill>
        </p:spPr>
        <p:txBody>
          <a:bodyPr>
            <a:normAutofit fontScale="90000"/>
          </a:bodyPr>
          <a:lstStyle/>
          <a:p>
            <a:br>
              <a:rPr lang="en-GB" sz="4900" b="1" dirty="0"/>
            </a:br>
            <a:r>
              <a:rPr lang="en-GB" sz="4900" b="1" dirty="0"/>
              <a:t>How does the writer use language to make the description of the woman horrific?</a:t>
            </a:r>
            <a:br>
              <a:rPr lang="en-GB" sz="5400" b="1" dirty="0"/>
            </a:br>
            <a:endParaRPr lang="en-GB" sz="5400" dirty="0">
              <a:latin typeface="Arial Narrow" panose="020B0606020202030204" pitchFamily="34" charset="0"/>
            </a:endParaRPr>
          </a:p>
        </p:txBody>
      </p:sp>
      <p:sp>
        <p:nvSpPr>
          <p:cNvPr id="7" name="Content Placeholder 6">
            <a:extLst>
              <a:ext uri="{FF2B5EF4-FFF2-40B4-BE49-F238E27FC236}">
                <a16:creationId xmlns:a16="http://schemas.microsoft.com/office/drawing/2014/main" id="{D6C7C74B-03FA-4599-8F8D-33D1EDF7C1A4}"/>
              </a:ext>
            </a:extLst>
          </p:cNvPr>
          <p:cNvSpPr>
            <a:spLocks noGrp="1"/>
          </p:cNvSpPr>
          <p:nvPr>
            <p:ph idx="1"/>
          </p:nvPr>
        </p:nvSpPr>
        <p:spPr>
          <a:xfrm>
            <a:off x="1064591" y="1603717"/>
            <a:ext cx="6757046" cy="4712677"/>
          </a:xfrm>
          <a:solidFill>
            <a:schemeClr val="accent6">
              <a:lumMod val="20000"/>
              <a:lumOff val="80000"/>
            </a:schemeClr>
          </a:solidFill>
        </p:spPr>
        <p:txBody>
          <a:bodyPr>
            <a:normAutofit fontScale="92500" lnSpcReduction="20000"/>
          </a:bodyPr>
          <a:lstStyle/>
          <a:p>
            <a:pPr marL="0" indent="0">
              <a:buNone/>
            </a:pPr>
            <a:r>
              <a:rPr lang="en-GB" sz="3200" dirty="0">
                <a:solidFill>
                  <a:schemeClr val="tx1"/>
                </a:solidFill>
              </a:rPr>
              <a:t>In the greyness of the fading light, it had the sheen and pallor not of flesh so much as of bone itself. Earlier, when I had looked at her, although admittedly it had been scarcely more than a swift glance each time, I had not noticed any particular expression on her ravaged face, but then I had, after all, been entirely taken with the look of extreme illness. Now, however, as I stared at her, stared until my eyes ached in their sockets, stared in surprise and bewilderment at her presence, now I saw that her face did wear an expression. </a:t>
            </a:r>
            <a:endParaRPr lang="en-GB" sz="3600" b="1" dirty="0"/>
          </a:p>
        </p:txBody>
      </p:sp>
      <p:sp>
        <p:nvSpPr>
          <p:cNvPr id="11" name="TextBox 10">
            <a:extLst>
              <a:ext uri="{FF2B5EF4-FFF2-40B4-BE49-F238E27FC236}">
                <a16:creationId xmlns:a16="http://schemas.microsoft.com/office/drawing/2014/main" id="{8D5A4D8E-CAD4-4C30-A932-0F668AF8B5E4}"/>
              </a:ext>
            </a:extLst>
          </p:cNvPr>
          <p:cNvSpPr txBox="1"/>
          <p:nvPr/>
        </p:nvSpPr>
        <p:spPr>
          <a:xfrm rot="16200000">
            <a:off x="-3111537" y="3111534"/>
            <a:ext cx="6930959" cy="707886"/>
          </a:xfrm>
          <a:prstGeom prst="rect">
            <a:avLst/>
          </a:prstGeom>
          <a:solidFill>
            <a:srgbClr val="00330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
        <p:nvSpPr>
          <p:cNvPr id="9" name="TextBox 8">
            <a:extLst>
              <a:ext uri="{FF2B5EF4-FFF2-40B4-BE49-F238E27FC236}">
                <a16:creationId xmlns:a16="http://schemas.microsoft.com/office/drawing/2014/main" id="{399BBEFA-510F-4F94-B18F-7C3E9B6DB0A7}"/>
              </a:ext>
            </a:extLst>
          </p:cNvPr>
          <p:cNvSpPr txBox="1"/>
          <p:nvPr/>
        </p:nvSpPr>
        <p:spPr>
          <a:xfrm>
            <a:off x="838200" y="6520070"/>
            <a:ext cx="2912165" cy="369332"/>
          </a:xfrm>
          <a:prstGeom prst="rect">
            <a:avLst/>
          </a:prstGeom>
          <a:solidFill>
            <a:schemeClr val="accent6">
              <a:lumMod val="20000"/>
              <a:lumOff val="80000"/>
            </a:schemeClr>
          </a:solidFill>
        </p:spPr>
        <p:txBody>
          <a:bodyPr wrap="square" rtlCol="0">
            <a:spAutoFit/>
          </a:bodyPr>
          <a:lstStyle/>
          <a:p>
            <a:r>
              <a:rPr lang="en-GB" dirty="0"/>
              <a:t>LO: To develop analysis skills.</a:t>
            </a:r>
          </a:p>
        </p:txBody>
      </p:sp>
      <p:sp>
        <p:nvSpPr>
          <p:cNvPr id="2" name="TextBox 1">
            <a:extLst>
              <a:ext uri="{FF2B5EF4-FFF2-40B4-BE49-F238E27FC236}">
                <a16:creationId xmlns:a16="http://schemas.microsoft.com/office/drawing/2014/main" id="{1AFEEA63-3FCA-46EA-8E2B-E8B427B18A90}"/>
              </a:ext>
            </a:extLst>
          </p:cNvPr>
          <p:cNvSpPr txBox="1"/>
          <p:nvPr/>
        </p:nvSpPr>
        <p:spPr>
          <a:xfrm>
            <a:off x="8468751" y="2110154"/>
            <a:ext cx="3366542" cy="3477875"/>
          </a:xfrm>
          <a:prstGeom prst="rect">
            <a:avLst/>
          </a:prstGeom>
          <a:solidFill>
            <a:schemeClr val="accent6">
              <a:lumMod val="20000"/>
              <a:lumOff val="80000"/>
            </a:schemeClr>
          </a:solidFill>
        </p:spPr>
        <p:txBody>
          <a:bodyPr wrap="square" rtlCol="0">
            <a:spAutoFit/>
          </a:bodyPr>
          <a:lstStyle/>
          <a:p>
            <a:pPr marL="342900" indent="-342900">
              <a:buAutoNum type="arabicPeriod"/>
            </a:pPr>
            <a:r>
              <a:rPr lang="en-GB" sz="2000" dirty="0"/>
              <a:t>Why does the writer use ‘fading light’?</a:t>
            </a:r>
          </a:p>
          <a:p>
            <a:pPr marL="342900" indent="-342900">
              <a:buAutoNum type="arabicPeriod"/>
            </a:pPr>
            <a:r>
              <a:rPr lang="en-GB" sz="2000" dirty="0"/>
              <a:t>Pick out works to describe the woman’s physical appearance. What are their effects?</a:t>
            </a:r>
          </a:p>
          <a:p>
            <a:pPr marL="342900" indent="-342900">
              <a:buAutoNum type="arabicPeriod"/>
            </a:pPr>
            <a:r>
              <a:rPr lang="en-GB" sz="2000" dirty="0"/>
              <a:t>Why does the narrator link back to the first time he saw the woman?</a:t>
            </a:r>
          </a:p>
          <a:p>
            <a:pPr marL="342900" indent="-342900">
              <a:buAutoNum type="arabicPeriod"/>
            </a:pPr>
            <a:r>
              <a:rPr lang="en-GB" sz="2000" dirty="0"/>
              <a:t>How are the woman’s emotions shown?</a:t>
            </a:r>
          </a:p>
        </p:txBody>
      </p:sp>
    </p:spTree>
    <p:extLst>
      <p:ext uri="{BB962C8B-B14F-4D97-AF65-F5344CB8AC3E}">
        <p14:creationId xmlns:p14="http://schemas.microsoft.com/office/powerpoint/2010/main" val="3550963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Review – The Woman in Black 2: The Angel of Death | maxrennblog">
            <a:extLst>
              <a:ext uri="{FF2B5EF4-FFF2-40B4-BE49-F238E27FC236}">
                <a16:creationId xmlns:a16="http://schemas.microsoft.com/office/drawing/2014/main" id="{1E8E4DA7-89D3-4662-8635-08151FEABC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05"/>
            <a:ext cx="12191999" cy="6939262"/>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a:extLst>
              <a:ext uri="{FF2B5EF4-FFF2-40B4-BE49-F238E27FC236}">
                <a16:creationId xmlns:a16="http://schemas.microsoft.com/office/drawing/2014/main" id="{1B960D44-F57A-44B0-A3F9-7DF8A223D010}"/>
              </a:ext>
            </a:extLst>
          </p:cNvPr>
          <p:cNvSpPr>
            <a:spLocks noGrp="1"/>
          </p:cNvSpPr>
          <p:nvPr>
            <p:ph type="title"/>
          </p:nvPr>
        </p:nvSpPr>
        <p:spPr>
          <a:xfrm>
            <a:off x="1064591" y="156199"/>
            <a:ext cx="10770702" cy="1105585"/>
          </a:xfrm>
          <a:solidFill>
            <a:schemeClr val="accent6">
              <a:lumMod val="20000"/>
              <a:lumOff val="80000"/>
            </a:schemeClr>
          </a:solidFill>
        </p:spPr>
        <p:txBody>
          <a:bodyPr>
            <a:normAutofit fontScale="90000"/>
          </a:bodyPr>
          <a:lstStyle/>
          <a:p>
            <a:br>
              <a:rPr lang="en-GB" sz="4900" b="1" dirty="0"/>
            </a:br>
            <a:r>
              <a:rPr lang="en-GB" sz="4900" b="1" dirty="0"/>
              <a:t>How does the writer use language to make the description of the woman horrific?</a:t>
            </a:r>
            <a:br>
              <a:rPr lang="en-GB" sz="5400" b="1" dirty="0"/>
            </a:br>
            <a:endParaRPr lang="en-GB" sz="5400" dirty="0">
              <a:latin typeface="Arial Narrow" panose="020B0606020202030204" pitchFamily="34" charset="0"/>
            </a:endParaRPr>
          </a:p>
        </p:txBody>
      </p:sp>
      <p:sp>
        <p:nvSpPr>
          <p:cNvPr id="7" name="Content Placeholder 6">
            <a:extLst>
              <a:ext uri="{FF2B5EF4-FFF2-40B4-BE49-F238E27FC236}">
                <a16:creationId xmlns:a16="http://schemas.microsoft.com/office/drawing/2014/main" id="{D6C7C74B-03FA-4599-8F8D-33D1EDF7C1A4}"/>
              </a:ext>
            </a:extLst>
          </p:cNvPr>
          <p:cNvSpPr>
            <a:spLocks noGrp="1"/>
          </p:cNvSpPr>
          <p:nvPr>
            <p:ph idx="1"/>
          </p:nvPr>
        </p:nvSpPr>
        <p:spPr>
          <a:xfrm>
            <a:off x="1064591" y="1432750"/>
            <a:ext cx="6996007" cy="4916353"/>
          </a:xfrm>
          <a:solidFill>
            <a:schemeClr val="accent6">
              <a:lumMod val="20000"/>
              <a:lumOff val="80000"/>
            </a:schemeClr>
          </a:solidFill>
        </p:spPr>
        <p:txBody>
          <a:bodyPr>
            <a:normAutofit fontScale="92500" lnSpcReduction="20000"/>
          </a:bodyPr>
          <a:lstStyle/>
          <a:p>
            <a:pPr marL="0" indent="0">
              <a:buNone/>
            </a:pPr>
            <a:r>
              <a:rPr lang="en-GB" sz="3200" dirty="0">
                <a:solidFill>
                  <a:schemeClr val="tx1"/>
                </a:solidFill>
              </a:rPr>
              <a:t>It was one of what I can only describe – and the words seem hopelessly inadequate to express what I saw – as a desperate, yearning malevolence; it was as though she were searching for something she wanted, needed, must have, more than life itself, and which had been taken from her. And, towards whoever had taken it she directed the purest evil and hatred and loathing, with all the force that was available to her. Her face, in its extreme pallor, her eyes, sunken but unnaturally bright, were burning with the concentration of passionate emotion which was within her and which streamed from her.</a:t>
            </a:r>
            <a:endParaRPr lang="en-GB" sz="3600" b="1" dirty="0"/>
          </a:p>
        </p:txBody>
      </p:sp>
      <p:sp>
        <p:nvSpPr>
          <p:cNvPr id="11" name="TextBox 10">
            <a:extLst>
              <a:ext uri="{FF2B5EF4-FFF2-40B4-BE49-F238E27FC236}">
                <a16:creationId xmlns:a16="http://schemas.microsoft.com/office/drawing/2014/main" id="{8D5A4D8E-CAD4-4C30-A932-0F668AF8B5E4}"/>
              </a:ext>
            </a:extLst>
          </p:cNvPr>
          <p:cNvSpPr txBox="1"/>
          <p:nvPr/>
        </p:nvSpPr>
        <p:spPr>
          <a:xfrm rot="16200000">
            <a:off x="-3111537" y="3111534"/>
            <a:ext cx="6930959" cy="707886"/>
          </a:xfrm>
          <a:prstGeom prst="rect">
            <a:avLst/>
          </a:prstGeom>
          <a:solidFill>
            <a:srgbClr val="00330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
        <p:nvSpPr>
          <p:cNvPr id="9" name="TextBox 8">
            <a:extLst>
              <a:ext uri="{FF2B5EF4-FFF2-40B4-BE49-F238E27FC236}">
                <a16:creationId xmlns:a16="http://schemas.microsoft.com/office/drawing/2014/main" id="{399BBEFA-510F-4F94-B18F-7C3E9B6DB0A7}"/>
              </a:ext>
            </a:extLst>
          </p:cNvPr>
          <p:cNvSpPr txBox="1"/>
          <p:nvPr/>
        </p:nvSpPr>
        <p:spPr>
          <a:xfrm>
            <a:off x="838200" y="6520070"/>
            <a:ext cx="2912165" cy="369332"/>
          </a:xfrm>
          <a:prstGeom prst="rect">
            <a:avLst/>
          </a:prstGeom>
          <a:solidFill>
            <a:schemeClr val="accent6">
              <a:lumMod val="20000"/>
              <a:lumOff val="80000"/>
            </a:schemeClr>
          </a:solidFill>
        </p:spPr>
        <p:txBody>
          <a:bodyPr wrap="square" rtlCol="0">
            <a:spAutoFit/>
          </a:bodyPr>
          <a:lstStyle/>
          <a:p>
            <a:r>
              <a:rPr lang="en-GB" dirty="0"/>
              <a:t>LO: To develop analysis skills.</a:t>
            </a:r>
          </a:p>
        </p:txBody>
      </p:sp>
      <p:sp>
        <p:nvSpPr>
          <p:cNvPr id="8" name="TextBox 7">
            <a:extLst>
              <a:ext uri="{FF2B5EF4-FFF2-40B4-BE49-F238E27FC236}">
                <a16:creationId xmlns:a16="http://schemas.microsoft.com/office/drawing/2014/main" id="{4A03E55B-B66D-4843-BC2A-241FFC0EEA5D}"/>
              </a:ext>
            </a:extLst>
          </p:cNvPr>
          <p:cNvSpPr txBox="1"/>
          <p:nvPr/>
        </p:nvSpPr>
        <p:spPr>
          <a:xfrm>
            <a:off x="8468751" y="2110154"/>
            <a:ext cx="3366542" cy="3416320"/>
          </a:xfrm>
          <a:prstGeom prst="rect">
            <a:avLst/>
          </a:prstGeom>
          <a:solidFill>
            <a:schemeClr val="accent6">
              <a:lumMod val="20000"/>
              <a:lumOff val="80000"/>
            </a:schemeClr>
          </a:solidFill>
        </p:spPr>
        <p:txBody>
          <a:bodyPr wrap="square" rtlCol="0">
            <a:spAutoFit/>
          </a:bodyPr>
          <a:lstStyle/>
          <a:p>
            <a:pPr marL="342900" indent="-342900">
              <a:buAutoNum type="arabicPeriod"/>
            </a:pPr>
            <a:r>
              <a:rPr lang="en-GB" sz="2400" dirty="0"/>
              <a:t>Why are the hyphens used?</a:t>
            </a:r>
          </a:p>
          <a:p>
            <a:pPr marL="342900" indent="-342900">
              <a:buAutoNum type="arabicPeriod"/>
            </a:pPr>
            <a:r>
              <a:rPr lang="en-GB" sz="2400" dirty="0"/>
              <a:t>Pick out words to describe the woman’s emotions. What are their effects?</a:t>
            </a:r>
          </a:p>
          <a:p>
            <a:pPr marL="342900" indent="-342900">
              <a:buAutoNum type="arabicPeriod"/>
            </a:pPr>
            <a:r>
              <a:rPr lang="en-GB" sz="2400" dirty="0"/>
              <a:t>Why does the writer focus on the woman’s eyes?</a:t>
            </a:r>
          </a:p>
        </p:txBody>
      </p:sp>
    </p:spTree>
    <p:extLst>
      <p:ext uri="{BB962C8B-B14F-4D97-AF65-F5344CB8AC3E}">
        <p14:creationId xmlns:p14="http://schemas.microsoft.com/office/powerpoint/2010/main" val="1358939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1116</Words>
  <Application>Microsoft Office PowerPoint</Application>
  <PresentationFormat>Widescreen</PresentationFormat>
  <Paragraphs>95</Paragraphs>
  <Slides>11</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Narrow</vt:lpstr>
      <vt:lpstr>Calibri</vt:lpstr>
      <vt:lpstr>Calibri Light</vt:lpstr>
      <vt:lpstr>Century Gothic</vt:lpstr>
      <vt:lpstr>Georgia Pro Cond Black</vt:lpstr>
      <vt:lpstr>Wingdings</vt:lpstr>
      <vt:lpstr>Office Theme</vt:lpstr>
      <vt:lpstr>The Woman in Black</vt:lpstr>
      <vt:lpstr>Match the vocabulary to the correct definitions.</vt:lpstr>
      <vt:lpstr>Check your answers:</vt:lpstr>
      <vt:lpstr>In this lesson you will be mastering the following:</vt:lpstr>
      <vt:lpstr>Can you and a partner answer the following questions?</vt:lpstr>
      <vt:lpstr>How many Gothic conventions can you see in The Woman in Black movie trailer?</vt:lpstr>
      <vt:lpstr>Now read the whole of the extract.</vt:lpstr>
      <vt:lpstr> How does the writer use language to make the description of the woman horrific? </vt:lpstr>
      <vt:lpstr> How does the writer use language to make the description of the woman horrific? </vt:lpstr>
      <vt:lpstr>How does the writer use language to make the description of the woman horrific?</vt:lpstr>
      <vt:lpstr>How has the writer structured the text to build tension?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Woman in Black</dc:title>
  <dc:creator>Amanda Allen</dc:creator>
  <cp:lastModifiedBy>Amanda Allen</cp:lastModifiedBy>
  <cp:revision>16</cp:revision>
  <dcterms:created xsi:type="dcterms:W3CDTF">2020-04-24T08:41:06Z</dcterms:created>
  <dcterms:modified xsi:type="dcterms:W3CDTF">2020-04-24T13:09:42Z</dcterms:modified>
</cp:coreProperties>
</file>