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Allen" initials="AA" lastIdx="1" clrIdx="0">
    <p:extLst>
      <p:ext uri="{19B8F6BF-5375-455C-9EA6-DF929625EA0E}">
        <p15:presenceInfo xmlns:p15="http://schemas.microsoft.com/office/powerpoint/2012/main" userId="6b61a81e56fa5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FFCCCC"/>
    <a:srgbClr val="FF7C80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9821-EEEB-4B44-AD60-D80C2B5209B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29D93-B0AD-474E-B735-49C765EDB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60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be printed off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9D93-B0AD-474E-B735-49C765EDB8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6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9D93-B0AD-474E-B735-49C765EDB8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4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9D93-B0AD-474E-B735-49C765EDB8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2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be printed off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9D93-B0AD-474E-B735-49C765EDB8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4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7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4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4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1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2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7" y="151627"/>
            <a:ext cx="9425354" cy="902473"/>
          </a:xfrm>
          <a:solidFill>
            <a:srgbClr val="6C0000"/>
          </a:solidFill>
        </p:spPr>
        <p:txBody>
          <a:bodyPr>
            <a:normAutofit fontScale="90000"/>
          </a:bodyPr>
          <a:lstStyle/>
          <a:p>
            <a:r>
              <a:rPr lang="en-GB" sz="6000" u="sng" dirty="0">
                <a:solidFill>
                  <a:schemeClr val="bg1"/>
                </a:solidFill>
              </a:rPr>
              <a:t>Creating Mood &amp; Atmosphere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7" y="1688123"/>
            <a:ext cx="10945481" cy="4262103"/>
          </a:xfrm>
          <a:solidFill>
            <a:srgbClr val="6C0000"/>
          </a:solidFill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Starter Activity:</a:t>
            </a: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Read the short extract from the next part of ‘The Red Room’.</a:t>
            </a:r>
          </a:p>
          <a:p>
            <a:r>
              <a:rPr lang="en-GB" sz="4000" dirty="0">
                <a:solidFill>
                  <a:schemeClr val="bg1"/>
                </a:solidFill>
              </a:rPr>
              <a:t>Draw arrows from the annotations to the correct parts of the text.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AF718-8BF2-4BA1-A4BF-0975B8FEC9E4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229525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125014"/>
            <a:ext cx="11094720" cy="668719"/>
          </a:xfrm>
          <a:solidFill>
            <a:srgbClr val="6C0000"/>
          </a:solidFill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Match the vocabulary to the correct definitions.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54" y="1285461"/>
            <a:ext cx="10935694" cy="4664765"/>
          </a:xfrm>
          <a:solidFill>
            <a:srgbClr val="6C0000"/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a soft, woollen or cotton fabric resembling felt.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a period of keeping awake during the time usually spent asleep, especially to keep watch or pray.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something that is under the earth's surface, or that is secret or concealed.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Brave and heroic.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a recess in the wall of a room or garden.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arranged or having a pattern like a net of lines and squares.</a:t>
            </a:r>
          </a:p>
          <a:p>
            <a:pPr marL="514350" indent="-514350">
              <a:buAutoNum type="arabicPeriod"/>
            </a:pPr>
            <a:endParaRPr lang="en-GB" sz="2800" dirty="0">
              <a:solidFill>
                <a:schemeClr val="bg1"/>
              </a:solidFill>
            </a:endParaRPr>
          </a:p>
          <a:p>
            <a:r>
              <a:rPr lang="en-GB" sz="3400" b="1" dirty="0">
                <a:solidFill>
                  <a:schemeClr val="bg1"/>
                </a:solidFill>
              </a:rPr>
              <a:t>Subterranean    Baize   Reticulated   Vigil  Gallant  Alcove</a:t>
            </a:r>
            <a:endParaRPr lang="en-GB" sz="17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F73A4-4D03-45AB-8082-89909B576D26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20072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125014"/>
            <a:ext cx="11094720" cy="668719"/>
          </a:xfrm>
          <a:solidFill>
            <a:srgbClr val="6C0000"/>
          </a:solidFill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Check your answers: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54" y="1285461"/>
            <a:ext cx="10935694" cy="4664765"/>
          </a:xfrm>
          <a:solidFill>
            <a:srgbClr val="6C0000"/>
          </a:solidFill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Baize: </a:t>
            </a:r>
            <a:r>
              <a:rPr lang="en-GB" sz="2600" dirty="0">
                <a:solidFill>
                  <a:schemeClr val="bg1"/>
                </a:solidFill>
              </a:rPr>
              <a:t>a soft, woollen or cotton fabric resembling felt.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Vigil: </a:t>
            </a:r>
            <a:r>
              <a:rPr lang="en-GB" sz="2600" dirty="0">
                <a:solidFill>
                  <a:schemeClr val="bg1"/>
                </a:solidFill>
              </a:rPr>
              <a:t>a period of keeping awake during the time usually spent asleep, especially to keep watch or pray.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Subterranean: </a:t>
            </a:r>
            <a:r>
              <a:rPr lang="en-GB" sz="2600" dirty="0">
                <a:solidFill>
                  <a:schemeClr val="bg1"/>
                </a:solidFill>
              </a:rPr>
              <a:t>something that is under the earth's surface, or that is secret or concealed.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Gallant: </a:t>
            </a:r>
            <a:r>
              <a:rPr lang="en-GB" sz="2600" dirty="0">
                <a:solidFill>
                  <a:schemeClr val="bg1"/>
                </a:solidFill>
              </a:rPr>
              <a:t>Brave and heroic.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Alcove: </a:t>
            </a:r>
            <a:r>
              <a:rPr lang="en-GB" sz="2600" dirty="0">
                <a:solidFill>
                  <a:schemeClr val="bg1"/>
                </a:solidFill>
              </a:rPr>
              <a:t>a recess in the wall of a room or garden.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Reticulated: </a:t>
            </a:r>
            <a:r>
              <a:rPr lang="en-GB" sz="2600" dirty="0">
                <a:solidFill>
                  <a:schemeClr val="bg1"/>
                </a:solidFill>
              </a:rPr>
              <a:t>arranged or having a pattern like a net of lines and squares.</a:t>
            </a:r>
          </a:p>
          <a:p>
            <a:pPr marL="514350" indent="-514350">
              <a:buAutoNum type="arabicPeriod"/>
            </a:pP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F73A4-4D03-45AB-8082-89909B576D26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40347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294" y="341710"/>
            <a:ext cx="7882190" cy="668719"/>
          </a:xfrm>
          <a:solidFill>
            <a:srgbClr val="6C0000"/>
          </a:solidFill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In this lesson you will be mastering the following: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51" y="2530096"/>
            <a:ext cx="7235075" cy="280823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993300"/>
                </a:solidFill>
              </a:rPr>
              <a:t> Understanding key plot events.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4D4D4D"/>
                </a:solidFill>
              </a:rPr>
              <a:t> Commenting on how character speech and actions create mood and atmosphere.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FF9900"/>
                </a:solidFill>
              </a:rPr>
              <a:t> Explaining how vocabulary choices contribute to mood and atmosphere.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9FD92-BF76-4D16-89F5-35B02C724830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244260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45217"/>
            <a:ext cx="11094720" cy="2386171"/>
          </a:xfrm>
          <a:solidFill>
            <a:srgbClr val="6C0000"/>
          </a:solidFill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Use the word document which has the next part of the story, ‘The Red Room’. Answer the questions that focus on mood &amp; atmosphere in the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0CA5C-4617-4742-9109-E169EFCCD2F6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76185-5A67-446E-A3FF-671E6DF8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6CC17-4BCB-431D-B126-18A2AA1E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87" y="2754575"/>
            <a:ext cx="3114517" cy="3114517"/>
          </a:xfrm>
          <a:prstGeom prst="rect">
            <a:avLst/>
          </a:prstGeom>
        </p:spPr>
      </p:pic>
      <p:pic>
        <p:nvPicPr>
          <p:cNvPr id="11" name="Picture 6" descr="H. G. Wells - Wikipedia">
            <a:extLst>
              <a:ext uri="{FF2B5EF4-FFF2-40B4-BE49-F238E27FC236}">
                <a16:creationId xmlns:a16="http://schemas.microsoft.com/office/drawing/2014/main" id="{0F44B82E-E9E7-42B8-ADF8-A89E715EA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18" y="3146568"/>
            <a:ext cx="2329821" cy="325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7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1442CEC-4A61-4D77-872C-919CAB4E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743" y="240456"/>
            <a:ext cx="10058400" cy="748452"/>
          </a:xfrm>
          <a:solidFill>
            <a:srgbClr val="6C000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is mood and atmosphere created?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743" y="2320580"/>
            <a:ext cx="10058400" cy="30546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993300"/>
                </a:solidFill>
              </a:rPr>
              <a:t>Bronze: Answer the questions about the chosen extracts.</a:t>
            </a:r>
          </a:p>
          <a:p>
            <a:r>
              <a:rPr lang="en-GB" sz="2800" dirty="0">
                <a:solidFill>
                  <a:srgbClr val="4D4D4D"/>
                </a:solidFill>
              </a:rPr>
              <a:t>Silver: Answer the questions making sure you use quotations as part of your response.</a:t>
            </a:r>
          </a:p>
          <a:p>
            <a:r>
              <a:rPr lang="en-GB" sz="2800" dirty="0">
                <a:solidFill>
                  <a:srgbClr val="FF9900"/>
                </a:solidFill>
              </a:rPr>
              <a:t>Gold: Answer the questions using quotations and making comments on the effects of language choices.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F73A4-4D03-45AB-8082-89909B576D26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3814799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429</Words>
  <Application>Microsoft Office PowerPoint</Application>
  <PresentationFormat>Widescreen</PresentationFormat>
  <Paragraphs>47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Century Gothic</vt:lpstr>
      <vt:lpstr>Sagona Book</vt:lpstr>
      <vt:lpstr>Sagona ExtraLight</vt:lpstr>
      <vt:lpstr>Wingdings</vt:lpstr>
      <vt:lpstr>RetrospectVTI</vt:lpstr>
      <vt:lpstr>Creating Mood &amp; Atmosphere</vt:lpstr>
      <vt:lpstr>Match the vocabulary to the correct definitions.</vt:lpstr>
      <vt:lpstr>Check your answers:</vt:lpstr>
      <vt:lpstr>In this lesson you will be mastering the following:</vt:lpstr>
      <vt:lpstr>Use the word document which has the next part of the story, ‘The Red Room’. Answer the questions that focus on mood &amp; atmosphere in the text.</vt:lpstr>
      <vt:lpstr>How is mood and atmosphere created?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Allen</dc:creator>
  <cp:lastModifiedBy>A Allen</cp:lastModifiedBy>
  <cp:revision>30</cp:revision>
  <dcterms:created xsi:type="dcterms:W3CDTF">2020-04-23T09:13:10Z</dcterms:created>
  <dcterms:modified xsi:type="dcterms:W3CDTF">2020-12-11T09:34:50Z</dcterms:modified>
</cp:coreProperties>
</file>