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en" initials="AA" lastIdx="1" clrIdx="0">
    <p:extLst>
      <p:ext uri="{19B8F6BF-5375-455C-9EA6-DF929625EA0E}">
        <p15:presenceInfo xmlns:p15="http://schemas.microsoft.com/office/powerpoint/2012/main" userId="6b61a81e56fa5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CCCC"/>
    <a:srgbClr val="FF7C80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9821-EEEB-4B44-AD60-D80C2B5209B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9D93-B0AD-474E-B735-49C765EDB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0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be printed off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6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2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be printed off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4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9D93-B0AD-474E-B735-49C765EDB8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6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7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4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2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151627"/>
            <a:ext cx="9425354" cy="902473"/>
          </a:xfrm>
          <a:solidFill>
            <a:srgbClr val="6C0000"/>
          </a:solidFill>
        </p:spPr>
        <p:txBody>
          <a:bodyPr>
            <a:normAutofit fontScale="90000"/>
          </a:bodyPr>
          <a:lstStyle/>
          <a:p>
            <a:r>
              <a:rPr lang="en-GB" sz="6000" u="sng" dirty="0">
                <a:solidFill>
                  <a:schemeClr val="bg1"/>
                </a:solidFill>
              </a:rPr>
              <a:t>Creating Mood &amp; Atmosphere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7" y="1688123"/>
            <a:ext cx="10945481" cy="4262103"/>
          </a:xfrm>
          <a:solidFill>
            <a:srgbClr val="6C0000"/>
          </a:solidFill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Starter Activity:</a:t>
            </a:r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Read the short extract from the next part of ‘The Red Room’.</a:t>
            </a:r>
          </a:p>
          <a:p>
            <a:r>
              <a:rPr lang="en-GB" sz="4000" dirty="0">
                <a:solidFill>
                  <a:schemeClr val="bg1"/>
                </a:solidFill>
              </a:rPr>
              <a:t>Draw arrows from the annotations to the correct parts of the text.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AF718-8BF2-4BA1-A4BF-0975B8FEC9E4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229525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25014"/>
            <a:ext cx="1109472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Match the vocabulary to the correct definitions.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4" y="1285461"/>
            <a:ext cx="10935694" cy="4664765"/>
          </a:xfrm>
          <a:solidFill>
            <a:srgbClr val="6C0000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 soft, woollen or cotton fabric resembling felt.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 period of keeping awake during the time usually spent asleep, especially to keep watch or pray.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something that is under the earth's surface, or that is secret or concealed.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Brave and heroic.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 recess in the wall of a room or garden.</a:t>
            </a: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arranged or having a pattern like a net of lines and squares.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  <a:p>
            <a:r>
              <a:rPr lang="en-GB" sz="3400" b="1" dirty="0">
                <a:solidFill>
                  <a:schemeClr val="bg1"/>
                </a:solidFill>
              </a:rPr>
              <a:t>Subterranean    Baize   Reticulated   Vigil  Gallant  Alcove</a:t>
            </a:r>
            <a:endParaRPr lang="en-GB" sz="17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20072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25014"/>
            <a:ext cx="1109472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Check your answers: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54" y="1285461"/>
            <a:ext cx="10935694" cy="4664765"/>
          </a:xfrm>
          <a:solidFill>
            <a:srgbClr val="6C0000"/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Baize: </a:t>
            </a:r>
            <a:r>
              <a:rPr lang="en-GB" sz="2600" dirty="0">
                <a:solidFill>
                  <a:schemeClr val="bg1"/>
                </a:solidFill>
              </a:rPr>
              <a:t>a soft, woollen or cotton fabric resembling felt.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Vigil: </a:t>
            </a:r>
            <a:r>
              <a:rPr lang="en-GB" sz="2600" dirty="0">
                <a:solidFill>
                  <a:schemeClr val="bg1"/>
                </a:solidFill>
              </a:rPr>
              <a:t>a period of keeping awake during the time usually spent asleep, especially to keep watch or pray.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Subterranean: </a:t>
            </a:r>
            <a:r>
              <a:rPr lang="en-GB" sz="2600" dirty="0">
                <a:solidFill>
                  <a:schemeClr val="bg1"/>
                </a:solidFill>
              </a:rPr>
              <a:t>something that is under the earth's surface, or that is secret or concealed.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Gallant: </a:t>
            </a:r>
            <a:r>
              <a:rPr lang="en-GB" sz="2600" dirty="0">
                <a:solidFill>
                  <a:schemeClr val="bg1"/>
                </a:solidFill>
              </a:rPr>
              <a:t>Brave and heroic.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Alcove: </a:t>
            </a:r>
            <a:r>
              <a:rPr lang="en-GB" sz="2600" dirty="0">
                <a:solidFill>
                  <a:schemeClr val="bg1"/>
                </a:solidFill>
              </a:rPr>
              <a:t>a recess in the wall of a room or garden.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bg1"/>
                </a:solidFill>
              </a:rPr>
              <a:t>Reticulated: </a:t>
            </a:r>
            <a:r>
              <a:rPr lang="en-GB" sz="2600" dirty="0">
                <a:solidFill>
                  <a:schemeClr val="bg1"/>
                </a:solidFill>
              </a:rPr>
              <a:t>arranged or having a pattern like a net of lines and squares.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4034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294" y="341710"/>
            <a:ext cx="788219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In this lesson you will be mastering the following: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51" y="2530096"/>
            <a:ext cx="7235075" cy="280823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993300"/>
                </a:solidFill>
              </a:rPr>
              <a:t> Understanding key plot events.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4D4D4D"/>
                </a:solidFill>
              </a:rPr>
              <a:t> Commenting on how character speech and actions create mood and atmosphere.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FF9900"/>
                </a:solidFill>
              </a:rPr>
              <a:t> Explaining how vocabulary choices contribute to mood and atmosphere.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9FD92-BF76-4D16-89F5-35B02C724830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244260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25014"/>
            <a:ext cx="1109472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Read page 2 to the break on page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0CA5C-4617-4742-9109-E169EFCCD2F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6185-5A67-446E-A3FF-671E6DF8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6CC17-4BCB-431D-B126-18A2AA1E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204564"/>
            <a:ext cx="4784188" cy="4784188"/>
          </a:xfrm>
          <a:prstGeom prst="rect">
            <a:avLst/>
          </a:prstGeom>
        </p:spPr>
      </p:pic>
      <p:pic>
        <p:nvPicPr>
          <p:cNvPr id="11" name="Picture 6" descr="H. G. Wells - Wikipedia">
            <a:extLst>
              <a:ext uri="{FF2B5EF4-FFF2-40B4-BE49-F238E27FC236}">
                <a16:creationId xmlns:a16="http://schemas.microsoft.com/office/drawing/2014/main" id="{0F44B82E-E9E7-42B8-ADF8-A89E715EA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16" y="1212053"/>
            <a:ext cx="3459357" cy="48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442CEC-4A61-4D77-872C-919CAB4E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43" y="240456"/>
            <a:ext cx="10058400" cy="748452"/>
          </a:xfrm>
          <a:solidFill>
            <a:srgbClr val="6C00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is mood and atmosphere created?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D6F275-6C66-4B46-AD97-816D846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743" y="2320580"/>
            <a:ext cx="10058400" cy="30546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993300"/>
                </a:solidFill>
              </a:rPr>
              <a:t>Bronze: Answer the questions about the chosen extracts.</a:t>
            </a:r>
          </a:p>
          <a:p>
            <a:r>
              <a:rPr lang="en-GB" sz="2800" dirty="0">
                <a:solidFill>
                  <a:srgbClr val="4D4D4D"/>
                </a:solidFill>
              </a:rPr>
              <a:t>Silver: Answer the questions making sure you use quotations as part of your response.</a:t>
            </a:r>
          </a:p>
          <a:p>
            <a:r>
              <a:rPr lang="en-GB" sz="2800" dirty="0">
                <a:solidFill>
                  <a:srgbClr val="FF9900"/>
                </a:solidFill>
              </a:rPr>
              <a:t>Gold: Answer the questions using quotations and making comments on the effects of language choices.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</p:spTree>
    <p:extLst>
      <p:ext uri="{BB962C8B-B14F-4D97-AF65-F5344CB8AC3E}">
        <p14:creationId xmlns:p14="http://schemas.microsoft.com/office/powerpoint/2010/main" val="38147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thic Candles - Photography &amp; Abstract Background Wallpapers on ...">
            <a:extLst>
              <a:ext uri="{FF2B5EF4-FFF2-40B4-BE49-F238E27FC236}">
                <a16:creationId xmlns:a16="http://schemas.microsoft.com/office/drawing/2014/main" id="{4E8676AB-3595-433A-8F2A-86DCCB351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9" b="27161"/>
          <a:stretch/>
        </p:blipFill>
        <p:spPr bwMode="auto">
          <a:xfrm>
            <a:off x="-32" y="-1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8DA617-3DB2-43CA-A96C-862CC6C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125014"/>
            <a:ext cx="11094720" cy="668719"/>
          </a:xfrm>
          <a:solidFill>
            <a:srgbClr val="6C0000"/>
          </a:solidFill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bg1"/>
                </a:solidFill>
              </a:rPr>
              <a:t>Write a description of one of the images below.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17CCC-3661-422D-85B1-17E6FF5D24B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F73A4-4D03-45AB-8082-89909B576D26}"/>
              </a:ext>
            </a:extLst>
          </p:cNvPr>
          <p:cNvSpPr txBox="1"/>
          <p:nvPr/>
        </p:nvSpPr>
        <p:spPr>
          <a:xfrm>
            <a:off x="928467" y="6399583"/>
            <a:ext cx="6288259" cy="369332"/>
          </a:xfrm>
          <a:prstGeom prst="rect">
            <a:avLst/>
          </a:prstGeom>
          <a:solidFill>
            <a:srgbClr val="6C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comment on how mood &amp; atmosphere is created.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264C-7205-44FD-8A18-348C90B7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nside the abandoned Belgian mansion brimming with expensive ...">
            <a:extLst>
              <a:ext uri="{FF2B5EF4-FFF2-40B4-BE49-F238E27FC236}">
                <a16:creationId xmlns:a16="http://schemas.microsoft.com/office/drawing/2014/main" id="{2D997908-A53E-47BE-96BE-8AEBB209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55" y="2924177"/>
            <a:ext cx="5214718" cy="33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ssip Rocks Forum">
            <a:extLst>
              <a:ext uri="{FF2B5EF4-FFF2-40B4-BE49-F238E27FC236}">
                <a16:creationId xmlns:a16="http://schemas.microsoft.com/office/drawing/2014/main" id="{17E115EA-C73D-4310-ABD5-EF94916F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46" y="988908"/>
            <a:ext cx="4550328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ide an old abandoned house - Google Search | Old abandoned ...">
            <a:extLst>
              <a:ext uri="{FF2B5EF4-FFF2-40B4-BE49-F238E27FC236}">
                <a16:creationId xmlns:a16="http://schemas.microsoft.com/office/drawing/2014/main" id="{B869D250-5B23-48FB-A3F5-B3139578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2" y="988908"/>
            <a:ext cx="4309580" cy="2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020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432</Words>
  <Application>Microsoft Office PowerPoint</Application>
  <PresentationFormat>Widescreen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Sagona Book</vt:lpstr>
      <vt:lpstr>Sagona ExtraLight</vt:lpstr>
      <vt:lpstr>Wingdings</vt:lpstr>
      <vt:lpstr>RetrospectVTI</vt:lpstr>
      <vt:lpstr>Creating Mood &amp; Atmosphere</vt:lpstr>
      <vt:lpstr>Match the vocabulary to the correct definitions.</vt:lpstr>
      <vt:lpstr>Check your answers:</vt:lpstr>
      <vt:lpstr>In this lesson you will be mastering the following:</vt:lpstr>
      <vt:lpstr>Read page 2 to the break on page 3</vt:lpstr>
      <vt:lpstr>How is mood and atmosphere created?</vt:lpstr>
      <vt:lpstr>Write a description of one of the images below.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Allen</dc:creator>
  <cp:lastModifiedBy>Amanda Allen</cp:lastModifiedBy>
  <cp:revision>28</cp:revision>
  <dcterms:created xsi:type="dcterms:W3CDTF">2020-04-23T09:13:10Z</dcterms:created>
  <dcterms:modified xsi:type="dcterms:W3CDTF">2020-04-23T16:28:51Z</dcterms:modified>
</cp:coreProperties>
</file>