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Allen" initials="AA" lastIdx="1" clrIdx="0">
    <p:extLst>
      <p:ext uri="{19B8F6BF-5375-455C-9EA6-DF929625EA0E}">
        <p15:presenceInfo xmlns:p15="http://schemas.microsoft.com/office/powerpoint/2012/main" userId="6b61a81e56fa5e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6C0000"/>
    <a:srgbClr val="FF7C80"/>
    <a:srgbClr val="1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D9821-EEEB-4B44-AD60-D80C2B5209B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29D93-B0AD-474E-B735-49C765ED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0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Could be printed off for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9D93-B0AD-474E-B735-49C765EDB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167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needs to find quotes for the various categories and annotate for the effects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9D93-B0AD-474E-B735-49C765EDB87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013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 quotations and analysis – model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9D93-B0AD-474E-B735-49C765EDB87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05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7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3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3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9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4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4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0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1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2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16820"/>
            <a:ext cx="4839694" cy="902473"/>
          </a:xfrm>
          <a:solidFill>
            <a:srgbClr val="6C0000"/>
          </a:solidFill>
        </p:spPr>
        <p:txBody>
          <a:bodyPr>
            <a:normAutofit fontScale="90000"/>
          </a:bodyPr>
          <a:lstStyle/>
          <a:p>
            <a:r>
              <a:rPr lang="en-GB" sz="6000" u="sng" dirty="0">
                <a:solidFill>
                  <a:schemeClr val="bg1"/>
                </a:solidFill>
              </a:rPr>
              <a:t>The Red 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776668" cy="3842025"/>
          </a:xfrm>
          <a:solidFill>
            <a:srgbClr val="6C0000"/>
          </a:solidFill>
        </p:spPr>
        <p:txBody>
          <a:bodyPr>
            <a:normAutofit fontScale="77500" lnSpcReduction="20000"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LTM Starter:</a:t>
            </a:r>
          </a:p>
          <a:p>
            <a:r>
              <a:rPr lang="en-GB" sz="2800" dirty="0">
                <a:solidFill>
                  <a:schemeClr val="bg1"/>
                </a:solidFill>
              </a:rPr>
              <a:t> Complete the Long Term Memory Grid Challenge.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Last Lesson: </a:t>
            </a:r>
            <a:r>
              <a:rPr lang="en-GB" sz="2600" b="1" dirty="0">
                <a:solidFill>
                  <a:schemeClr val="bg1"/>
                </a:solidFill>
              </a:rPr>
              <a:t>Explain what a determiner is and give examples.</a:t>
            </a: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Last Week: </a:t>
            </a:r>
            <a:r>
              <a:rPr lang="en-GB" sz="2600" b="1" dirty="0">
                <a:solidFill>
                  <a:schemeClr val="bg1"/>
                </a:solidFill>
              </a:rPr>
              <a:t>Create a list of as many Gothic conventions as you can.</a:t>
            </a: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Last Term: </a:t>
            </a:r>
            <a:r>
              <a:rPr lang="en-GB" sz="2600" b="1" dirty="0">
                <a:solidFill>
                  <a:schemeClr val="bg1"/>
                </a:solidFill>
              </a:rPr>
              <a:t>What Gothic conventions can also be seen in Macbeth?</a:t>
            </a: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Last Year: </a:t>
            </a:r>
            <a:r>
              <a:rPr lang="en-GB" sz="2600" b="1" dirty="0">
                <a:solidFill>
                  <a:schemeClr val="bg1"/>
                </a:solidFill>
              </a:rPr>
              <a:t>Create examples of a simile, metaphor and personification. </a:t>
            </a: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AF718-8BF2-4BA1-A4BF-0975B8FEC9E4}"/>
              </a:ext>
            </a:extLst>
          </p:cNvPr>
          <p:cNvSpPr txBox="1"/>
          <p:nvPr/>
        </p:nvSpPr>
        <p:spPr>
          <a:xfrm>
            <a:off x="1097280" y="6271848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29525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04824"/>
            <a:ext cx="9228406" cy="61806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Draw the following mind map in your books.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244185"/>
            <a:ext cx="10505107" cy="4841822"/>
          </a:xfrm>
          <a:solidFill>
            <a:srgbClr val="6C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  		</a:t>
            </a:r>
            <a:r>
              <a:rPr lang="en-GB" sz="2000" dirty="0">
                <a:solidFill>
                  <a:schemeClr val="bg1"/>
                </a:solidFill>
              </a:rPr>
              <a:t>Narrator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Character Presentation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						</a:t>
            </a:r>
            <a:r>
              <a:rPr lang="en-GB" sz="2000" dirty="0">
                <a:solidFill>
                  <a:schemeClr val="bg1"/>
                </a:solidFill>
              </a:rPr>
              <a:t>Elderly Hosts    </a:t>
            </a:r>
            <a:endParaRPr lang="en-GB" sz="2800" dirty="0">
              <a:solidFill>
                <a:schemeClr val="bg1"/>
              </a:solidFill>
            </a:endParaRPr>
          </a:p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F681C17-2C04-4FF9-87A3-DEC2ED6E70CC}"/>
              </a:ext>
            </a:extLst>
          </p:cNvPr>
          <p:cNvCxnSpPr/>
          <p:nvPr/>
        </p:nvCxnSpPr>
        <p:spPr>
          <a:xfrm flipH="1" flipV="1">
            <a:off x="3732551" y="2503357"/>
            <a:ext cx="1484026" cy="92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753279-DE5C-42C9-9542-089253F29C6A}"/>
              </a:ext>
            </a:extLst>
          </p:cNvPr>
          <p:cNvCxnSpPr/>
          <p:nvPr/>
        </p:nvCxnSpPr>
        <p:spPr>
          <a:xfrm>
            <a:off x="7000407" y="3852472"/>
            <a:ext cx="0" cy="1004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3A3DBF2-CDAA-42A4-88C0-2BAC1C6961C6}"/>
              </a:ext>
            </a:extLst>
          </p:cNvPr>
          <p:cNvSpPr txBox="1"/>
          <p:nvPr/>
        </p:nvSpPr>
        <p:spPr>
          <a:xfrm>
            <a:off x="4916774" y="1612731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Speech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270954-906C-49B0-86E1-802554324DE2}"/>
              </a:ext>
            </a:extLst>
          </p:cNvPr>
          <p:cNvSpPr txBox="1"/>
          <p:nvPr/>
        </p:nvSpPr>
        <p:spPr>
          <a:xfrm>
            <a:off x="9120569" y="4502685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Speech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911C65-E80C-4090-9388-2BC8EAC55D63}"/>
              </a:ext>
            </a:extLst>
          </p:cNvPr>
          <p:cNvSpPr txBox="1"/>
          <p:nvPr/>
        </p:nvSpPr>
        <p:spPr>
          <a:xfrm>
            <a:off x="1648918" y="3168342"/>
            <a:ext cx="208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Appearance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F2D8AE-A47E-4C0F-A0A8-BAC2E6CD635D}"/>
              </a:ext>
            </a:extLst>
          </p:cNvPr>
          <p:cNvSpPr/>
          <p:nvPr/>
        </p:nvSpPr>
        <p:spPr>
          <a:xfrm>
            <a:off x="2493364" y="52906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Appearance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Actions</a:t>
            </a:r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955BAD-F0DB-4DA8-9381-FA1C2F42DE5C}"/>
              </a:ext>
            </a:extLst>
          </p:cNvPr>
          <p:cNvCxnSpPr>
            <a:endCxn id="13" idx="0"/>
          </p:cNvCxnSpPr>
          <p:nvPr/>
        </p:nvCxnSpPr>
        <p:spPr>
          <a:xfrm flipH="1">
            <a:off x="2690735" y="2503357"/>
            <a:ext cx="412229" cy="664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DB62EE2-E017-45FD-B451-06C613120CCE}"/>
              </a:ext>
            </a:extLst>
          </p:cNvPr>
          <p:cNvCxnSpPr>
            <a:cxnSpLocks/>
          </p:cNvCxnSpPr>
          <p:nvPr/>
        </p:nvCxnSpPr>
        <p:spPr>
          <a:xfrm flipV="1">
            <a:off x="3939871" y="1797397"/>
            <a:ext cx="976903" cy="320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278AACC-3AEC-46BA-BD40-DABC082D2E91}"/>
              </a:ext>
            </a:extLst>
          </p:cNvPr>
          <p:cNvCxnSpPr>
            <a:endCxn id="12" idx="1"/>
          </p:cNvCxnSpPr>
          <p:nvPr/>
        </p:nvCxnSpPr>
        <p:spPr>
          <a:xfrm flipV="1">
            <a:off x="8285871" y="4687351"/>
            <a:ext cx="834698" cy="292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24CD04-8ACD-4BF8-848D-063E875F013A}"/>
              </a:ext>
            </a:extLst>
          </p:cNvPr>
          <p:cNvCxnSpPr/>
          <p:nvPr/>
        </p:nvCxnSpPr>
        <p:spPr>
          <a:xfrm flipH="1">
            <a:off x="5958590" y="5162843"/>
            <a:ext cx="611022" cy="127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069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04824"/>
            <a:ext cx="9228406" cy="61806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Draw the following mind map in your books.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244185"/>
            <a:ext cx="10505107" cy="4841822"/>
          </a:xfrm>
          <a:solidFill>
            <a:srgbClr val="6C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  		</a:t>
            </a:r>
            <a:r>
              <a:rPr lang="en-GB" sz="2000" dirty="0">
                <a:solidFill>
                  <a:schemeClr val="bg1"/>
                </a:solidFill>
              </a:rPr>
              <a:t>Narrator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Character Presentation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						</a:t>
            </a:r>
            <a:r>
              <a:rPr lang="en-GB" sz="2000" dirty="0">
                <a:solidFill>
                  <a:schemeClr val="bg1"/>
                </a:solidFill>
              </a:rPr>
              <a:t>Elderly Hosts    </a:t>
            </a:r>
            <a:endParaRPr lang="en-GB" sz="2800" dirty="0">
              <a:solidFill>
                <a:schemeClr val="bg1"/>
              </a:solidFill>
            </a:endParaRPr>
          </a:p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F681C17-2C04-4FF9-87A3-DEC2ED6E70CC}"/>
              </a:ext>
            </a:extLst>
          </p:cNvPr>
          <p:cNvCxnSpPr/>
          <p:nvPr/>
        </p:nvCxnSpPr>
        <p:spPr>
          <a:xfrm flipH="1" flipV="1">
            <a:off x="3732551" y="2503357"/>
            <a:ext cx="1484026" cy="92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753279-DE5C-42C9-9542-089253F29C6A}"/>
              </a:ext>
            </a:extLst>
          </p:cNvPr>
          <p:cNvCxnSpPr/>
          <p:nvPr/>
        </p:nvCxnSpPr>
        <p:spPr>
          <a:xfrm>
            <a:off x="7000407" y="3852472"/>
            <a:ext cx="0" cy="1004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3A3DBF2-CDAA-42A4-88C0-2BAC1C6961C6}"/>
              </a:ext>
            </a:extLst>
          </p:cNvPr>
          <p:cNvSpPr txBox="1"/>
          <p:nvPr/>
        </p:nvSpPr>
        <p:spPr>
          <a:xfrm>
            <a:off x="4916774" y="1612731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Speech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270954-906C-49B0-86E1-802554324DE2}"/>
              </a:ext>
            </a:extLst>
          </p:cNvPr>
          <p:cNvSpPr txBox="1"/>
          <p:nvPr/>
        </p:nvSpPr>
        <p:spPr>
          <a:xfrm>
            <a:off x="9120569" y="4502685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Speech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911C65-E80C-4090-9388-2BC8EAC55D63}"/>
              </a:ext>
            </a:extLst>
          </p:cNvPr>
          <p:cNvSpPr txBox="1"/>
          <p:nvPr/>
        </p:nvSpPr>
        <p:spPr>
          <a:xfrm>
            <a:off x="1648918" y="3168342"/>
            <a:ext cx="208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Appearance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F2D8AE-A47E-4C0F-A0A8-BAC2E6CD635D}"/>
              </a:ext>
            </a:extLst>
          </p:cNvPr>
          <p:cNvSpPr/>
          <p:nvPr/>
        </p:nvSpPr>
        <p:spPr>
          <a:xfrm>
            <a:off x="2493364" y="52906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Appearance &amp;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Actions</a:t>
            </a:r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955BAD-F0DB-4DA8-9381-FA1C2F42DE5C}"/>
              </a:ext>
            </a:extLst>
          </p:cNvPr>
          <p:cNvCxnSpPr>
            <a:endCxn id="13" idx="0"/>
          </p:cNvCxnSpPr>
          <p:nvPr/>
        </p:nvCxnSpPr>
        <p:spPr>
          <a:xfrm flipH="1">
            <a:off x="2690735" y="2503357"/>
            <a:ext cx="412229" cy="664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DB62EE2-E017-45FD-B451-06C613120CCE}"/>
              </a:ext>
            </a:extLst>
          </p:cNvPr>
          <p:cNvCxnSpPr>
            <a:cxnSpLocks/>
          </p:cNvCxnSpPr>
          <p:nvPr/>
        </p:nvCxnSpPr>
        <p:spPr>
          <a:xfrm flipV="1">
            <a:off x="3939871" y="1797397"/>
            <a:ext cx="976903" cy="320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278AACC-3AEC-46BA-BD40-DABC082D2E91}"/>
              </a:ext>
            </a:extLst>
          </p:cNvPr>
          <p:cNvCxnSpPr>
            <a:endCxn id="12" idx="1"/>
          </p:cNvCxnSpPr>
          <p:nvPr/>
        </p:nvCxnSpPr>
        <p:spPr>
          <a:xfrm flipV="1">
            <a:off x="8285871" y="4687351"/>
            <a:ext cx="834698" cy="292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24CD04-8ACD-4BF8-848D-063E875F013A}"/>
              </a:ext>
            </a:extLst>
          </p:cNvPr>
          <p:cNvCxnSpPr/>
          <p:nvPr/>
        </p:nvCxnSpPr>
        <p:spPr>
          <a:xfrm flipH="1">
            <a:off x="5958590" y="5162843"/>
            <a:ext cx="611022" cy="127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CFCBA5-44B0-43F5-9832-A8DD9E264E10}"/>
              </a:ext>
            </a:extLst>
          </p:cNvPr>
          <p:cNvSpPr txBox="1"/>
          <p:nvPr/>
        </p:nvSpPr>
        <p:spPr>
          <a:xfrm>
            <a:off x="6141184" y="1459908"/>
            <a:ext cx="545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“it will take a very tangible ghost to frighten me.”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F7F7D3-5082-4BF3-AAD5-11954D52B170}"/>
              </a:ext>
            </a:extLst>
          </p:cNvPr>
          <p:cNvCxnSpPr/>
          <p:nvPr/>
        </p:nvCxnSpPr>
        <p:spPr>
          <a:xfrm flipV="1">
            <a:off x="5852160" y="1644574"/>
            <a:ext cx="411941" cy="15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DFB3AE0-9930-4F99-A140-03D876DC40A3}"/>
              </a:ext>
            </a:extLst>
          </p:cNvPr>
          <p:cNvSpPr txBox="1"/>
          <p:nvPr/>
        </p:nvSpPr>
        <p:spPr>
          <a:xfrm>
            <a:off x="8285871" y="2090310"/>
            <a:ext cx="2982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Self-assured</a:t>
            </a:r>
          </a:p>
          <a:p>
            <a:r>
              <a:rPr lang="en-GB" dirty="0">
                <a:solidFill>
                  <a:schemeClr val="bg1"/>
                </a:solidFill>
              </a:rPr>
              <a:t>Overly confident</a:t>
            </a:r>
          </a:p>
          <a:p>
            <a:r>
              <a:rPr lang="en-GB" dirty="0">
                <a:solidFill>
                  <a:schemeClr val="bg1"/>
                </a:solidFill>
              </a:rPr>
              <a:t>Foreshadowing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B5C38D1-4159-4B82-BFBE-CF1F7AD9429B}"/>
              </a:ext>
            </a:extLst>
          </p:cNvPr>
          <p:cNvCxnSpPr/>
          <p:nvPr/>
        </p:nvCxnSpPr>
        <p:spPr>
          <a:xfrm>
            <a:off x="7976382" y="1797397"/>
            <a:ext cx="726838" cy="320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61792E6-6B2E-4010-BF42-B0C1F842D627}"/>
              </a:ext>
            </a:extLst>
          </p:cNvPr>
          <p:cNvSpPr txBox="1"/>
          <p:nvPr/>
        </p:nvSpPr>
        <p:spPr>
          <a:xfrm>
            <a:off x="8339801" y="5733652"/>
            <a:ext cx="3629465" cy="92333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Challenge: </a:t>
            </a:r>
            <a:r>
              <a:rPr lang="en-GB" dirty="0">
                <a:solidFill>
                  <a:srgbClr val="FF0000"/>
                </a:solidFill>
              </a:rPr>
              <a:t>Can you zoom in on individual language choices in the quotes?</a:t>
            </a:r>
          </a:p>
        </p:txBody>
      </p:sp>
    </p:spTree>
    <p:extLst>
      <p:ext uri="{BB962C8B-B14F-4D97-AF65-F5344CB8AC3E}">
        <p14:creationId xmlns:p14="http://schemas.microsoft.com/office/powerpoint/2010/main" val="4192600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04824"/>
            <a:ext cx="9228406" cy="61806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Opening a narrative with speech.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6C0000"/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Can you create the opening of a narrative that focuses on speech?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You need two characters.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Show the reader that the protagonist is arrogant and overly confident and the other character doubts their abilities.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Extension Activity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90249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11094720" cy="668719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u="sng" dirty="0">
                <a:solidFill>
                  <a:schemeClr val="bg1"/>
                </a:solidFill>
              </a:rPr>
              <a:t>Match the vocabulary to the correct definitions.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285461"/>
            <a:ext cx="10935694" cy="4664765"/>
          </a:xfrm>
          <a:solidFill>
            <a:srgbClr val="6C0000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a person who has responsibility for taking care of or protecting something  i.e. a building.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shrunken or wrinkled from age or disease.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speak boringly in a dull monotonous tone.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with an attitude or look of suspicion or disapproval.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noticeable by touch.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>
                <a:solidFill>
                  <a:schemeClr val="bg1"/>
                </a:solidFill>
              </a:rPr>
              <a:t>looking thin, bony or sickly.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3000" b="1" dirty="0">
                <a:solidFill>
                  <a:schemeClr val="bg1"/>
                </a:solidFill>
              </a:rPr>
              <a:t>Tangible   Withered   Askance   Droning   Custodians   Gaunt</a:t>
            </a:r>
            <a:endParaRPr lang="en-GB" sz="15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0072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5026448" cy="668719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Check your answers: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285461"/>
            <a:ext cx="10935694" cy="4664765"/>
          </a:xfrm>
          <a:solidFill>
            <a:srgbClr val="6C0000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Custodians: </a:t>
            </a:r>
            <a:r>
              <a:rPr lang="en-GB" sz="2800" dirty="0">
                <a:solidFill>
                  <a:schemeClr val="bg1"/>
                </a:solidFill>
              </a:rPr>
              <a:t>a person who has responsibility for taking care of or protecting something  i.e. a building.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Withered: </a:t>
            </a:r>
            <a:r>
              <a:rPr lang="en-GB" sz="2800" dirty="0">
                <a:solidFill>
                  <a:schemeClr val="bg1"/>
                </a:solidFill>
              </a:rPr>
              <a:t>shrunken or wrinkled from age or disease.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Droning: </a:t>
            </a:r>
            <a:r>
              <a:rPr lang="en-GB" sz="2800" dirty="0">
                <a:solidFill>
                  <a:schemeClr val="bg1"/>
                </a:solidFill>
              </a:rPr>
              <a:t>speak boringly in a dull monotonous tone.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Askance: </a:t>
            </a:r>
            <a:r>
              <a:rPr lang="en-GB" sz="2800" dirty="0">
                <a:solidFill>
                  <a:schemeClr val="bg1"/>
                </a:solidFill>
              </a:rPr>
              <a:t>with an attitude or look of suspicion or disapproval.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Tangible: </a:t>
            </a:r>
            <a:r>
              <a:rPr lang="en-GB" sz="2800" dirty="0">
                <a:solidFill>
                  <a:schemeClr val="bg1"/>
                </a:solidFill>
              </a:rPr>
              <a:t>noticeable by touch.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chemeClr val="bg1"/>
                </a:solidFill>
              </a:rPr>
              <a:t>Gaunt: </a:t>
            </a:r>
            <a:r>
              <a:rPr lang="en-GB" sz="2800" dirty="0">
                <a:solidFill>
                  <a:schemeClr val="bg1"/>
                </a:solidFill>
              </a:rPr>
              <a:t>looking thin, bony or sickly.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303513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294" y="341710"/>
            <a:ext cx="7882190" cy="668719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In this lesson you will be mastering the following: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51" y="2530096"/>
            <a:ext cx="7235075" cy="280823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993300"/>
                </a:solidFill>
              </a:rPr>
              <a:t> Selecting appropriate quotations from a text.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4D4D4D"/>
                </a:solidFill>
              </a:rPr>
              <a:t> Commenting on the presentation of different characters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FF9900"/>
                </a:solidFill>
              </a:rPr>
              <a:t> Explaining how vocabulary and structural choices contribute to mood and atmosphere.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44260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10048614" cy="116044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Can you add the correct punctuation to the speech?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492175"/>
            <a:ext cx="10935694" cy="4664765"/>
          </a:xfrm>
          <a:solidFill>
            <a:srgbClr val="6C0000"/>
          </a:solidFill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I can assure you said I that it will take a very tangible ghost to frighten me  And I stood up before the fire with my glass in my hand.</a:t>
            </a:r>
          </a:p>
          <a:p>
            <a:r>
              <a:rPr lang="en-GB" sz="2800" dirty="0">
                <a:solidFill>
                  <a:schemeClr val="bg1"/>
                </a:solidFill>
              </a:rPr>
              <a:t>It is your own choosing  said the man with the withered arm, and glanced at me askance.</a:t>
            </a:r>
          </a:p>
          <a:p>
            <a:r>
              <a:rPr lang="en-GB" sz="2800" dirty="0">
                <a:solidFill>
                  <a:schemeClr val="bg1"/>
                </a:solidFill>
              </a:rPr>
              <a:t>Eight-and-twenty years said I </a:t>
            </a:r>
            <a:r>
              <a:rPr lang="en-GB" sz="2800" dirty="0" err="1">
                <a:solidFill>
                  <a:schemeClr val="bg1"/>
                </a:solidFill>
              </a:rPr>
              <a:t>I</a:t>
            </a:r>
            <a:r>
              <a:rPr lang="en-GB" sz="2800" dirty="0">
                <a:solidFill>
                  <a:schemeClr val="bg1"/>
                </a:solidFill>
              </a:rPr>
              <a:t> have lived, and never a ghost have I seen as yet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141070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10048614" cy="116044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Check your answers. Do you need to make any corrections?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492175"/>
            <a:ext cx="10935694" cy="4664765"/>
          </a:xfrm>
          <a:solidFill>
            <a:srgbClr val="6C0000"/>
          </a:solidFill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“I can assure you,” said I, “that it will take a very tangible ghost to frighten me.” And I stood up before the fire with my glass in my hand.</a:t>
            </a:r>
          </a:p>
          <a:p>
            <a:r>
              <a:rPr lang="en-GB" sz="2800" dirty="0">
                <a:solidFill>
                  <a:schemeClr val="bg1"/>
                </a:solidFill>
              </a:rPr>
              <a:t>“It is your own choosing,” said the man with the withered arm, and glanced at me askance.</a:t>
            </a:r>
          </a:p>
          <a:p>
            <a:r>
              <a:rPr lang="en-GB" sz="2800" dirty="0">
                <a:solidFill>
                  <a:schemeClr val="bg1"/>
                </a:solidFill>
              </a:rPr>
              <a:t>“Eight-and-twenty years,” said I, “I have lived, and never a ghost have I seen as yet.”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13458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7150669" cy="722753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Read page 1 of ‘The Red Room’.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73328"/>
            <a:ext cx="3999506" cy="4664765"/>
          </a:xfrm>
          <a:solidFill>
            <a:srgbClr val="6C0000"/>
          </a:solidFill>
        </p:spPr>
        <p:txBody>
          <a:bodyPr>
            <a:normAutofit lnSpcReduction="10000"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"</a:t>
            </a:r>
            <a:r>
              <a:rPr lang="en-GB" sz="3200" b="1" dirty="0">
                <a:solidFill>
                  <a:schemeClr val="bg1"/>
                </a:solidFill>
              </a:rPr>
              <a:t>The Red Room</a:t>
            </a:r>
            <a:r>
              <a:rPr lang="en-GB" sz="3200" dirty="0">
                <a:solidFill>
                  <a:schemeClr val="bg1"/>
                </a:solidFill>
              </a:rPr>
              <a:t>" is a short gothic story written by H. G. Wells in 1894. It was first published in the March 1896 edition of </a:t>
            </a:r>
            <a:r>
              <a:rPr lang="en-GB" sz="3200" i="1" dirty="0">
                <a:solidFill>
                  <a:schemeClr val="bg1"/>
                </a:solidFill>
              </a:rPr>
              <a:t>The Idler</a:t>
            </a:r>
            <a:r>
              <a:rPr lang="en-GB" sz="3200" dirty="0">
                <a:solidFill>
                  <a:schemeClr val="bg1"/>
                </a:solidFill>
              </a:rPr>
              <a:t>  magazine.</a:t>
            </a:r>
            <a:endParaRPr lang="en-GB" sz="44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  <p:pic>
        <p:nvPicPr>
          <p:cNvPr id="2054" name="Picture 6" descr="H. G. Wells - Wikipedia">
            <a:extLst>
              <a:ext uri="{FF2B5EF4-FFF2-40B4-BE49-F238E27FC236}">
                <a16:creationId xmlns:a16="http://schemas.microsoft.com/office/drawing/2014/main" id="{548DDF81-C2BF-4C92-B04A-1C3ED6968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954" y="1814932"/>
            <a:ext cx="3459357" cy="483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70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54" y="125014"/>
            <a:ext cx="10935694" cy="1160447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What is effective about starting the story with speech? What does it reveal about the characters and plot?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54" y="1492175"/>
            <a:ext cx="10935694" cy="4664765"/>
          </a:xfrm>
          <a:solidFill>
            <a:srgbClr val="6C0000"/>
          </a:solidFill>
        </p:spPr>
        <p:txBody>
          <a:bodyPr>
            <a:normAutofit fontScale="77500" lnSpcReduction="20000"/>
          </a:bodyPr>
          <a:lstStyle/>
          <a:p>
            <a:r>
              <a:rPr lang="en-GB" sz="2300" dirty="0">
                <a:solidFill>
                  <a:schemeClr val="bg1"/>
                </a:solidFill>
              </a:rPr>
              <a:t>“I can assure you,” said I, “that it will take a very tangible ghost to frighten me.” And I stood up before the fire with my glass in my hand.</a:t>
            </a:r>
          </a:p>
          <a:p>
            <a:r>
              <a:rPr lang="en-GB" sz="2300" dirty="0">
                <a:solidFill>
                  <a:schemeClr val="bg1"/>
                </a:solidFill>
              </a:rPr>
              <a:t>“It is your own choosing,” said the man with the withered arm, and glanced at me askance.</a:t>
            </a:r>
          </a:p>
          <a:p>
            <a:r>
              <a:rPr lang="en-GB" sz="2300" dirty="0">
                <a:solidFill>
                  <a:schemeClr val="bg1"/>
                </a:solidFill>
              </a:rPr>
              <a:t>“Eight-and-twenty years,” said I, “I have lived, and never a ghost have I seen as yet.”</a:t>
            </a:r>
          </a:p>
          <a:p>
            <a:r>
              <a:rPr lang="en-GB" sz="2300" dirty="0">
                <a:solidFill>
                  <a:schemeClr val="bg1"/>
                </a:solidFill>
              </a:rPr>
              <a:t>The old woman sat staring hard into the fire, her pale eyes wide open. “Ay,” she broke in; “and eight-and-twenty years you have lived and never seen the likes of this house, I reckon. There’s a many things to see, when one’s still but eight-and-twenty.” She swayed her head slowly from side to side. “A many things to see and sorrow for.”</a:t>
            </a:r>
          </a:p>
          <a:p>
            <a:r>
              <a:rPr lang="en-GB" sz="2300" dirty="0">
                <a:solidFill>
                  <a:schemeClr val="bg1"/>
                </a:solidFill>
              </a:rPr>
              <a:t>I half suspected the old people were trying to enhance the spiritual terrors of their house by their droning insistence. I put down my empty glass on the table and looked about the room, and caught a glimpse of myself, abbreviated and broadened to an impossible sturdiness, in the queer old mirror at the end of the room. “Well,” I said, “if I see anything to-night, I shall be so much the wiser. For I come to the business with an open mind.”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408951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thic Candles - Photography &amp; Abstract Background Wallpapers on ...">
            <a:extLst>
              <a:ext uri="{FF2B5EF4-FFF2-40B4-BE49-F238E27FC236}">
                <a16:creationId xmlns:a16="http://schemas.microsoft.com/office/drawing/2014/main" id="{4E8676AB-3595-433A-8F2A-86DCCB351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27161"/>
          <a:stretch/>
        </p:blipFill>
        <p:spPr bwMode="auto">
          <a:xfrm>
            <a:off x="-32" y="-1"/>
            <a:ext cx="121920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E8DA617-3DB2-43CA-A96C-862CC6C54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228" y="407193"/>
            <a:ext cx="10058400" cy="2112264"/>
          </a:xfrm>
          <a:solidFill>
            <a:srgbClr val="6C0000"/>
          </a:solidFill>
        </p:spPr>
        <p:txBody>
          <a:bodyPr>
            <a:no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What are your initial impressions of the narrator and the elderly people he is staying with?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6F275-6C66-4B46-AD97-816D84694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4228" y="4856167"/>
            <a:ext cx="10058400" cy="1143000"/>
          </a:xfrm>
          <a:solidFill>
            <a:srgbClr val="6C0000"/>
          </a:solidFill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Discuss your ideas with a partner and be ready to feedback.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17CCC-3661-422D-85B1-17E6FF5D24B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Paired Discussion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8F2D5-F091-451D-B617-302AF59FD23F}"/>
              </a:ext>
            </a:extLst>
          </p:cNvPr>
          <p:cNvSpPr txBox="1"/>
          <p:nvPr/>
        </p:nvSpPr>
        <p:spPr>
          <a:xfrm>
            <a:off x="1097280" y="6363654"/>
            <a:ext cx="5685183" cy="369332"/>
          </a:xfrm>
          <a:prstGeom prst="rect">
            <a:avLst/>
          </a:prstGeom>
          <a:solidFill>
            <a:srgbClr val="6C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LO: To comment on the presentation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17836774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Sagona Extra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agona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1066</Words>
  <Application>Microsoft Office PowerPoint</Application>
  <PresentationFormat>Widescreen</PresentationFormat>
  <Paragraphs>115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Sagona Book</vt:lpstr>
      <vt:lpstr>Sagona ExtraLight</vt:lpstr>
      <vt:lpstr>Wingdings</vt:lpstr>
      <vt:lpstr>RetrospectVTI</vt:lpstr>
      <vt:lpstr>The Red Room</vt:lpstr>
      <vt:lpstr>Match the vocabulary to the correct definitions.</vt:lpstr>
      <vt:lpstr>Check your answers:</vt:lpstr>
      <vt:lpstr>In this lesson you will be mastering the following:</vt:lpstr>
      <vt:lpstr>Can you add the correct punctuation to the speech?</vt:lpstr>
      <vt:lpstr>Check your answers. Do you need to make any corrections?</vt:lpstr>
      <vt:lpstr>Read page 1 of ‘The Red Room’.</vt:lpstr>
      <vt:lpstr>What is effective about starting the story with speech? What does it reveal about the characters and plot? </vt:lpstr>
      <vt:lpstr>What are your initial impressions of the narrator and the elderly people he is staying with?</vt:lpstr>
      <vt:lpstr>Draw the following mind map in your books.</vt:lpstr>
      <vt:lpstr>Draw the following mind map in your books.</vt:lpstr>
      <vt:lpstr>Opening a narrative with speech.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Allen</dc:creator>
  <cp:lastModifiedBy>Amanda Allen</cp:lastModifiedBy>
  <cp:revision>18</cp:revision>
  <dcterms:created xsi:type="dcterms:W3CDTF">2020-04-23T09:13:10Z</dcterms:created>
  <dcterms:modified xsi:type="dcterms:W3CDTF">2020-04-23T16:27:37Z</dcterms:modified>
</cp:coreProperties>
</file>