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7"/>
  </p:notesMasterIdLst>
  <p:sldIdLst>
    <p:sldId id="267" r:id="rId2"/>
    <p:sldId id="269" r:id="rId3"/>
    <p:sldId id="262" r:id="rId4"/>
    <p:sldId id="268" r:id="rId5"/>
    <p:sldId id="266"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4DC014-F37E-4891-898F-6B7B62414E32}">
  <a:tblStyle styleId="{1D4DC014-F37E-4891-898F-6B7B62414E32}"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351039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cdfdac529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Can be printed out to keep in books.</a:t>
            </a:r>
            <a:endParaRPr/>
          </a:p>
        </p:txBody>
      </p:sp>
      <p:sp>
        <p:nvSpPr>
          <p:cNvPr id="170" name="Google Shape;170;g2cdfdac529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8761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4bb2783812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g4bb2783812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1388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2cdfdac529_0_4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2cdfdac529_0_4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596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58" name="Google Shape;58;p14"/>
          <p:cNvSpPr txBox="1">
            <a:spLocks noGrp="1"/>
          </p:cNvSpPr>
          <p:nvPr>
            <p:ph type="body" idx="1"/>
          </p:nvPr>
        </p:nvSpPr>
        <p:spPr>
          <a:xfrm>
            <a:off x="457200" y="1200150"/>
            <a:ext cx="8229600" cy="33945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9" name="Google Shape;59;p14"/>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14"/>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1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15" name="Google Shape;115;p23"/>
          <p:cNvSpPr txBox="1">
            <a:spLocks noGrp="1"/>
          </p:cNvSpPr>
          <p:nvPr>
            <p:ph type="body" idx="1"/>
          </p:nvPr>
        </p:nvSpPr>
        <p:spPr>
          <a:xfrm rot="5400000">
            <a:off x="2874750" y="-1217400"/>
            <a:ext cx="3394500" cy="82296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6" name="Google Shape;116;p23"/>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7" name="Google Shape;117;p23"/>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8" name="Google Shape;118;p2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463750" y="1371628"/>
            <a:ext cx="4388700" cy="20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21" name="Google Shape;121;p24"/>
          <p:cNvSpPr txBox="1">
            <a:spLocks noGrp="1"/>
          </p:cNvSpPr>
          <p:nvPr>
            <p:ph type="body" idx="1"/>
          </p:nvPr>
        </p:nvSpPr>
        <p:spPr>
          <a:xfrm rot="5400000">
            <a:off x="1272750" y="-609572"/>
            <a:ext cx="4388700" cy="6019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2" name="Google Shape;122;p24"/>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3" name="Google Shape;123;p24"/>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4" name="Google Shape;124;p2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5"/>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15"/>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1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6"/>
        <p:cNvGrpSpPr/>
        <p:nvPr/>
      </p:nvGrpSpPr>
      <p:grpSpPr>
        <a:xfrm>
          <a:off x="0" y="0"/>
          <a:ext cx="0" cy="0"/>
          <a:chOff x="0" y="0"/>
          <a:chExt cx="0" cy="0"/>
        </a:xfrm>
      </p:grpSpPr>
      <p:sp>
        <p:nvSpPr>
          <p:cNvPr id="67" name="Google Shape;67;p16"/>
          <p:cNvSpPr txBox="1">
            <a:spLocks noGrp="1"/>
          </p:cNvSpPr>
          <p:nvPr>
            <p:ph type="ctrTitle"/>
          </p:nvPr>
        </p:nvSpPr>
        <p:spPr>
          <a:xfrm>
            <a:off x="685800" y="1597819"/>
            <a:ext cx="7772400" cy="11025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68" name="Google Shape;68;p16"/>
          <p:cNvSpPr txBox="1">
            <a:spLocks noGrp="1"/>
          </p:cNvSpPr>
          <p:nvPr>
            <p:ph type="subTitle" idx="1"/>
          </p:nvPr>
        </p:nvSpPr>
        <p:spPr>
          <a:xfrm>
            <a:off x="1371600" y="2914650"/>
            <a:ext cx="6400800" cy="1314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69" name="Google Shape;69;p16"/>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6"/>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722313" y="3305175"/>
            <a:ext cx="7772400" cy="10215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74" name="Google Shape;74;p17"/>
          <p:cNvSpPr txBox="1">
            <a:spLocks noGrp="1"/>
          </p:cNvSpPr>
          <p:nvPr>
            <p:ph type="body" idx="1"/>
          </p:nvPr>
        </p:nvSpPr>
        <p:spPr>
          <a:xfrm>
            <a:off x="722313" y="2180035"/>
            <a:ext cx="7772400" cy="11253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5" name="Google Shape;75;p17"/>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7"/>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80" name="Google Shape;80;p18"/>
          <p:cNvSpPr txBox="1">
            <a:spLocks noGrp="1"/>
          </p:cNvSpPr>
          <p:nvPr>
            <p:ph type="body" idx="1"/>
          </p:nvPr>
        </p:nvSpPr>
        <p:spPr>
          <a:xfrm>
            <a:off x="457200" y="1200150"/>
            <a:ext cx="4038600" cy="33945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8"/>
          <p:cNvSpPr txBox="1">
            <a:spLocks noGrp="1"/>
          </p:cNvSpPr>
          <p:nvPr>
            <p:ph type="body" idx="2"/>
          </p:nvPr>
        </p:nvSpPr>
        <p:spPr>
          <a:xfrm>
            <a:off x="4648200" y="1200150"/>
            <a:ext cx="4038600" cy="33945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2" name="Google Shape;82;p18"/>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8"/>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4" name="Google Shape;84;p1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87" name="Google Shape;87;p19"/>
          <p:cNvSpPr txBox="1">
            <a:spLocks noGrp="1"/>
          </p:cNvSpPr>
          <p:nvPr>
            <p:ph type="body" idx="1"/>
          </p:nvPr>
        </p:nvSpPr>
        <p:spPr>
          <a:xfrm>
            <a:off x="457200" y="1151335"/>
            <a:ext cx="4040100" cy="4800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8" name="Google Shape;88;p19"/>
          <p:cNvSpPr txBox="1">
            <a:spLocks noGrp="1"/>
          </p:cNvSpPr>
          <p:nvPr>
            <p:ph type="body" idx="2"/>
          </p:nvPr>
        </p:nvSpPr>
        <p:spPr>
          <a:xfrm>
            <a:off x="457200" y="1631156"/>
            <a:ext cx="4040100" cy="2963400"/>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9" name="Google Shape;89;p19"/>
          <p:cNvSpPr txBox="1">
            <a:spLocks noGrp="1"/>
          </p:cNvSpPr>
          <p:nvPr>
            <p:ph type="body" idx="3"/>
          </p:nvPr>
        </p:nvSpPr>
        <p:spPr>
          <a:xfrm>
            <a:off x="4645025" y="1151335"/>
            <a:ext cx="4041900" cy="4800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0" name="Google Shape;90;p19"/>
          <p:cNvSpPr txBox="1">
            <a:spLocks noGrp="1"/>
          </p:cNvSpPr>
          <p:nvPr>
            <p:ph type="body" idx="4"/>
          </p:nvPr>
        </p:nvSpPr>
        <p:spPr>
          <a:xfrm>
            <a:off x="4645025" y="1631156"/>
            <a:ext cx="4041900" cy="2963400"/>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1" name="Google Shape;91;p19"/>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2" name="Google Shape;92;p19"/>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3" name="Google Shape;93;p1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96" name="Google Shape;96;p20"/>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Google Shape;97;p20"/>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8" name="Google Shape;98;p20"/>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457200" y="204788"/>
            <a:ext cx="3008400" cy="8715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01" name="Google Shape;101;p21"/>
          <p:cNvSpPr txBox="1">
            <a:spLocks noGrp="1"/>
          </p:cNvSpPr>
          <p:nvPr>
            <p:ph type="body" idx="1"/>
          </p:nvPr>
        </p:nvSpPr>
        <p:spPr>
          <a:xfrm>
            <a:off x="3575050" y="204788"/>
            <a:ext cx="5111700" cy="43896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Google Shape;102;p21"/>
          <p:cNvSpPr txBox="1">
            <a:spLocks noGrp="1"/>
          </p:cNvSpPr>
          <p:nvPr>
            <p:ph type="body" idx="2"/>
          </p:nvPr>
        </p:nvSpPr>
        <p:spPr>
          <a:xfrm>
            <a:off x="457200" y="1076325"/>
            <a:ext cx="3008400" cy="35184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03" name="Google Shape;103;p21"/>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 name="Google Shape;104;p21"/>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5" name="Google Shape;105;p2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1792288" y="3600450"/>
            <a:ext cx="5486400" cy="4251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08" name="Google Shape;108;p22"/>
          <p:cNvSpPr>
            <a:spLocks noGrp="1"/>
          </p:cNvSpPr>
          <p:nvPr>
            <p:ph type="pic" idx="2"/>
          </p:nvPr>
        </p:nvSpPr>
        <p:spPr>
          <a:xfrm>
            <a:off x="1792288" y="459581"/>
            <a:ext cx="5486400" cy="30861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1792288" y="4025503"/>
            <a:ext cx="5486400" cy="6036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10" name="Google Shape;110;p22"/>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1" name="Google Shape;111;p22"/>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2" name="Google Shape;112;p2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200150"/>
            <a:ext cx="8229600" cy="33945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72"/>
            <a:ext cx="8229600" cy="1269814"/>
          </a:xfrm>
        </p:spPr>
        <p:txBody>
          <a:bodyPr/>
          <a:lstStyle/>
          <a:p>
            <a:r>
              <a:rPr lang="en-GB" b="1" u="sng" dirty="0"/>
              <a:t>Dickens’ presentation of Scrooge at the start of Stave 1</a:t>
            </a:r>
          </a:p>
        </p:txBody>
      </p:sp>
    </p:spTree>
    <p:extLst>
      <p:ext uri="{BB962C8B-B14F-4D97-AF65-F5344CB8AC3E}">
        <p14:creationId xmlns:p14="http://schemas.microsoft.com/office/powerpoint/2010/main" val="12583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F0F092-9C7A-42FF-A68D-F2F03D418920}"/>
              </a:ext>
            </a:extLst>
          </p:cNvPr>
          <p:cNvSpPr>
            <a:spLocks noGrp="1"/>
          </p:cNvSpPr>
          <p:nvPr>
            <p:ph type="title"/>
          </p:nvPr>
        </p:nvSpPr>
        <p:spPr>
          <a:xfrm>
            <a:off x="-903514" y="0"/>
            <a:ext cx="8229600" cy="370965"/>
          </a:xfrm>
        </p:spPr>
        <p:txBody>
          <a:bodyPr/>
          <a:lstStyle/>
          <a:p>
            <a:r>
              <a:rPr lang="en-GB" sz="3200" b="1" u="sng" dirty="0"/>
              <a:t>How is Scrooge presented in Stave 1?</a:t>
            </a:r>
          </a:p>
        </p:txBody>
      </p:sp>
      <p:sp>
        <p:nvSpPr>
          <p:cNvPr id="3" name="Text Placeholder 2">
            <a:extLst>
              <a:ext uri="{FF2B5EF4-FFF2-40B4-BE49-F238E27FC236}">
                <a16:creationId xmlns:a16="http://schemas.microsoft.com/office/drawing/2014/main" xmlns="" id="{02E50E18-4CCB-41E4-87C1-45260B039196}"/>
              </a:ext>
            </a:extLst>
          </p:cNvPr>
          <p:cNvSpPr>
            <a:spLocks noGrp="1"/>
          </p:cNvSpPr>
          <p:nvPr>
            <p:ph type="body" idx="1"/>
          </p:nvPr>
        </p:nvSpPr>
        <p:spPr>
          <a:xfrm>
            <a:off x="193382" y="544286"/>
            <a:ext cx="2212361" cy="3741704"/>
          </a:xfrm>
          <a:ln>
            <a:solidFill>
              <a:schemeClr val="accent1"/>
            </a:solidFill>
          </a:ln>
        </p:spPr>
        <p:txBody>
          <a:bodyPr/>
          <a:lstStyle/>
          <a:p>
            <a:pPr marL="50800" indent="0">
              <a:buNone/>
            </a:pPr>
            <a:r>
              <a:rPr lang="en-GB" sz="1600" dirty="0"/>
              <a:t>Scrooge is presented as a miserly character in ‘</a:t>
            </a:r>
            <a:r>
              <a:rPr lang="en-GB" sz="1600" i="1" dirty="0"/>
              <a:t>“he was tight-fisted hand at the grindstone”’. This suggests he was a greedy businessman. Also, this implies he worked his employee very hard as he wanted him to earn him as much money as possible. </a:t>
            </a:r>
            <a:endParaRPr lang="en-GB" sz="1600" dirty="0"/>
          </a:p>
        </p:txBody>
      </p:sp>
      <p:sp>
        <p:nvSpPr>
          <p:cNvPr id="4" name="Text Placeholder 3">
            <a:extLst>
              <a:ext uri="{FF2B5EF4-FFF2-40B4-BE49-F238E27FC236}">
                <a16:creationId xmlns:a16="http://schemas.microsoft.com/office/drawing/2014/main" xmlns="" id="{FDFD1110-F8BB-4AD4-91A8-960FED185ACA}"/>
              </a:ext>
            </a:extLst>
          </p:cNvPr>
          <p:cNvSpPr>
            <a:spLocks noGrp="1"/>
          </p:cNvSpPr>
          <p:nvPr>
            <p:ph type="body" idx="2"/>
          </p:nvPr>
        </p:nvSpPr>
        <p:spPr>
          <a:xfrm>
            <a:off x="2547257" y="546451"/>
            <a:ext cx="3701143" cy="4417435"/>
          </a:xfrm>
          <a:ln>
            <a:solidFill>
              <a:schemeClr val="accent1"/>
            </a:solidFill>
          </a:ln>
        </p:spPr>
        <p:txBody>
          <a:bodyPr/>
          <a:lstStyle/>
          <a:p>
            <a:r>
              <a:rPr lang="en-GB" sz="1400" dirty="0"/>
              <a:t>Cleverly, Dickens presents Scrooge as a miserly character in ‘</a:t>
            </a:r>
            <a:r>
              <a:rPr lang="en-GB" sz="1400" i="1" dirty="0"/>
              <a:t>“he was tight-fisted hand at the grindstone”’. This suggests he was an avaricious, covetous businessman. Also, this implies he worked his employee very hard as he wanted him to earn him as much money as possible. The adjectival phrase ‘tight-fisted’ indicates his intense greed in terms of both making money and spending money. Perhaps, Dickens is suggesting that he paid his employee, Bob </a:t>
            </a:r>
            <a:r>
              <a:rPr lang="en-GB" sz="1400" i="1" dirty="0" err="1"/>
              <a:t>Cratchitt</a:t>
            </a:r>
            <a:r>
              <a:rPr lang="en-GB" sz="1400" i="1" dirty="0"/>
              <a:t>, an incredibly lo income. This reflects the social context as there was a huge pay gap between the rich and the poor in Victorian society. Maybe Dickens is voicing his concern at the social injustice the poor faced and, by showing the problems they encountered, he hoped to bring about social change. </a:t>
            </a:r>
            <a:endParaRPr lang="en-GB" sz="1400" dirty="0"/>
          </a:p>
          <a:p>
            <a:endParaRPr lang="en-GB" dirty="0"/>
          </a:p>
        </p:txBody>
      </p:sp>
      <p:sp>
        <p:nvSpPr>
          <p:cNvPr id="5" name="TextBox 4"/>
          <p:cNvSpPr txBox="1"/>
          <p:nvPr/>
        </p:nvSpPr>
        <p:spPr>
          <a:xfrm>
            <a:off x="6389913" y="1099458"/>
            <a:ext cx="2569029" cy="3323987"/>
          </a:xfrm>
          <a:prstGeom prst="rect">
            <a:avLst/>
          </a:prstGeom>
          <a:noFill/>
          <a:ln>
            <a:solidFill>
              <a:schemeClr val="accent1"/>
            </a:solidFill>
          </a:ln>
        </p:spPr>
        <p:txBody>
          <a:bodyPr wrap="square" rtlCol="0">
            <a:spAutoFit/>
          </a:bodyPr>
          <a:lstStyle/>
          <a:p>
            <a:r>
              <a:rPr lang="en-GB" b="1" u="sng" dirty="0" smtClean="0"/>
              <a:t>Which paragraph is better? Label the SUCCESS CRITERIA to determine:</a:t>
            </a:r>
          </a:p>
          <a:p>
            <a:endParaRPr lang="en-GB" dirty="0"/>
          </a:p>
          <a:p>
            <a:pPr marL="285750" indent="-285750">
              <a:buFont typeface="Arial" panose="020B0604020202020204" pitchFamily="34" charset="0"/>
              <a:buChar char="•"/>
            </a:pPr>
            <a:r>
              <a:rPr lang="en-GB" dirty="0" smtClean="0"/>
              <a:t>PETER</a:t>
            </a:r>
          </a:p>
          <a:p>
            <a:pPr marL="285750" indent="-285750">
              <a:buFont typeface="Arial" panose="020B0604020202020204" pitchFamily="34" charset="0"/>
              <a:buChar char="•"/>
            </a:pPr>
            <a:r>
              <a:rPr lang="en-GB" dirty="0" smtClean="0"/>
              <a:t>Judgement</a:t>
            </a:r>
          </a:p>
          <a:p>
            <a:pPr marL="285750" indent="-285750">
              <a:buFont typeface="Arial" panose="020B0604020202020204" pitchFamily="34" charset="0"/>
              <a:buChar char="•"/>
            </a:pPr>
            <a:r>
              <a:rPr lang="en-GB" dirty="0" smtClean="0"/>
              <a:t>Sophisticated vocabulary</a:t>
            </a:r>
          </a:p>
          <a:p>
            <a:pPr marL="285750" indent="-285750">
              <a:buFont typeface="Arial" panose="020B0604020202020204" pitchFamily="34" charset="0"/>
              <a:buChar char="•"/>
            </a:pPr>
            <a:r>
              <a:rPr lang="en-GB" dirty="0" smtClean="0"/>
              <a:t>Connectives to add explanation</a:t>
            </a:r>
          </a:p>
          <a:p>
            <a:pPr marL="285750" indent="-285750">
              <a:buFont typeface="Arial" panose="020B0604020202020204" pitchFamily="34" charset="0"/>
              <a:buChar char="•"/>
            </a:pPr>
            <a:r>
              <a:rPr lang="en-GB" dirty="0" smtClean="0"/>
              <a:t>Zooms in on specific words</a:t>
            </a:r>
          </a:p>
          <a:p>
            <a:pPr marL="285750" indent="-285750">
              <a:buFont typeface="Arial" panose="020B0604020202020204" pitchFamily="34" charset="0"/>
              <a:buChar char="•"/>
            </a:pPr>
            <a:r>
              <a:rPr lang="en-GB" dirty="0" smtClean="0"/>
              <a:t>Other possible interpretations</a:t>
            </a:r>
          </a:p>
          <a:p>
            <a:pPr marL="285750" indent="-285750">
              <a:buFont typeface="Arial" panose="020B0604020202020204" pitchFamily="34" charset="0"/>
              <a:buChar char="•"/>
            </a:pPr>
            <a:r>
              <a:rPr lang="en-GB" dirty="0" smtClean="0"/>
              <a:t>Context</a:t>
            </a:r>
          </a:p>
          <a:p>
            <a:pPr marL="285750" indent="-285750">
              <a:buFont typeface="Arial" panose="020B0604020202020204" pitchFamily="34" charset="0"/>
              <a:buChar char="•"/>
            </a:pPr>
            <a:r>
              <a:rPr lang="en-GB" dirty="0" smtClean="0"/>
              <a:t>Dickens’ views/message</a:t>
            </a:r>
            <a:endParaRPr lang="en-GB" dirty="0"/>
          </a:p>
        </p:txBody>
      </p:sp>
    </p:spTree>
    <p:extLst>
      <p:ext uri="{BB962C8B-B14F-4D97-AF65-F5344CB8AC3E}">
        <p14:creationId xmlns:p14="http://schemas.microsoft.com/office/powerpoint/2010/main" val="2386827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1"/>
          <p:cNvSpPr txBox="1">
            <a:spLocks noGrp="1"/>
          </p:cNvSpPr>
          <p:nvPr>
            <p:ph type="title"/>
          </p:nvPr>
        </p:nvSpPr>
        <p:spPr>
          <a:xfrm>
            <a:off x="0" y="0"/>
            <a:ext cx="9144000" cy="595200"/>
          </a:xfrm>
          <a:prstGeom prst="rect">
            <a:avLst/>
          </a:prstGeom>
          <a:solidFill>
            <a:srgbClr val="00B050"/>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3959"/>
              <a:buFont typeface="Calibri"/>
              <a:buNone/>
            </a:pPr>
            <a:r>
              <a:rPr lang="en-GB" sz="3800" b="0" i="0" u="none" strike="noStrike" cap="none">
                <a:solidFill>
                  <a:schemeClr val="lt1"/>
                </a:solidFill>
                <a:latin typeface="Calibri"/>
                <a:ea typeface="Calibri"/>
                <a:cs typeface="Calibri"/>
                <a:sym typeface="Calibri"/>
              </a:rPr>
              <a:t>Recap – How do I analyse for higher grades?</a:t>
            </a:r>
            <a:endParaRPr sz="3800" b="0" i="0" u="none" strike="noStrike" cap="none">
              <a:solidFill>
                <a:schemeClr val="lt1"/>
              </a:solidFill>
              <a:latin typeface="Calibri"/>
              <a:ea typeface="Calibri"/>
              <a:cs typeface="Calibri"/>
              <a:sym typeface="Calibri"/>
            </a:endParaRPr>
          </a:p>
        </p:txBody>
      </p:sp>
      <p:sp>
        <p:nvSpPr>
          <p:cNvPr id="173" name="Google Shape;173;p31"/>
          <p:cNvSpPr txBox="1">
            <a:spLocks noGrp="1"/>
          </p:cNvSpPr>
          <p:nvPr>
            <p:ph type="body" idx="1"/>
          </p:nvPr>
        </p:nvSpPr>
        <p:spPr>
          <a:xfrm>
            <a:off x="79425" y="715425"/>
            <a:ext cx="8946900" cy="4146600"/>
          </a:xfrm>
          <a:prstGeom prst="rect">
            <a:avLst/>
          </a:prstGeom>
          <a:noFill/>
          <a:ln>
            <a:noFill/>
          </a:ln>
        </p:spPr>
        <p:txBody>
          <a:bodyPr spcFirstLastPara="1" wrap="square" lIns="91425" tIns="45700" rIns="91425" bIns="45700" anchor="t" anchorCtr="0">
            <a:noAutofit/>
          </a:bodyPr>
          <a:lstStyle/>
          <a:p>
            <a:pPr marL="342900" marR="0" lvl="0" indent="-310515" algn="l" rtl="0">
              <a:lnSpc>
                <a:spcPct val="80000"/>
              </a:lnSpc>
              <a:spcBef>
                <a:spcPts val="0"/>
              </a:spcBef>
              <a:spcAft>
                <a:spcPts val="0"/>
              </a:spcAft>
              <a:buClr>
                <a:srgbClr val="FF0000"/>
              </a:buClr>
              <a:buSzPts val="1800"/>
              <a:buFont typeface="Arial"/>
              <a:buChar char="•"/>
            </a:pPr>
            <a:r>
              <a:rPr lang="en-GB" sz="1800" b="0" i="0" u="none" strike="noStrike" cap="none">
                <a:solidFill>
                  <a:srgbClr val="FF0000"/>
                </a:solidFill>
                <a:latin typeface="Calibri"/>
                <a:ea typeface="Calibri"/>
                <a:cs typeface="Calibri"/>
                <a:sym typeface="Calibri"/>
              </a:rPr>
              <a:t>Who is the author and what is their viewpoint or bias?</a:t>
            </a:r>
            <a:endParaRPr sz="1800"/>
          </a:p>
          <a:p>
            <a:pPr marL="342900" marR="0" lvl="0" indent="-310515" algn="l" rtl="0">
              <a:lnSpc>
                <a:spcPct val="80000"/>
              </a:lnSpc>
              <a:spcBef>
                <a:spcPts val="462"/>
              </a:spcBef>
              <a:spcAft>
                <a:spcPts val="0"/>
              </a:spcAft>
              <a:buClr>
                <a:srgbClr val="FF0000"/>
              </a:buClr>
              <a:buSzPts val="1800"/>
              <a:buFont typeface="Arial"/>
              <a:buChar char="•"/>
            </a:pPr>
            <a:r>
              <a:rPr lang="en-GB" sz="1800" b="0" i="0" u="none" strike="noStrike" cap="none">
                <a:solidFill>
                  <a:srgbClr val="FF0000"/>
                </a:solidFill>
                <a:latin typeface="Calibri"/>
                <a:ea typeface="Calibri"/>
                <a:cs typeface="Calibri"/>
                <a:sym typeface="Calibri"/>
              </a:rPr>
              <a:t>Who is the audience and how does that influence the way information is presented?</a:t>
            </a:r>
            <a:endParaRPr sz="1800"/>
          </a:p>
          <a:p>
            <a:pPr marL="342900" marR="0" lvl="0" indent="-310515" algn="l" rtl="0">
              <a:lnSpc>
                <a:spcPct val="80000"/>
              </a:lnSpc>
              <a:spcBef>
                <a:spcPts val="462"/>
              </a:spcBef>
              <a:spcAft>
                <a:spcPts val="0"/>
              </a:spcAft>
              <a:buClr>
                <a:srgbClr val="FF0000"/>
              </a:buClr>
              <a:buSzPts val="1800"/>
              <a:buFont typeface="Arial"/>
              <a:buChar char="•"/>
            </a:pPr>
            <a:r>
              <a:rPr lang="en-GB" sz="1800" b="0" i="0" u="none" strike="noStrike" cap="none">
                <a:solidFill>
                  <a:srgbClr val="FF0000"/>
                </a:solidFill>
                <a:latin typeface="Calibri"/>
                <a:ea typeface="Calibri"/>
                <a:cs typeface="Calibri"/>
                <a:sym typeface="Calibri"/>
              </a:rPr>
              <a:t>What is the main message of the text?</a:t>
            </a:r>
            <a:endParaRPr sz="1800"/>
          </a:p>
          <a:p>
            <a:pPr marL="342900" marR="0" lvl="0" indent="-310515" algn="l" rtl="0">
              <a:lnSpc>
                <a:spcPct val="80000"/>
              </a:lnSpc>
              <a:spcBef>
                <a:spcPts val="462"/>
              </a:spcBef>
              <a:spcAft>
                <a:spcPts val="0"/>
              </a:spcAft>
              <a:buClr>
                <a:srgbClr val="FF0000"/>
              </a:buClr>
              <a:buSzPts val="1800"/>
              <a:buFont typeface="Arial"/>
              <a:buChar char="•"/>
            </a:pPr>
            <a:r>
              <a:rPr lang="en-GB" sz="1800" b="0" i="0" u="none" strike="noStrike" cap="none">
                <a:solidFill>
                  <a:srgbClr val="FF0000"/>
                </a:solidFill>
                <a:latin typeface="Calibri"/>
                <a:ea typeface="Calibri"/>
                <a:cs typeface="Calibri"/>
                <a:sym typeface="Calibri"/>
              </a:rPr>
              <a:t>What evidence has been used to support this main message?</a:t>
            </a:r>
            <a:endParaRPr sz="1800"/>
          </a:p>
          <a:p>
            <a:pPr marL="342900" marR="0" lvl="0" indent="-310515" algn="l" rtl="0">
              <a:lnSpc>
                <a:spcPct val="80000"/>
              </a:lnSpc>
              <a:spcBef>
                <a:spcPts val="462"/>
              </a:spcBef>
              <a:spcAft>
                <a:spcPts val="0"/>
              </a:spcAft>
              <a:buClr>
                <a:srgbClr val="FF0000"/>
              </a:buClr>
              <a:buSzPts val="1800"/>
              <a:buFont typeface="Arial"/>
              <a:buChar char="•"/>
            </a:pPr>
            <a:r>
              <a:rPr lang="en-GB" sz="1800" b="0" i="0" u="none" strike="noStrike" cap="none">
                <a:solidFill>
                  <a:srgbClr val="FF0000"/>
                </a:solidFill>
                <a:latin typeface="Calibri"/>
                <a:ea typeface="Calibri"/>
                <a:cs typeface="Calibri"/>
                <a:sym typeface="Calibri"/>
              </a:rPr>
              <a:t>Are there any counter-arguments? </a:t>
            </a:r>
            <a:r>
              <a:rPr lang="en-GB" sz="1800" b="0" i="0" u="none" strike="noStrike" cap="none">
                <a:solidFill>
                  <a:schemeClr val="dk1"/>
                </a:solidFill>
                <a:latin typeface="Calibri"/>
                <a:ea typeface="Calibri"/>
                <a:cs typeface="Calibri"/>
                <a:sym typeface="Calibri"/>
              </a:rPr>
              <a:t>Additional evidence to provide a different viewpoint.</a:t>
            </a:r>
            <a:endParaRPr sz="1800"/>
          </a:p>
          <a:p>
            <a:pPr marL="342900" marR="0" lvl="0" indent="-310515" algn="l" rtl="0">
              <a:lnSpc>
                <a:spcPct val="80000"/>
              </a:lnSpc>
              <a:spcBef>
                <a:spcPts val="462"/>
              </a:spcBef>
              <a:spcAft>
                <a:spcPts val="0"/>
              </a:spcAft>
              <a:buClr>
                <a:schemeClr val="dk1"/>
              </a:buClr>
              <a:buSzPts val="1800"/>
              <a:buFont typeface="Arial"/>
              <a:buChar char="•"/>
            </a:pPr>
            <a:r>
              <a:rPr lang="en-GB" sz="1800" b="0" i="0" u="sng" strike="noStrike" cap="none">
                <a:solidFill>
                  <a:schemeClr val="dk1"/>
                </a:solidFill>
                <a:latin typeface="Calibri"/>
                <a:ea typeface="Calibri"/>
                <a:cs typeface="Calibri"/>
                <a:sym typeface="Calibri"/>
              </a:rPr>
              <a:t>Make sure to distinguish between description (re-telling the story!) and analysis (judging why something happened)</a:t>
            </a:r>
            <a:endParaRPr sz="1800"/>
          </a:p>
          <a:p>
            <a:pPr marL="342900" marR="0" lvl="0" indent="-310515" algn="l" rtl="0">
              <a:lnSpc>
                <a:spcPct val="80000"/>
              </a:lnSpc>
              <a:spcBef>
                <a:spcPts val="462"/>
              </a:spcBef>
              <a:spcAft>
                <a:spcPts val="0"/>
              </a:spcAft>
              <a:buClr>
                <a:schemeClr val="dk1"/>
              </a:buClr>
              <a:buSzPts val="1800"/>
              <a:buFont typeface="Arial"/>
              <a:buChar char="•"/>
            </a:pPr>
            <a:r>
              <a:rPr lang="en-GB" sz="1800" b="1" i="0" u="sng" strike="noStrike" cap="none">
                <a:solidFill>
                  <a:schemeClr val="dk1"/>
                </a:solidFill>
                <a:latin typeface="Calibri"/>
                <a:ea typeface="Calibri"/>
                <a:cs typeface="Calibri"/>
                <a:sym typeface="Calibri"/>
              </a:rPr>
              <a:t>Interpret your evidence </a:t>
            </a:r>
            <a:r>
              <a:rPr lang="en-GB" sz="1800" b="0" i="0" u="none" strike="noStrike" cap="none">
                <a:solidFill>
                  <a:schemeClr val="dk1"/>
                </a:solidFill>
                <a:latin typeface="Calibri"/>
                <a:ea typeface="Calibri"/>
                <a:cs typeface="Calibri"/>
                <a:sym typeface="Calibri"/>
              </a:rPr>
              <a:t>– explain </a:t>
            </a:r>
            <a:r>
              <a:rPr lang="en-GB" sz="1800" b="0" i="0" u="none" strike="noStrike" cap="none">
                <a:solidFill>
                  <a:srgbClr val="FF0000"/>
                </a:solidFill>
                <a:latin typeface="Calibri"/>
                <a:ea typeface="Calibri"/>
                <a:cs typeface="Calibri"/>
                <a:sym typeface="Calibri"/>
              </a:rPr>
              <a:t>how</a:t>
            </a:r>
            <a:r>
              <a:rPr lang="en-GB" sz="1800" b="0" i="0" u="none" strike="noStrike" cap="none">
                <a:solidFill>
                  <a:schemeClr val="dk1"/>
                </a:solidFill>
                <a:latin typeface="Calibri"/>
                <a:ea typeface="Calibri"/>
                <a:cs typeface="Calibri"/>
                <a:sym typeface="Calibri"/>
              </a:rPr>
              <a:t> and </a:t>
            </a:r>
            <a:r>
              <a:rPr lang="en-GB" sz="1800" b="0" i="0" u="none" strike="noStrike" cap="none">
                <a:solidFill>
                  <a:srgbClr val="FF0000"/>
                </a:solidFill>
                <a:latin typeface="Calibri"/>
                <a:ea typeface="Calibri"/>
                <a:cs typeface="Calibri"/>
                <a:sym typeface="Calibri"/>
              </a:rPr>
              <a:t>why</a:t>
            </a:r>
            <a:r>
              <a:rPr lang="en-GB" sz="1800" b="0" i="0" u="none" strike="noStrike" cap="none">
                <a:solidFill>
                  <a:schemeClr val="dk1"/>
                </a:solidFill>
                <a:latin typeface="Calibri"/>
                <a:ea typeface="Calibri"/>
                <a:cs typeface="Calibri"/>
                <a:sym typeface="Calibri"/>
              </a:rPr>
              <a:t> your evidence supports your point. Interpretation is an important part of analysis, and you should not just rely on the evidence ‘speaking for itself’.</a:t>
            </a:r>
            <a:endParaRPr sz="1800"/>
          </a:p>
          <a:p>
            <a:pPr marL="342900" marR="0" lvl="0" indent="-310515" algn="l" rtl="0">
              <a:lnSpc>
                <a:spcPct val="80000"/>
              </a:lnSpc>
              <a:spcBef>
                <a:spcPts val="462"/>
              </a:spcBef>
              <a:spcAft>
                <a:spcPts val="0"/>
              </a:spcAft>
              <a:buClr>
                <a:schemeClr val="dk1"/>
              </a:buClr>
              <a:buSzPts val="1800"/>
              <a:buFont typeface="Arial"/>
              <a:buChar char="•"/>
            </a:pPr>
            <a:r>
              <a:rPr lang="en-GB" sz="1800" b="1" i="0" u="sng" strike="noStrike" cap="none">
                <a:solidFill>
                  <a:schemeClr val="dk1"/>
                </a:solidFill>
                <a:latin typeface="Calibri"/>
                <a:ea typeface="Calibri"/>
                <a:cs typeface="Calibri"/>
                <a:sym typeface="Calibri"/>
              </a:rPr>
              <a:t>Be specific </a:t>
            </a:r>
            <a:r>
              <a:rPr lang="en-GB" sz="1800" b="0" i="0" u="none" strike="noStrike" cap="none">
                <a:solidFill>
                  <a:schemeClr val="dk1"/>
                </a:solidFill>
                <a:latin typeface="Calibri"/>
                <a:ea typeface="Calibri"/>
                <a:cs typeface="Calibri"/>
                <a:sym typeface="Calibri"/>
              </a:rPr>
              <a:t>– don’t make general comments. Stick to precise examples.</a:t>
            </a:r>
            <a:endParaRPr sz="1800"/>
          </a:p>
          <a:p>
            <a:pPr marL="342900" marR="0" lvl="0" indent="-310515" algn="l" rtl="0">
              <a:lnSpc>
                <a:spcPct val="80000"/>
              </a:lnSpc>
              <a:spcBef>
                <a:spcPts val="462"/>
              </a:spcBef>
              <a:spcAft>
                <a:spcPts val="0"/>
              </a:spcAft>
              <a:buClr>
                <a:schemeClr val="dk1"/>
              </a:buClr>
              <a:buSzPts val="1800"/>
              <a:buFont typeface="Arial"/>
              <a:buChar char="•"/>
            </a:pPr>
            <a:r>
              <a:rPr lang="en-GB" sz="1800" b="1" i="0" u="sng" strike="noStrike" cap="none">
                <a:solidFill>
                  <a:schemeClr val="dk1"/>
                </a:solidFill>
                <a:latin typeface="Calibri"/>
                <a:ea typeface="Calibri"/>
                <a:cs typeface="Calibri"/>
                <a:sym typeface="Calibri"/>
              </a:rPr>
              <a:t>Use counter-arguments to your advantage </a:t>
            </a:r>
            <a:r>
              <a:rPr lang="en-GB" sz="1800" b="0" i="0" u="none" strike="noStrike" cap="none">
                <a:solidFill>
                  <a:schemeClr val="dk1"/>
                </a:solidFill>
                <a:latin typeface="Calibri"/>
                <a:ea typeface="Calibri"/>
                <a:cs typeface="Calibri"/>
                <a:sym typeface="Calibri"/>
              </a:rPr>
              <a:t>– it will strengthen your argument to include an opposing viewpoint and explain why it is not as convincing as your own line of reasoning.</a:t>
            </a:r>
            <a:endParaRPr sz="1800"/>
          </a:p>
          <a:p>
            <a:pPr marL="342900" marR="0" lvl="0" indent="-342900" algn="l" rtl="0">
              <a:lnSpc>
                <a:spcPct val="80000"/>
              </a:lnSpc>
              <a:spcBef>
                <a:spcPts val="352"/>
              </a:spcBef>
              <a:spcAft>
                <a:spcPts val="0"/>
              </a:spcAft>
              <a:buClr>
                <a:schemeClr val="dk1"/>
              </a:buClr>
              <a:buSzPts val="176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6"/>
          <p:cNvSpPr txBox="1"/>
          <p:nvPr/>
        </p:nvSpPr>
        <p:spPr>
          <a:xfrm>
            <a:off x="0" y="585250"/>
            <a:ext cx="9144000" cy="1050600"/>
          </a:xfrm>
          <a:prstGeom prst="rect">
            <a:avLst/>
          </a:prstGeom>
          <a:solidFill>
            <a:schemeClr val="lt1"/>
          </a:solidFill>
          <a:ln w="2857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000" b="1" u="sng">
              <a:solidFill>
                <a:srgbClr val="FF0000"/>
              </a:solidFill>
              <a:latin typeface="Calibri"/>
              <a:ea typeface="Calibri"/>
              <a:cs typeface="Calibri"/>
              <a:sym typeface="Calibri"/>
            </a:endParaRPr>
          </a:p>
        </p:txBody>
      </p:sp>
      <p:sp>
        <p:nvSpPr>
          <p:cNvPr id="277" name="Google Shape;277;p46"/>
          <p:cNvSpPr txBox="1"/>
          <p:nvPr/>
        </p:nvSpPr>
        <p:spPr>
          <a:xfrm>
            <a:off x="0" y="0"/>
            <a:ext cx="9144000" cy="585300"/>
          </a:xfrm>
          <a:prstGeom prst="rect">
            <a:avLst/>
          </a:prstGeom>
          <a:solidFill>
            <a:srgbClr val="00B050"/>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4400"/>
              <a:buFont typeface="Calibri"/>
              <a:buNone/>
            </a:pPr>
            <a:r>
              <a:rPr lang="en-GB" sz="2000" dirty="0">
                <a:solidFill>
                  <a:schemeClr val="lt1"/>
                </a:solidFill>
                <a:latin typeface="Calibri"/>
                <a:ea typeface="Calibri"/>
                <a:cs typeface="Calibri"/>
                <a:sym typeface="Calibri"/>
              </a:rPr>
              <a:t>PETER- How is Scrooge presented at the start of  ACC</a:t>
            </a:r>
            <a:r>
              <a:rPr lang="en-GB" sz="2000" dirty="0" smtClean="0">
                <a:solidFill>
                  <a:schemeClr val="lt1"/>
                </a:solidFill>
                <a:latin typeface="Calibri"/>
                <a:ea typeface="Calibri"/>
                <a:cs typeface="Calibri"/>
                <a:sym typeface="Calibri"/>
              </a:rPr>
              <a:t>? Write 4 PETER paragraphs.</a:t>
            </a:r>
          </a:p>
          <a:p>
            <a:pPr marL="0" marR="0" lvl="0" indent="0" algn="ctr" rtl="0">
              <a:lnSpc>
                <a:spcPct val="100000"/>
              </a:lnSpc>
              <a:spcBef>
                <a:spcPts val="0"/>
              </a:spcBef>
              <a:spcAft>
                <a:spcPts val="0"/>
              </a:spcAft>
              <a:buClr>
                <a:schemeClr val="lt1"/>
              </a:buClr>
              <a:buSzPts val="4400"/>
              <a:buFont typeface="Calibri"/>
              <a:buNone/>
            </a:pPr>
            <a:r>
              <a:rPr lang="en-GB" sz="2000" i="0" u="none" strike="noStrike" cap="none" dirty="0" smtClean="0">
                <a:solidFill>
                  <a:schemeClr val="lt1"/>
                </a:solidFill>
                <a:latin typeface="Calibri"/>
                <a:ea typeface="Calibri"/>
                <a:cs typeface="Calibri"/>
                <a:sym typeface="Calibri"/>
              </a:rPr>
              <a:t>Use the SUCCESS CRITERIA</a:t>
            </a:r>
            <a:endParaRPr sz="2000" i="0" u="none" strike="noStrike" cap="none" dirty="0">
              <a:solidFill>
                <a:schemeClr val="lt1"/>
              </a:solidFill>
              <a:latin typeface="Calibri"/>
              <a:ea typeface="Calibri"/>
              <a:cs typeface="Calibri"/>
              <a:sym typeface="Calibri"/>
            </a:endParaRPr>
          </a:p>
        </p:txBody>
      </p:sp>
      <p:sp>
        <p:nvSpPr>
          <p:cNvPr id="278" name="Google Shape;278;p46"/>
          <p:cNvSpPr txBox="1"/>
          <p:nvPr/>
        </p:nvSpPr>
        <p:spPr>
          <a:xfrm>
            <a:off x="97151" y="706199"/>
            <a:ext cx="3912142" cy="4237589"/>
          </a:xfrm>
          <a:prstGeom prst="rect">
            <a:avLst/>
          </a:prstGeom>
          <a:solidFill>
            <a:schemeClr val="lt1"/>
          </a:solidFill>
          <a:ln w="28575" cap="flat" cmpd="sng">
            <a:solidFill>
              <a:srgbClr val="00B05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400"/>
              </a:spcBef>
              <a:spcAft>
                <a:spcPts val="0"/>
              </a:spcAft>
              <a:buNone/>
            </a:pPr>
            <a:endParaRPr sz="2200" dirty="0">
              <a:solidFill>
                <a:schemeClr val="dk1"/>
              </a:solidFill>
              <a:latin typeface="Calibri"/>
              <a:ea typeface="Calibri"/>
              <a:cs typeface="Calibri"/>
              <a:sym typeface="Calibri"/>
            </a:endParaRPr>
          </a:p>
          <a:p>
            <a:pPr marL="0" marR="0" lvl="0" indent="0" rtl="0">
              <a:lnSpc>
                <a:spcPct val="100000"/>
              </a:lnSpc>
              <a:spcBef>
                <a:spcPts val="400"/>
              </a:spcBef>
              <a:spcAft>
                <a:spcPts val="0"/>
              </a:spcAft>
              <a:buNone/>
            </a:pPr>
            <a:r>
              <a:rPr lang="en-GB" sz="2200" dirty="0">
                <a:solidFill>
                  <a:schemeClr val="dk1"/>
                </a:solidFill>
                <a:latin typeface="Calibri"/>
                <a:ea typeface="Calibri"/>
                <a:cs typeface="Calibri"/>
                <a:sym typeface="Calibri"/>
              </a:rPr>
              <a:t>Remember to include the following:</a:t>
            </a:r>
          </a:p>
          <a:p>
            <a:pPr marL="0" marR="0" lvl="0" indent="0" rtl="0">
              <a:lnSpc>
                <a:spcPct val="100000"/>
              </a:lnSpc>
              <a:spcBef>
                <a:spcPts val="400"/>
              </a:spcBef>
              <a:spcAft>
                <a:spcPts val="0"/>
              </a:spcAft>
              <a:buNone/>
            </a:pPr>
            <a:r>
              <a:rPr lang="en-GB" sz="2200" dirty="0">
                <a:solidFill>
                  <a:schemeClr val="dk1"/>
                </a:solidFill>
                <a:latin typeface="Calibri"/>
                <a:ea typeface="Calibri"/>
                <a:cs typeface="Calibri"/>
                <a:sym typeface="Calibri"/>
              </a:rPr>
              <a:t>PETER (in the margin)</a:t>
            </a:r>
          </a:p>
          <a:p>
            <a:pPr marL="0" marR="0" lvl="0" indent="0" rtl="0">
              <a:lnSpc>
                <a:spcPct val="100000"/>
              </a:lnSpc>
              <a:spcBef>
                <a:spcPts val="400"/>
              </a:spcBef>
              <a:spcAft>
                <a:spcPts val="0"/>
              </a:spcAft>
              <a:buNone/>
            </a:pPr>
            <a:r>
              <a:rPr lang="en-GB" sz="2200" dirty="0">
                <a:solidFill>
                  <a:schemeClr val="dk1"/>
                </a:solidFill>
                <a:latin typeface="Calibri"/>
                <a:ea typeface="Calibri"/>
                <a:cs typeface="Calibri"/>
                <a:sym typeface="Calibri"/>
              </a:rPr>
              <a:t>‘range’ of short, supporting quotes</a:t>
            </a:r>
            <a:endParaRPr sz="2200" dirty="0">
              <a:solidFill>
                <a:schemeClr val="dk1"/>
              </a:solidFill>
              <a:latin typeface="Calibri"/>
              <a:ea typeface="Calibri"/>
              <a:cs typeface="Calibri"/>
              <a:sym typeface="Calibri"/>
            </a:endParaRPr>
          </a:p>
          <a:p>
            <a:pPr marL="457200" marR="0" lvl="0" indent="-368300" rtl="0">
              <a:lnSpc>
                <a:spcPct val="100000"/>
              </a:lnSpc>
              <a:spcBef>
                <a:spcPts val="400"/>
              </a:spcBef>
              <a:spcAft>
                <a:spcPts val="0"/>
              </a:spcAft>
              <a:buClr>
                <a:srgbClr val="FF0000"/>
              </a:buClr>
              <a:buSzPts val="2200"/>
              <a:buFont typeface="Calibri"/>
              <a:buChar char="-"/>
            </a:pPr>
            <a:r>
              <a:rPr lang="en-GB" sz="2200" dirty="0">
                <a:solidFill>
                  <a:srgbClr val="FF0000"/>
                </a:solidFill>
                <a:latin typeface="Calibri"/>
                <a:ea typeface="Calibri"/>
                <a:cs typeface="Calibri"/>
                <a:sym typeface="Calibri"/>
              </a:rPr>
              <a:t>A clear topic sentence - ‘Scrooge is presented as…’</a:t>
            </a:r>
            <a:endParaRPr sz="2200" dirty="0">
              <a:solidFill>
                <a:srgbClr val="FF0000"/>
              </a:solidFill>
              <a:latin typeface="Calibri"/>
              <a:ea typeface="Calibri"/>
              <a:cs typeface="Calibri"/>
              <a:sym typeface="Calibri"/>
            </a:endParaRPr>
          </a:p>
          <a:p>
            <a:pPr marL="457200" marR="0" lvl="0" indent="-368300" rtl="0">
              <a:lnSpc>
                <a:spcPct val="100000"/>
              </a:lnSpc>
              <a:spcBef>
                <a:spcPts val="0"/>
              </a:spcBef>
              <a:spcAft>
                <a:spcPts val="0"/>
              </a:spcAft>
              <a:buClr>
                <a:srgbClr val="FF0000"/>
              </a:buClr>
              <a:buSzPts val="2200"/>
              <a:buFont typeface="Calibri"/>
              <a:buChar char="-"/>
            </a:pPr>
            <a:r>
              <a:rPr lang="en-GB" sz="2200" dirty="0">
                <a:solidFill>
                  <a:srgbClr val="FF0000"/>
                </a:solidFill>
                <a:latin typeface="Calibri"/>
                <a:ea typeface="Calibri"/>
                <a:cs typeface="Calibri"/>
                <a:sym typeface="Calibri"/>
              </a:rPr>
              <a:t>Single word analysis using a word class or device</a:t>
            </a:r>
            <a:endParaRPr sz="2200" dirty="0">
              <a:solidFill>
                <a:srgbClr val="FF0000"/>
              </a:solidFill>
              <a:latin typeface="Calibri"/>
              <a:ea typeface="Calibri"/>
              <a:cs typeface="Calibri"/>
              <a:sym typeface="Calibri"/>
            </a:endParaRPr>
          </a:p>
          <a:p>
            <a:pPr marL="457200" marR="0" lvl="0" indent="-368300" rtl="0">
              <a:lnSpc>
                <a:spcPct val="100000"/>
              </a:lnSpc>
              <a:spcBef>
                <a:spcPts val="0"/>
              </a:spcBef>
              <a:spcAft>
                <a:spcPts val="0"/>
              </a:spcAft>
              <a:buClr>
                <a:srgbClr val="FF0000"/>
              </a:buClr>
              <a:buSzPts val="2200"/>
              <a:buFont typeface="Calibri"/>
              <a:buChar char="-"/>
            </a:pPr>
            <a:r>
              <a:rPr lang="en-GB" sz="2200" dirty="0">
                <a:solidFill>
                  <a:srgbClr val="FF0000"/>
                </a:solidFill>
                <a:latin typeface="Calibri"/>
                <a:ea typeface="Calibri"/>
                <a:cs typeface="Calibri"/>
                <a:sym typeface="Calibri"/>
              </a:rPr>
              <a:t>Context is absolutely key!</a:t>
            </a:r>
            <a:endParaRPr sz="2200" dirty="0">
              <a:solidFill>
                <a:srgbClr val="FF0000"/>
              </a:solidFill>
              <a:latin typeface="Calibri"/>
              <a:ea typeface="Calibri"/>
              <a:cs typeface="Calibri"/>
              <a:sym typeface="Calibri"/>
            </a:endParaRPr>
          </a:p>
        </p:txBody>
      </p:sp>
      <p:sp>
        <p:nvSpPr>
          <p:cNvPr id="5" name="Google Shape;278;p46"/>
          <p:cNvSpPr txBox="1"/>
          <p:nvPr/>
        </p:nvSpPr>
        <p:spPr>
          <a:xfrm>
            <a:off x="4620575" y="706199"/>
            <a:ext cx="4262168" cy="4237589"/>
          </a:xfrm>
          <a:prstGeom prst="rect">
            <a:avLst/>
          </a:prstGeom>
          <a:solidFill>
            <a:schemeClr val="lt1"/>
          </a:solidFill>
          <a:ln w="28575" cap="flat" cmpd="sng">
            <a:solidFill>
              <a:srgbClr val="00B05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400"/>
              </a:spcBef>
              <a:spcAft>
                <a:spcPts val="0"/>
              </a:spcAft>
              <a:buNone/>
            </a:pPr>
            <a:r>
              <a:rPr lang="en-GB" sz="2200" dirty="0">
                <a:solidFill>
                  <a:srgbClr val="FF0000"/>
                </a:solidFill>
                <a:latin typeface="Calibri"/>
                <a:ea typeface="Calibri"/>
                <a:cs typeface="Calibri"/>
                <a:sym typeface="Calibri"/>
              </a:rPr>
              <a:t>Sentence starters:</a:t>
            </a:r>
          </a:p>
          <a:p>
            <a:pPr marL="0" marR="0" lvl="0" indent="0" algn="ctr" rtl="0">
              <a:lnSpc>
                <a:spcPct val="100000"/>
              </a:lnSpc>
              <a:spcBef>
                <a:spcPts val="400"/>
              </a:spcBef>
              <a:spcAft>
                <a:spcPts val="0"/>
              </a:spcAft>
              <a:buNone/>
            </a:pPr>
            <a:r>
              <a:rPr lang="en-GB" sz="1600" dirty="0">
                <a:solidFill>
                  <a:schemeClr val="tx1"/>
                </a:solidFill>
                <a:latin typeface="Calibri"/>
                <a:ea typeface="Calibri"/>
                <a:cs typeface="Calibri"/>
                <a:sym typeface="Calibri"/>
              </a:rPr>
              <a:t>Initially, Dickens portrays/presents Scrooge as …</a:t>
            </a:r>
          </a:p>
          <a:p>
            <a:pPr marL="0" marR="0" lvl="0" indent="0" algn="ctr" rtl="0">
              <a:lnSpc>
                <a:spcPct val="100000"/>
              </a:lnSpc>
              <a:spcBef>
                <a:spcPts val="400"/>
              </a:spcBef>
              <a:spcAft>
                <a:spcPts val="0"/>
              </a:spcAft>
              <a:buNone/>
            </a:pPr>
            <a:r>
              <a:rPr lang="en-GB" sz="1600" dirty="0">
                <a:solidFill>
                  <a:schemeClr val="tx1"/>
                </a:solidFill>
                <a:latin typeface="Calibri"/>
                <a:ea typeface="Calibri"/>
                <a:cs typeface="Calibri"/>
                <a:sym typeface="Calibri"/>
              </a:rPr>
              <a:t>This can be seen in ‘ ………………………………………’</a:t>
            </a:r>
          </a:p>
          <a:p>
            <a:pPr marL="0" marR="0" lvl="0" indent="0" algn="ctr" rtl="0">
              <a:lnSpc>
                <a:spcPct val="100000"/>
              </a:lnSpc>
              <a:spcBef>
                <a:spcPts val="400"/>
              </a:spcBef>
              <a:spcAft>
                <a:spcPts val="0"/>
              </a:spcAft>
              <a:buNone/>
            </a:pPr>
            <a:r>
              <a:rPr lang="en-GB" sz="1600" dirty="0">
                <a:solidFill>
                  <a:schemeClr val="tx1"/>
                </a:solidFill>
                <a:latin typeface="Calibri"/>
                <a:ea typeface="Calibri"/>
                <a:cs typeface="Calibri"/>
                <a:sym typeface="Calibri"/>
              </a:rPr>
              <a:t>The word (technique) implies ………………………..</a:t>
            </a:r>
          </a:p>
          <a:p>
            <a:pPr marL="0" marR="0" lvl="0" indent="0" algn="ctr" rtl="0">
              <a:lnSpc>
                <a:spcPct val="100000"/>
              </a:lnSpc>
              <a:spcBef>
                <a:spcPts val="400"/>
              </a:spcBef>
              <a:spcAft>
                <a:spcPts val="0"/>
              </a:spcAft>
              <a:buNone/>
            </a:pPr>
            <a:r>
              <a:rPr lang="en-GB" sz="1600" dirty="0">
                <a:solidFill>
                  <a:schemeClr val="tx1"/>
                </a:solidFill>
                <a:latin typeface="Calibri"/>
                <a:ea typeface="Calibri"/>
                <a:cs typeface="Calibri"/>
                <a:sym typeface="Calibri"/>
              </a:rPr>
              <a:t>Also, it suggests …………………………………………….</a:t>
            </a:r>
          </a:p>
          <a:p>
            <a:pPr marL="0" marR="0" lvl="0" indent="0" algn="ctr" rtl="0">
              <a:lnSpc>
                <a:spcPct val="100000"/>
              </a:lnSpc>
              <a:spcBef>
                <a:spcPts val="400"/>
              </a:spcBef>
              <a:spcAft>
                <a:spcPts val="0"/>
              </a:spcAft>
              <a:buNone/>
            </a:pPr>
            <a:r>
              <a:rPr lang="en-GB" sz="1600" dirty="0">
                <a:solidFill>
                  <a:schemeClr val="tx1"/>
                </a:solidFill>
                <a:latin typeface="Calibri"/>
                <a:ea typeface="Calibri"/>
                <a:cs typeface="Calibri"/>
                <a:sym typeface="Calibri"/>
              </a:rPr>
              <a:t>This is further shown in ‘ ………………………………..’</a:t>
            </a:r>
          </a:p>
          <a:p>
            <a:pPr marL="0" marR="0" lvl="0" indent="0" algn="ctr" rtl="0">
              <a:lnSpc>
                <a:spcPct val="100000"/>
              </a:lnSpc>
              <a:spcBef>
                <a:spcPts val="400"/>
              </a:spcBef>
              <a:spcAft>
                <a:spcPts val="0"/>
              </a:spcAft>
              <a:buNone/>
            </a:pPr>
            <a:r>
              <a:rPr lang="en-GB" sz="1600" dirty="0">
                <a:solidFill>
                  <a:schemeClr val="tx1"/>
                </a:solidFill>
                <a:latin typeface="Calibri"/>
                <a:ea typeface="Calibri"/>
                <a:cs typeface="Calibri"/>
                <a:sym typeface="Calibri"/>
              </a:rPr>
              <a:t>Clearly, ……………………………………………………………</a:t>
            </a:r>
          </a:p>
          <a:p>
            <a:pPr marL="0" marR="0" lvl="0" indent="0" algn="ctr" rtl="0">
              <a:lnSpc>
                <a:spcPct val="100000"/>
              </a:lnSpc>
              <a:spcBef>
                <a:spcPts val="400"/>
              </a:spcBef>
              <a:spcAft>
                <a:spcPts val="0"/>
              </a:spcAft>
              <a:buNone/>
            </a:pPr>
            <a:r>
              <a:rPr lang="en-GB" sz="1600" dirty="0">
                <a:solidFill>
                  <a:srgbClr val="FF0000"/>
                </a:solidFill>
                <a:latin typeface="Calibri"/>
                <a:ea typeface="Calibri"/>
                <a:cs typeface="Calibri"/>
                <a:sym typeface="Calibri"/>
              </a:rPr>
              <a:t>CHALLENGE:</a:t>
            </a:r>
          </a:p>
          <a:p>
            <a:pPr marL="0" marR="0" lvl="0" indent="0" algn="ctr" rtl="0">
              <a:lnSpc>
                <a:spcPct val="100000"/>
              </a:lnSpc>
              <a:spcBef>
                <a:spcPts val="400"/>
              </a:spcBef>
              <a:spcAft>
                <a:spcPts val="0"/>
              </a:spcAft>
              <a:buNone/>
            </a:pPr>
            <a:r>
              <a:rPr lang="en-GB" sz="1600" dirty="0">
                <a:solidFill>
                  <a:srgbClr val="FF0000"/>
                </a:solidFill>
                <a:latin typeface="Calibri"/>
                <a:ea typeface="Calibri"/>
                <a:cs typeface="Calibri"/>
                <a:sym typeface="Calibri"/>
              </a:rPr>
              <a:t>Dickens wanted to ……………………………………….</a:t>
            </a:r>
          </a:p>
          <a:p>
            <a:pPr marL="0" marR="0" lvl="0" indent="0" algn="ctr" rtl="0">
              <a:lnSpc>
                <a:spcPct val="100000"/>
              </a:lnSpc>
              <a:spcBef>
                <a:spcPts val="400"/>
              </a:spcBef>
              <a:spcAft>
                <a:spcPts val="0"/>
              </a:spcAft>
              <a:buNone/>
            </a:pPr>
            <a:r>
              <a:rPr lang="en-GB" sz="1600" dirty="0">
                <a:solidFill>
                  <a:srgbClr val="FF0000"/>
                </a:solidFill>
                <a:latin typeface="Calibri"/>
                <a:ea typeface="Calibri"/>
                <a:cs typeface="Calibri"/>
                <a:sym typeface="Calibri"/>
              </a:rPr>
              <a:t>Maybe, readers might have …………………………..</a:t>
            </a:r>
          </a:p>
        </p:txBody>
      </p:sp>
    </p:spTree>
    <p:extLst>
      <p:ext uri="{BB962C8B-B14F-4D97-AF65-F5344CB8AC3E}">
        <p14:creationId xmlns:p14="http://schemas.microsoft.com/office/powerpoint/2010/main" val="2096568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5"/>
          <p:cNvSpPr txBox="1">
            <a:spLocks noGrp="1"/>
          </p:cNvSpPr>
          <p:nvPr>
            <p:ph type="title"/>
          </p:nvPr>
        </p:nvSpPr>
        <p:spPr>
          <a:xfrm>
            <a:off x="0" y="0"/>
            <a:ext cx="9144000" cy="580800"/>
          </a:xfrm>
          <a:prstGeom prst="rect">
            <a:avLst/>
          </a:prstGeom>
          <a:solidFill>
            <a:srgbClr val="00B050"/>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sz="3600">
                <a:solidFill>
                  <a:srgbClr val="FFFFFF"/>
                </a:solidFill>
              </a:rPr>
              <a:t>Homework</a:t>
            </a:r>
            <a:endParaRPr sz="3600">
              <a:solidFill>
                <a:srgbClr val="FFFFFF"/>
              </a:solidFill>
            </a:endParaRPr>
          </a:p>
        </p:txBody>
      </p:sp>
      <p:sp>
        <p:nvSpPr>
          <p:cNvPr id="206" name="Google Shape;206;p35"/>
          <p:cNvSpPr txBox="1">
            <a:spLocks noGrp="1"/>
          </p:cNvSpPr>
          <p:nvPr>
            <p:ph type="body" idx="1"/>
          </p:nvPr>
        </p:nvSpPr>
        <p:spPr>
          <a:xfrm>
            <a:off x="46925" y="639750"/>
            <a:ext cx="9039300" cy="4438500"/>
          </a:xfrm>
          <a:prstGeom prst="rect">
            <a:avLst/>
          </a:prstGeom>
        </p:spPr>
        <p:txBody>
          <a:bodyPr spcFirstLastPara="1" wrap="square" lIns="91425" tIns="91425" rIns="91425" bIns="91425" anchor="t" anchorCtr="0">
            <a:noAutofit/>
          </a:bodyPr>
          <a:lstStyle/>
          <a:p>
            <a:pPr marL="342900" lvl="0" indent="-139700" algn="l" rtl="0">
              <a:spcBef>
                <a:spcPts val="640"/>
              </a:spcBef>
              <a:spcAft>
                <a:spcPts val="0"/>
              </a:spcAft>
              <a:buNone/>
            </a:pPr>
            <a:r>
              <a:rPr lang="en-GB" sz="2400" b="1" i="1" u="sng"/>
              <a:t>Choose a task that is appropriate to your area of development. If you’re not sure consult your book, buddy or the boss.</a:t>
            </a:r>
            <a:endParaRPr sz="2400" b="1" i="1" u="sng"/>
          </a:p>
        </p:txBody>
      </p:sp>
      <p:pic>
        <p:nvPicPr>
          <p:cNvPr id="207" name="Google Shape;207;p35"/>
          <p:cNvPicPr preferRelativeResize="0"/>
          <p:nvPr/>
        </p:nvPicPr>
        <p:blipFill>
          <a:blip r:embed="rId3">
            <a:alphaModFix/>
          </a:blip>
          <a:stretch>
            <a:fillRect/>
          </a:stretch>
        </p:blipFill>
        <p:spPr>
          <a:xfrm>
            <a:off x="7436385" y="1243750"/>
            <a:ext cx="1649839" cy="2333475"/>
          </a:xfrm>
          <a:prstGeom prst="rect">
            <a:avLst/>
          </a:prstGeom>
          <a:noFill/>
          <a:ln>
            <a:noFill/>
          </a:ln>
        </p:spPr>
      </p:pic>
      <p:sp>
        <p:nvSpPr>
          <p:cNvPr id="208" name="Google Shape;208;p35"/>
          <p:cNvSpPr/>
          <p:nvPr/>
        </p:nvSpPr>
        <p:spPr>
          <a:xfrm>
            <a:off x="125750" y="1843000"/>
            <a:ext cx="1785300" cy="3152100"/>
          </a:xfrm>
          <a:prstGeom prst="roundRect">
            <a:avLst>
              <a:gd name="adj" fmla="val 16667"/>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a:solidFill>
                  <a:srgbClr val="FF0000"/>
                </a:solidFill>
                <a:latin typeface="Calibri"/>
                <a:ea typeface="Calibri"/>
                <a:cs typeface="Calibri"/>
                <a:sym typeface="Calibri"/>
              </a:rPr>
              <a:t>Mind-map adjectives and quotes on the three characters we’ve met so far.</a:t>
            </a:r>
            <a:endParaRPr sz="1800">
              <a:solidFill>
                <a:srgbClr val="FF0000"/>
              </a:solidFill>
              <a:latin typeface="Calibri"/>
              <a:ea typeface="Calibri"/>
              <a:cs typeface="Calibri"/>
              <a:sym typeface="Calibri"/>
            </a:endParaRPr>
          </a:p>
          <a:p>
            <a:pPr marL="457200" lvl="0" indent="-342900" algn="l" rtl="0">
              <a:spcBef>
                <a:spcPts val="0"/>
              </a:spcBef>
              <a:spcAft>
                <a:spcPts val="0"/>
              </a:spcAft>
              <a:buClr>
                <a:srgbClr val="FF0000"/>
              </a:buClr>
              <a:buSzPts val="1800"/>
              <a:buFont typeface="Calibri"/>
              <a:buChar char="-"/>
            </a:pPr>
            <a:r>
              <a:rPr lang="en-GB" sz="1800">
                <a:solidFill>
                  <a:srgbClr val="FF0000"/>
                </a:solidFill>
                <a:latin typeface="Calibri"/>
                <a:ea typeface="Calibri"/>
                <a:cs typeface="Calibri"/>
                <a:sym typeface="Calibri"/>
              </a:rPr>
              <a:t>Scrooge</a:t>
            </a:r>
            <a:endParaRPr sz="1800">
              <a:solidFill>
                <a:srgbClr val="FF0000"/>
              </a:solidFill>
              <a:latin typeface="Calibri"/>
              <a:ea typeface="Calibri"/>
              <a:cs typeface="Calibri"/>
              <a:sym typeface="Calibri"/>
            </a:endParaRPr>
          </a:p>
          <a:p>
            <a:pPr marL="457200" lvl="0" indent="-342900" algn="l" rtl="0">
              <a:spcBef>
                <a:spcPts val="0"/>
              </a:spcBef>
              <a:spcAft>
                <a:spcPts val="0"/>
              </a:spcAft>
              <a:buClr>
                <a:srgbClr val="FF0000"/>
              </a:buClr>
              <a:buSzPts val="1800"/>
              <a:buFont typeface="Calibri"/>
              <a:buChar char="-"/>
            </a:pPr>
            <a:r>
              <a:rPr lang="en-GB" sz="1800">
                <a:solidFill>
                  <a:srgbClr val="FF0000"/>
                </a:solidFill>
                <a:latin typeface="Calibri"/>
                <a:ea typeface="Calibri"/>
                <a:cs typeface="Calibri"/>
                <a:sym typeface="Calibri"/>
              </a:rPr>
              <a:t>Fred</a:t>
            </a:r>
            <a:endParaRPr sz="1800">
              <a:solidFill>
                <a:srgbClr val="FF0000"/>
              </a:solidFill>
              <a:latin typeface="Calibri"/>
              <a:ea typeface="Calibri"/>
              <a:cs typeface="Calibri"/>
              <a:sym typeface="Calibri"/>
            </a:endParaRPr>
          </a:p>
          <a:p>
            <a:pPr marL="457200" lvl="0" indent="-342900" algn="l" rtl="0">
              <a:spcBef>
                <a:spcPts val="0"/>
              </a:spcBef>
              <a:spcAft>
                <a:spcPts val="0"/>
              </a:spcAft>
              <a:buClr>
                <a:srgbClr val="FF0000"/>
              </a:buClr>
              <a:buSzPts val="1800"/>
              <a:buFont typeface="Calibri"/>
              <a:buChar char="-"/>
            </a:pPr>
            <a:r>
              <a:rPr lang="en-GB" sz="1800">
                <a:solidFill>
                  <a:srgbClr val="FF0000"/>
                </a:solidFill>
                <a:latin typeface="Calibri"/>
                <a:ea typeface="Calibri"/>
                <a:cs typeface="Calibri"/>
                <a:sym typeface="Calibri"/>
              </a:rPr>
              <a:t>Bob Cratchit</a:t>
            </a:r>
            <a:endParaRPr sz="1800">
              <a:solidFill>
                <a:srgbClr val="FF0000"/>
              </a:solidFill>
              <a:latin typeface="Calibri"/>
              <a:ea typeface="Calibri"/>
              <a:cs typeface="Calibri"/>
              <a:sym typeface="Calibri"/>
            </a:endParaRPr>
          </a:p>
        </p:txBody>
      </p:sp>
      <p:sp>
        <p:nvSpPr>
          <p:cNvPr id="209" name="Google Shape;209;p35"/>
          <p:cNvSpPr/>
          <p:nvPr/>
        </p:nvSpPr>
        <p:spPr>
          <a:xfrm>
            <a:off x="1967525" y="1843000"/>
            <a:ext cx="1785300" cy="3152100"/>
          </a:xfrm>
          <a:prstGeom prst="roundRect">
            <a:avLst>
              <a:gd name="adj" fmla="val 16667"/>
            </a:avLst>
          </a:prstGeom>
          <a:noFill/>
          <a:ln w="28575" cap="flat" cmpd="sng">
            <a:solidFill>
              <a:srgbClr val="E36C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600">
                <a:solidFill>
                  <a:srgbClr val="E36C09"/>
                </a:solidFill>
                <a:latin typeface="Calibri"/>
                <a:ea typeface="Calibri"/>
                <a:cs typeface="Calibri"/>
                <a:sym typeface="Calibri"/>
              </a:rPr>
              <a:t>Take </a:t>
            </a:r>
            <a:r>
              <a:rPr lang="en-GB" sz="1600" b="1" u="sng">
                <a:solidFill>
                  <a:srgbClr val="E36C09"/>
                </a:solidFill>
                <a:latin typeface="Calibri"/>
                <a:ea typeface="Calibri"/>
                <a:cs typeface="Calibri"/>
                <a:sym typeface="Calibri"/>
              </a:rPr>
              <a:t>THREE </a:t>
            </a:r>
            <a:r>
              <a:rPr lang="en-GB" sz="1600">
                <a:solidFill>
                  <a:srgbClr val="E36C09"/>
                </a:solidFill>
                <a:latin typeface="Calibri"/>
                <a:ea typeface="Calibri"/>
                <a:cs typeface="Calibri"/>
                <a:sym typeface="Calibri"/>
              </a:rPr>
              <a:t>quotations on each character we’ve met so far and </a:t>
            </a:r>
            <a:r>
              <a:rPr lang="en-GB" sz="1600" b="1" u="sng">
                <a:solidFill>
                  <a:srgbClr val="E36C09"/>
                </a:solidFill>
                <a:latin typeface="Calibri"/>
                <a:ea typeface="Calibri"/>
                <a:cs typeface="Calibri"/>
                <a:sym typeface="Calibri"/>
              </a:rPr>
              <a:t>ANALYSE </a:t>
            </a:r>
            <a:r>
              <a:rPr lang="en-GB" sz="1600">
                <a:solidFill>
                  <a:srgbClr val="E36C09"/>
                </a:solidFill>
                <a:latin typeface="Calibri"/>
                <a:ea typeface="Calibri"/>
                <a:cs typeface="Calibri"/>
                <a:sym typeface="Calibri"/>
              </a:rPr>
              <a:t>the language in close detail.</a:t>
            </a:r>
            <a:endParaRPr sz="1600">
              <a:solidFill>
                <a:srgbClr val="E36C09"/>
              </a:solidFill>
              <a:latin typeface="Calibri"/>
              <a:ea typeface="Calibri"/>
              <a:cs typeface="Calibri"/>
              <a:sym typeface="Calibri"/>
            </a:endParaRPr>
          </a:p>
          <a:p>
            <a:pPr marL="0" lvl="0" indent="0" algn="l" rtl="0">
              <a:spcBef>
                <a:spcPts val="0"/>
              </a:spcBef>
              <a:spcAft>
                <a:spcPts val="0"/>
              </a:spcAft>
              <a:buNone/>
            </a:pPr>
            <a:r>
              <a:rPr lang="en-GB" sz="1600">
                <a:solidFill>
                  <a:srgbClr val="E36C09"/>
                </a:solidFill>
                <a:latin typeface="Calibri"/>
                <a:ea typeface="Calibri"/>
                <a:cs typeface="Calibri"/>
                <a:sym typeface="Calibri"/>
              </a:rPr>
              <a:t>You </a:t>
            </a:r>
            <a:r>
              <a:rPr lang="en-GB" sz="1600" b="1" u="sng">
                <a:solidFill>
                  <a:srgbClr val="E36C09"/>
                </a:solidFill>
                <a:latin typeface="Calibri"/>
                <a:ea typeface="Calibri"/>
                <a:cs typeface="Calibri"/>
                <a:sym typeface="Calibri"/>
              </a:rPr>
              <a:t>SHOULD </a:t>
            </a:r>
            <a:r>
              <a:rPr lang="en-GB" sz="1600">
                <a:solidFill>
                  <a:srgbClr val="E36C09"/>
                </a:solidFill>
                <a:latin typeface="Calibri"/>
                <a:ea typeface="Calibri"/>
                <a:cs typeface="Calibri"/>
                <a:sym typeface="Calibri"/>
              </a:rPr>
              <a:t>try to relate </a:t>
            </a:r>
            <a:r>
              <a:rPr lang="en-GB" sz="1600" b="1" u="sng">
                <a:solidFill>
                  <a:srgbClr val="E36C09"/>
                </a:solidFill>
                <a:latin typeface="Calibri"/>
                <a:ea typeface="Calibri"/>
                <a:cs typeface="Calibri"/>
                <a:sym typeface="Calibri"/>
              </a:rPr>
              <a:t>CONTEXT </a:t>
            </a:r>
            <a:r>
              <a:rPr lang="en-GB" sz="1600">
                <a:solidFill>
                  <a:srgbClr val="E36C09"/>
                </a:solidFill>
                <a:latin typeface="Calibri"/>
                <a:ea typeface="Calibri"/>
                <a:cs typeface="Calibri"/>
                <a:sym typeface="Calibri"/>
              </a:rPr>
              <a:t>to the evidence too.</a:t>
            </a:r>
            <a:endParaRPr sz="1600">
              <a:solidFill>
                <a:srgbClr val="E36C09"/>
              </a:solidFill>
              <a:latin typeface="Calibri"/>
              <a:ea typeface="Calibri"/>
              <a:cs typeface="Calibri"/>
              <a:sym typeface="Calibri"/>
            </a:endParaRPr>
          </a:p>
        </p:txBody>
      </p:sp>
      <p:sp>
        <p:nvSpPr>
          <p:cNvPr id="210" name="Google Shape;210;p35"/>
          <p:cNvSpPr/>
          <p:nvPr/>
        </p:nvSpPr>
        <p:spPr>
          <a:xfrm>
            <a:off x="3809300" y="1843000"/>
            <a:ext cx="1785300" cy="3152100"/>
          </a:xfrm>
          <a:prstGeom prst="roundRect">
            <a:avLst>
              <a:gd name="adj" fmla="val 16667"/>
            </a:avLst>
          </a:prstGeom>
          <a:noFill/>
          <a:ln w="28575" cap="flat" cmpd="sng">
            <a:solidFill>
              <a:srgbClr val="00B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a:solidFill>
                  <a:srgbClr val="00B050"/>
                </a:solidFill>
                <a:latin typeface="Calibri"/>
                <a:ea typeface="Calibri"/>
                <a:cs typeface="Calibri"/>
                <a:sym typeface="Calibri"/>
              </a:rPr>
              <a:t>Analyse the extract in detail and answer the following:</a:t>
            </a:r>
            <a:endParaRPr sz="1800">
              <a:solidFill>
                <a:srgbClr val="00B050"/>
              </a:solidFill>
              <a:latin typeface="Calibri"/>
              <a:ea typeface="Calibri"/>
              <a:cs typeface="Calibri"/>
              <a:sym typeface="Calibri"/>
            </a:endParaRPr>
          </a:p>
          <a:p>
            <a:pPr marL="0" lvl="0" indent="0" algn="l" rtl="0">
              <a:spcBef>
                <a:spcPts val="0"/>
              </a:spcBef>
              <a:spcAft>
                <a:spcPts val="0"/>
              </a:spcAft>
              <a:buNone/>
            </a:pPr>
            <a:r>
              <a:rPr lang="en-GB" sz="1800" b="1" u="sng">
                <a:solidFill>
                  <a:srgbClr val="00B050"/>
                </a:solidFill>
                <a:latin typeface="Calibri"/>
                <a:ea typeface="Calibri"/>
                <a:cs typeface="Calibri"/>
                <a:sym typeface="Calibri"/>
              </a:rPr>
              <a:t>How is Scrooge initially presented in the extract?</a:t>
            </a:r>
            <a:endParaRPr sz="1800" b="1" u="sng">
              <a:solidFill>
                <a:srgbClr val="00B050"/>
              </a:solidFill>
              <a:latin typeface="Calibri"/>
              <a:ea typeface="Calibri"/>
              <a:cs typeface="Calibri"/>
              <a:sym typeface="Calibri"/>
            </a:endParaRPr>
          </a:p>
        </p:txBody>
      </p:sp>
      <p:sp>
        <p:nvSpPr>
          <p:cNvPr id="211" name="Google Shape;211;p35"/>
          <p:cNvSpPr/>
          <p:nvPr/>
        </p:nvSpPr>
        <p:spPr>
          <a:xfrm>
            <a:off x="5651075" y="1843000"/>
            <a:ext cx="1785300" cy="3152100"/>
          </a:xfrm>
          <a:prstGeom prst="roundRect">
            <a:avLst>
              <a:gd name="adj" fmla="val 16667"/>
            </a:avLst>
          </a:prstGeom>
          <a:noFill/>
          <a:ln w="28575" cap="flat" cmpd="sng">
            <a:solidFill>
              <a:srgbClr val="7030A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a:solidFill>
                  <a:srgbClr val="9900FF"/>
                </a:solidFill>
                <a:latin typeface="Calibri"/>
                <a:ea typeface="Calibri"/>
                <a:cs typeface="Calibri"/>
                <a:sym typeface="Calibri"/>
              </a:rPr>
              <a:t>Analyse the extract in critical detail and answer the following: </a:t>
            </a:r>
            <a:r>
              <a:rPr lang="en-GB" sz="1800" b="1" u="sng">
                <a:solidFill>
                  <a:srgbClr val="9900FF"/>
                </a:solidFill>
                <a:latin typeface="Calibri"/>
                <a:ea typeface="Calibri"/>
                <a:cs typeface="Calibri"/>
                <a:sym typeface="Calibri"/>
              </a:rPr>
              <a:t>How is poverty presented in the extract and the wider novella?</a:t>
            </a:r>
            <a:endParaRPr sz="1800" b="1" u="sng">
              <a:solidFill>
                <a:srgbClr val="9900FF"/>
              </a:solidFill>
              <a:latin typeface="Calibri"/>
              <a:ea typeface="Calibri"/>
              <a:cs typeface="Calibri"/>
              <a:sym typeface="Calibri"/>
            </a:endParaRPr>
          </a:p>
        </p:txBody>
      </p:sp>
      <p:pic>
        <p:nvPicPr>
          <p:cNvPr id="212" name="Google Shape;212;p35"/>
          <p:cNvPicPr preferRelativeResize="0"/>
          <p:nvPr/>
        </p:nvPicPr>
        <p:blipFill>
          <a:blip r:embed="rId4">
            <a:alphaModFix/>
          </a:blip>
          <a:stretch>
            <a:fillRect/>
          </a:stretch>
        </p:blipFill>
        <p:spPr>
          <a:xfrm>
            <a:off x="7492850" y="3577225"/>
            <a:ext cx="1543325" cy="15010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650</Words>
  <Application>Microsoft Office PowerPoint</Application>
  <PresentationFormat>On-screen Show (16:9)</PresentationFormat>
  <Paragraphs>55</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Dickens’ presentation of Scrooge at the start of Stave 1</vt:lpstr>
      <vt:lpstr>How is Scrooge presented in Stave 1?</vt:lpstr>
      <vt:lpstr>Recap – How do I analyse for higher grades?</vt:lpstr>
      <vt:lpstr>PowerPoint Presentation</vt:lpstr>
      <vt:lpstr>Homework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 The Preface</dc:title>
  <dc:creator>Holly Wimbush</dc:creator>
  <cp:lastModifiedBy>gav</cp:lastModifiedBy>
  <cp:revision>16</cp:revision>
  <dcterms:modified xsi:type="dcterms:W3CDTF">2020-11-11T20:20:40Z</dcterms:modified>
</cp:coreProperties>
</file>