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58" r:id="rId5"/>
    <p:sldId id="260" r:id="rId6"/>
    <p:sldId id="261" r:id="rId7"/>
    <p:sldId id="262"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Allen" initials="AA" lastIdx="1" clrIdx="0">
    <p:extLst>
      <p:ext uri="{19B8F6BF-5375-455C-9EA6-DF929625EA0E}">
        <p15:presenceInfo xmlns:p15="http://schemas.microsoft.com/office/powerpoint/2012/main" userId="6b61a81e56fa5e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B6BB85-7073-4982-8997-970FD30BA223}" type="datetimeFigureOut">
              <a:rPr lang="en-GB" smtClean="0"/>
              <a:t>22/04/2020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9BE8F-97CC-4F20-B15B-48C3BDBD35C4}" type="slidenum">
              <a:rPr lang="en-GB" smtClean="0"/>
              <a:t>‹#›</a:t>
            </a:fld>
            <a:endParaRPr lang="en-GB"/>
          </a:p>
        </p:txBody>
      </p:sp>
    </p:spTree>
    <p:extLst>
      <p:ext uri="{BB962C8B-B14F-4D97-AF65-F5344CB8AC3E}">
        <p14:creationId xmlns:p14="http://schemas.microsoft.com/office/powerpoint/2010/main" val="379246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off for students.</a:t>
            </a:r>
          </a:p>
        </p:txBody>
      </p:sp>
      <p:sp>
        <p:nvSpPr>
          <p:cNvPr id="4" name="Slide Number Placeholder 3"/>
          <p:cNvSpPr>
            <a:spLocks noGrp="1"/>
          </p:cNvSpPr>
          <p:nvPr>
            <p:ph type="sldNum" sz="quarter" idx="5"/>
          </p:nvPr>
        </p:nvSpPr>
        <p:spPr/>
        <p:txBody>
          <a:bodyPr/>
          <a:lstStyle/>
          <a:p>
            <a:fld id="{1309BE8F-97CC-4F20-B15B-48C3BDBD35C4}" type="slidenum">
              <a:rPr lang="en-GB" smtClean="0"/>
              <a:t>2</a:t>
            </a:fld>
            <a:endParaRPr lang="en-GB"/>
          </a:p>
        </p:txBody>
      </p:sp>
    </p:spTree>
    <p:extLst>
      <p:ext uri="{BB962C8B-B14F-4D97-AF65-F5344CB8AC3E}">
        <p14:creationId xmlns:p14="http://schemas.microsoft.com/office/powerpoint/2010/main" val="1992337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3</a:t>
            </a:fld>
            <a:endParaRPr lang="en-GB"/>
          </a:p>
        </p:txBody>
      </p:sp>
    </p:spTree>
    <p:extLst>
      <p:ext uri="{BB962C8B-B14F-4D97-AF65-F5344CB8AC3E}">
        <p14:creationId xmlns:p14="http://schemas.microsoft.com/office/powerpoint/2010/main" val="3272779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5</a:t>
            </a:fld>
            <a:endParaRPr lang="en-GB"/>
          </a:p>
        </p:txBody>
      </p:sp>
    </p:spTree>
    <p:extLst>
      <p:ext uri="{BB962C8B-B14F-4D97-AF65-F5344CB8AC3E}">
        <p14:creationId xmlns:p14="http://schemas.microsoft.com/office/powerpoint/2010/main" val="3601365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6</a:t>
            </a:fld>
            <a:endParaRPr lang="en-GB"/>
          </a:p>
        </p:txBody>
      </p:sp>
    </p:spTree>
    <p:extLst>
      <p:ext uri="{BB962C8B-B14F-4D97-AF65-F5344CB8AC3E}">
        <p14:creationId xmlns:p14="http://schemas.microsoft.com/office/powerpoint/2010/main" val="4177999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7</a:t>
            </a:fld>
            <a:endParaRPr lang="en-GB"/>
          </a:p>
        </p:txBody>
      </p:sp>
    </p:spTree>
    <p:extLst>
      <p:ext uri="{BB962C8B-B14F-4D97-AF65-F5344CB8AC3E}">
        <p14:creationId xmlns:p14="http://schemas.microsoft.com/office/powerpoint/2010/main" val="727802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8</a:t>
            </a:fld>
            <a:endParaRPr lang="en-GB"/>
          </a:p>
        </p:txBody>
      </p:sp>
    </p:spTree>
    <p:extLst>
      <p:ext uri="{BB962C8B-B14F-4D97-AF65-F5344CB8AC3E}">
        <p14:creationId xmlns:p14="http://schemas.microsoft.com/office/powerpoint/2010/main" val="3409222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9</a:t>
            </a:fld>
            <a:endParaRPr lang="en-GB"/>
          </a:p>
        </p:txBody>
      </p:sp>
    </p:spTree>
    <p:extLst>
      <p:ext uri="{BB962C8B-B14F-4D97-AF65-F5344CB8AC3E}">
        <p14:creationId xmlns:p14="http://schemas.microsoft.com/office/powerpoint/2010/main" val="4127709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10</a:t>
            </a:fld>
            <a:endParaRPr lang="en-GB"/>
          </a:p>
        </p:txBody>
      </p:sp>
    </p:spTree>
    <p:extLst>
      <p:ext uri="{BB962C8B-B14F-4D97-AF65-F5344CB8AC3E}">
        <p14:creationId xmlns:p14="http://schemas.microsoft.com/office/powerpoint/2010/main" val="435726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DC3C3-71A3-4176-95E8-0CB4B71AC9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6C8B296-702B-4EC8-B63E-26E427CE8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33BC153-553D-43C2-96AD-B1C13A4977E4}"/>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5" name="Footer Placeholder 4">
            <a:extLst>
              <a:ext uri="{FF2B5EF4-FFF2-40B4-BE49-F238E27FC236}">
                <a16:creationId xmlns:a16="http://schemas.microsoft.com/office/drawing/2014/main" id="{BD6DD336-183B-4824-84B2-9B623B2066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F9958F-9D54-44B8-B725-7F0F1551A480}"/>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141300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4E1C-C6EA-4247-B1D5-D2F0F6AEE4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A19BAB-034B-4EC4-A7E0-D6B96BD14E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FDDEF7-3BC8-43B1-BF71-85E75F7059F9}"/>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5" name="Footer Placeholder 4">
            <a:extLst>
              <a:ext uri="{FF2B5EF4-FFF2-40B4-BE49-F238E27FC236}">
                <a16:creationId xmlns:a16="http://schemas.microsoft.com/office/drawing/2014/main" id="{68FF14B8-D2BA-425D-8610-C111299FC9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03D3D9-C68D-4003-B300-35DF69E34826}"/>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371065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2B240C-D74C-4159-BB0D-1C7D0B72A8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D18322-1C61-458B-BAA3-E7E50ABC27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DB3FAE-8CBE-4667-88DA-56BEB43A66C8}"/>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5" name="Footer Placeholder 4">
            <a:extLst>
              <a:ext uri="{FF2B5EF4-FFF2-40B4-BE49-F238E27FC236}">
                <a16:creationId xmlns:a16="http://schemas.microsoft.com/office/drawing/2014/main" id="{7E2AC6B2-371A-4E26-A871-6A9CF44107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1CBF3-5AC3-46EB-85FB-9117FFE7F09E}"/>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746417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30DF5-D150-46A7-B807-2AED735B16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112639-0C6A-450F-A8E6-A7DDC74B65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251A5-8DF7-443E-9749-CB5A9BF13387}"/>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5" name="Footer Placeholder 4">
            <a:extLst>
              <a:ext uri="{FF2B5EF4-FFF2-40B4-BE49-F238E27FC236}">
                <a16:creationId xmlns:a16="http://schemas.microsoft.com/office/drawing/2014/main" id="{573AF315-B27B-4808-A951-7B2FB204FA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33CB1-3A47-4E7D-8F80-904089B1CF04}"/>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182563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AE004-7351-4E53-AA54-1F8CAC157B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B02EE1-E317-45F0-9DBD-7AE714C7B3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F3886-FE8A-4DBE-838D-8FF920059CCD}"/>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5" name="Footer Placeholder 4">
            <a:extLst>
              <a:ext uri="{FF2B5EF4-FFF2-40B4-BE49-F238E27FC236}">
                <a16:creationId xmlns:a16="http://schemas.microsoft.com/office/drawing/2014/main" id="{0CE43C9A-68E6-45AD-A5B2-54639C79C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82B38D-8A47-46DC-8858-D27058943D94}"/>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311457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48F2F-0AB3-438E-931E-351D85535F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C9AEDD-B3BC-4A75-A62A-C7A03B2571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9462A12-A330-41D0-9DDD-0F290FC6B9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559AD09-9999-4735-9FC2-4807350DD6D8}"/>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6" name="Footer Placeholder 5">
            <a:extLst>
              <a:ext uri="{FF2B5EF4-FFF2-40B4-BE49-F238E27FC236}">
                <a16:creationId xmlns:a16="http://schemas.microsoft.com/office/drawing/2014/main" id="{F1AC6561-3573-4439-B6F0-F963B47DDD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441932-C27D-4925-A968-5A37715D049F}"/>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281160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E433-14E9-4607-B9E7-F68B1BB261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B70704-A59B-43A5-A732-6B6A1A161C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2BF363-EE26-4B9B-A823-3E7E2B8943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F82623-85C9-4AAC-BC6A-77220C5A6F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59859A-E078-4B5F-8384-E850A009BE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EE091-696E-4224-A73F-7955A4C7B4C3}"/>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8" name="Footer Placeholder 7">
            <a:extLst>
              <a:ext uri="{FF2B5EF4-FFF2-40B4-BE49-F238E27FC236}">
                <a16:creationId xmlns:a16="http://schemas.microsoft.com/office/drawing/2014/main" id="{6143451B-185A-4E8C-BCEB-E1316DD621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B046DE-97F1-4C56-851F-313BF5E4806B}"/>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426159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F8090-A3D2-418A-928D-97B1152AFB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6D1E9A-99DE-4382-9C61-60EE3A72929A}"/>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4" name="Footer Placeholder 3">
            <a:extLst>
              <a:ext uri="{FF2B5EF4-FFF2-40B4-BE49-F238E27FC236}">
                <a16:creationId xmlns:a16="http://schemas.microsoft.com/office/drawing/2014/main" id="{CA1734FC-7858-4F88-8E0F-E14CE5A2D3B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44C395-BCDA-405A-BCCE-2F74A3E6D234}"/>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239384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2A61CB-45F6-4EBF-A036-815F9EE04507}"/>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3" name="Footer Placeholder 2">
            <a:extLst>
              <a:ext uri="{FF2B5EF4-FFF2-40B4-BE49-F238E27FC236}">
                <a16:creationId xmlns:a16="http://schemas.microsoft.com/office/drawing/2014/main" id="{9ACA4A6C-E3B8-4B7D-838E-BB90260BD07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2908617-8DB8-46B4-828A-BD9BAA0BB4F7}"/>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13209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0029C-3FA0-464E-9859-C8397F0F1D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0EC1FC-333C-41AA-A52D-F53438D3E5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670F3C-4520-423B-AA3F-3F43BEE1B0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C057C8-CE22-43C4-8BE1-2D4B5C034D4D}"/>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6" name="Footer Placeholder 5">
            <a:extLst>
              <a:ext uri="{FF2B5EF4-FFF2-40B4-BE49-F238E27FC236}">
                <a16:creationId xmlns:a16="http://schemas.microsoft.com/office/drawing/2014/main" id="{D75F2147-C3EB-4A83-8183-45F8A666E7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DE718A-70A6-461E-8050-009ACFC53063}"/>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2098063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4E72C-73C2-4BE2-A9D5-0142437F8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60AE8E-6971-48FB-A99A-10D526B838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86DA3E-6A4E-45BA-A2E8-98C34F0E0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FED70B-88DB-4175-AF33-B758C4C1E672}"/>
              </a:ext>
            </a:extLst>
          </p:cNvPr>
          <p:cNvSpPr>
            <a:spLocks noGrp="1"/>
          </p:cNvSpPr>
          <p:nvPr>
            <p:ph type="dt" sz="half" idx="10"/>
          </p:nvPr>
        </p:nvSpPr>
        <p:spPr/>
        <p:txBody>
          <a:bodyPr/>
          <a:lstStyle/>
          <a:p>
            <a:fld id="{AC7E6C5C-FE90-4D34-882C-D9602D7E309A}" type="datetimeFigureOut">
              <a:rPr lang="en-GB" smtClean="0"/>
              <a:t>22/04/2020</a:t>
            </a:fld>
            <a:endParaRPr lang="en-GB"/>
          </a:p>
        </p:txBody>
      </p:sp>
      <p:sp>
        <p:nvSpPr>
          <p:cNvPr id="6" name="Footer Placeholder 5">
            <a:extLst>
              <a:ext uri="{FF2B5EF4-FFF2-40B4-BE49-F238E27FC236}">
                <a16:creationId xmlns:a16="http://schemas.microsoft.com/office/drawing/2014/main" id="{83C34D5D-6691-4A0D-8362-3770CDAD96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400DB3-8AAA-4B58-A029-48BB3C79D094}"/>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2603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7CE02C-03D8-4462-9C83-93934EA445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F8A024-0591-4FBC-B22B-AD70207611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A03581-8183-47F4-92A8-DF3F9C704B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7E6C5C-FE90-4D34-882C-D9602D7E309A}" type="datetimeFigureOut">
              <a:rPr lang="en-GB" smtClean="0"/>
              <a:t>22/04/2020</a:t>
            </a:fld>
            <a:endParaRPr lang="en-GB"/>
          </a:p>
        </p:txBody>
      </p:sp>
      <p:sp>
        <p:nvSpPr>
          <p:cNvPr id="5" name="Footer Placeholder 4">
            <a:extLst>
              <a:ext uri="{FF2B5EF4-FFF2-40B4-BE49-F238E27FC236}">
                <a16:creationId xmlns:a16="http://schemas.microsoft.com/office/drawing/2014/main" id="{FFF5C491-5A38-4C88-A7B2-9D41381514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5C6DF7-4FF8-4EDA-B8FA-9099500C80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95754-1BE0-4879-B905-8715CBE7D97C}" type="slidenum">
              <a:rPr lang="en-GB" smtClean="0"/>
              <a:t>‹#›</a:t>
            </a:fld>
            <a:endParaRPr lang="en-GB"/>
          </a:p>
        </p:txBody>
      </p:sp>
    </p:spTree>
    <p:extLst>
      <p:ext uri="{BB962C8B-B14F-4D97-AF65-F5344CB8AC3E}">
        <p14:creationId xmlns:p14="http://schemas.microsoft.com/office/powerpoint/2010/main" val="3466968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838200" y="133349"/>
            <a:ext cx="7258878" cy="779464"/>
          </a:xfrm>
          <a:solidFill>
            <a:schemeClr val="bg2">
              <a:lumMod val="90000"/>
            </a:schemeClr>
          </a:solidFill>
        </p:spPr>
        <p:txBody>
          <a:bodyPr/>
          <a:lstStyle/>
          <a:p>
            <a:r>
              <a:rPr lang="en-GB" u="sng" dirty="0">
                <a:latin typeface="Franklin Gothic Heavy" panose="020B0903020102020204" pitchFamily="34" charset="0"/>
              </a:rPr>
              <a:t>Describing Gothic Settings</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idx="1"/>
          </p:nvPr>
        </p:nvSpPr>
        <p:spPr>
          <a:xfrm>
            <a:off x="838200" y="1253330"/>
            <a:ext cx="10515600" cy="4351338"/>
          </a:xfrm>
          <a:solidFill>
            <a:schemeClr val="bg2">
              <a:lumMod val="90000"/>
            </a:schemeClr>
          </a:solidFill>
        </p:spPr>
        <p:txBody>
          <a:bodyPr/>
          <a:lstStyle/>
          <a:p>
            <a:pPr marL="0" indent="0">
              <a:buNone/>
            </a:pPr>
            <a:r>
              <a:rPr lang="en-GB" sz="4000" b="1" dirty="0"/>
              <a:t>Determiners: </a:t>
            </a:r>
            <a:r>
              <a:rPr lang="en-GB" dirty="0"/>
              <a:t>a word that is used before a noun to show which particular example of the noun you are referring to.</a:t>
            </a:r>
          </a:p>
          <a:p>
            <a:pPr marL="0" indent="0">
              <a:buNone/>
            </a:pPr>
            <a:endParaRPr lang="en-GB" dirty="0"/>
          </a:p>
          <a:p>
            <a:pPr marL="0" indent="0">
              <a:buNone/>
            </a:pPr>
            <a:r>
              <a:rPr lang="en-GB" sz="4400" dirty="0"/>
              <a:t>Literacy Discussion: How is the meaning of a sentence changed if you use </a:t>
            </a:r>
            <a:r>
              <a:rPr lang="en-GB" sz="4400" b="1" dirty="0"/>
              <a:t>demonstratives</a:t>
            </a:r>
            <a:r>
              <a:rPr lang="en-GB" sz="4400" dirty="0"/>
              <a:t> or </a:t>
            </a:r>
            <a:r>
              <a:rPr lang="en-GB" sz="4400" b="1" dirty="0"/>
              <a:t>possessives</a:t>
            </a:r>
            <a:r>
              <a:rPr lang="en-GB" sz="4400" dirty="0"/>
              <a:t> instead of </a:t>
            </a:r>
            <a:r>
              <a:rPr lang="en-GB" sz="4400" b="1" dirty="0"/>
              <a:t>articles</a:t>
            </a:r>
            <a:r>
              <a:rPr lang="en-GB" sz="4400" dirty="0"/>
              <a:t>?</a:t>
            </a:r>
          </a:p>
          <a:p>
            <a:pPr marL="0" indent="0">
              <a:buNone/>
            </a:pPr>
            <a:endParaRPr lang="en-GB" dirty="0"/>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Do Now</a:t>
            </a:r>
          </a:p>
        </p:txBody>
      </p:sp>
      <p:pic>
        <p:nvPicPr>
          <p:cNvPr id="1034" name="Picture 10" descr="Determiners explained for primary-school parents | What is a ...">
            <a:extLst>
              <a:ext uri="{FF2B5EF4-FFF2-40B4-BE49-F238E27FC236}">
                <a16:creationId xmlns:a16="http://schemas.microsoft.com/office/drawing/2014/main" id="{222AD468-FDEA-496B-AA74-C87155AFE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6465" y="4956314"/>
            <a:ext cx="6469529" cy="17683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92E2A9D-E0AF-471C-9396-E3D3526C7650}"/>
              </a:ext>
            </a:extLst>
          </p:cNvPr>
          <p:cNvSpPr txBox="1"/>
          <p:nvPr/>
        </p:nvSpPr>
        <p:spPr>
          <a:xfrm>
            <a:off x="832245" y="6078320"/>
            <a:ext cx="4589862" cy="646331"/>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3907042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8468751" cy="912812"/>
          </a:xfrm>
          <a:solidFill>
            <a:schemeClr val="bg2">
              <a:lumMod val="90000"/>
            </a:schemeClr>
          </a:solidFill>
        </p:spPr>
        <p:txBody>
          <a:bodyPr>
            <a:noAutofit/>
          </a:bodyPr>
          <a:lstStyle/>
          <a:p>
            <a:r>
              <a:rPr lang="en-GB" sz="3600" dirty="0">
                <a:latin typeface="Franklin Gothic Heavy" panose="020B0903020102020204" pitchFamily="34" charset="0"/>
              </a:rPr>
              <a:t>Analyse your own or a partner’s work!</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Extension Task</a:t>
            </a:r>
          </a:p>
        </p:txBody>
      </p:sp>
      <p:sp>
        <p:nvSpPr>
          <p:cNvPr id="7" name="TextBox 6">
            <a:extLst>
              <a:ext uri="{FF2B5EF4-FFF2-40B4-BE49-F238E27FC236}">
                <a16:creationId xmlns:a16="http://schemas.microsoft.com/office/drawing/2014/main" id="{E637359A-E29D-4877-A67D-C2981D2D7FBA}"/>
              </a:ext>
            </a:extLst>
          </p:cNvPr>
          <p:cNvSpPr txBox="1"/>
          <p:nvPr/>
        </p:nvSpPr>
        <p:spPr>
          <a:xfrm>
            <a:off x="914400" y="6488667"/>
            <a:ext cx="8300619"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
        <p:nvSpPr>
          <p:cNvPr id="12" name="Content Placeholder 5">
            <a:extLst>
              <a:ext uri="{FF2B5EF4-FFF2-40B4-BE49-F238E27FC236}">
                <a16:creationId xmlns:a16="http://schemas.microsoft.com/office/drawing/2014/main" id="{D0FA99B0-3996-441C-A29B-65085848692B}"/>
              </a:ext>
            </a:extLst>
          </p:cNvPr>
          <p:cNvSpPr>
            <a:spLocks noGrp="1"/>
          </p:cNvSpPr>
          <p:nvPr>
            <p:ph sz="half" idx="1"/>
          </p:nvPr>
        </p:nvSpPr>
        <p:spPr>
          <a:xfrm>
            <a:off x="2827607" y="2419643"/>
            <a:ext cx="7462955" cy="2949222"/>
          </a:xfrm>
          <a:solidFill>
            <a:schemeClr val="bg2">
              <a:lumMod val="90000"/>
            </a:schemeClr>
          </a:solidFill>
        </p:spPr>
        <p:txBody>
          <a:bodyPr>
            <a:noAutofit/>
          </a:bodyPr>
          <a:lstStyle/>
          <a:p>
            <a:pPr marL="514350" indent="-514350">
              <a:buAutoNum type="arabicPeriod"/>
            </a:pPr>
            <a:r>
              <a:rPr lang="en-GB" sz="2400" dirty="0"/>
              <a:t>Identify where you have used gothic conventions.</a:t>
            </a:r>
          </a:p>
          <a:p>
            <a:pPr marL="457200" indent="-457200">
              <a:buAutoNum type="arabicPeriod"/>
            </a:pPr>
            <a:r>
              <a:rPr lang="en-GB" sz="2400" dirty="0"/>
              <a:t>What sort of atmosphere have you created? Give examples of effective vocabulary choices.</a:t>
            </a:r>
          </a:p>
          <a:p>
            <a:pPr marL="457200" indent="-457200">
              <a:buAutoNum type="arabicPeriod"/>
            </a:pPr>
            <a:r>
              <a:rPr lang="en-GB" sz="2400" dirty="0"/>
              <a:t>How have you used sentence structures or punctuation for effect?</a:t>
            </a:r>
          </a:p>
          <a:p>
            <a:pPr marL="457200" indent="-457200">
              <a:buAutoNum type="arabicPeriod"/>
            </a:pPr>
            <a:r>
              <a:rPr lang="en-GB" sz="2400" dirty="0"/>
              <a:t>How does the piece make the reader feel? Explain why.</a:t>
            </a:r>
          </a:p>
          <a:p>
            <a:pPr marL="457200" indent="-457200">
              <a:buFont typeface="+mj-lt"/>
              <a:buAutoNum type="arabicPeriod"/>
            </a:pPr>
            <a:endParaRPr lang="en-GB" sz="2000" dirty="0"/>
          </a:p>
        </p:txBody>
      </p:sp>
    </p:spTree>
    <p:extLst>
      <p:ext uri="{BB962C8B-B14F-4D97-AF65-F5344CB8AC3E}">
        <p14:creationId xmlns:p14="http://schemas.microsoft.com/office/powerpoint/2010/main" val="3979655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838200" y="133349"/>
            <a:ext cx="11234530" cy="779464"/>
          </a:xfrm>
          <a:solidFill>
            <a:schemeClr val="bg2">
              <a:lumMod val="90000"/>
            </a:schemeClr>
          </a:solidFill>
        </p:spPr>
        <p:txBody>
          <a:bodyPr>
            <a:noAutofit/>
          </a:bodyPr>
          <a:lstStyle/>
          <a:p>
            <a:r>
              <a:rPr lang="en-GB" sz="3600" dirty="0">
                <a:latin typeface="Franklin Gothic Heavy" panose="020B0903020102020204" pitchFamily="34" charset="0"/>
              </a:rPr>
              <a:t>Match the vocabulary to the correct definitions.</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idx="1"/>
          </p:nvPr>
        </p:nvSpPr>
        <p:spPr>
          <a:xfrm>
            <a:off x="838199" y="1272208"/>
            <a:ext cx="11234529" cy="5155095"/>
          </a:xfrm>
          <a:solidFill>
            <a:schemeClr val="bg2">
              <a:lumMod val="90000"/>
            </a:schemeClr>
          </a:solidFill>
        </p:spPr>
        <p:txBody>
          <a:bodyPr/>
          <a:lstStyle/>
          <a:p>
            <a:pPr marL="514350" indent="-514350">
              <a:buAutoNum type="arabicPeriod"/>
            </a:pPr>
            <a:r>
              <a:rPr lang="en-GB" dirty="0"/>
              <a:t>relating to sight, especially in relation to the action of light.</a:t>
            </a:r>
          </a:p>
          <a:p>
            <a:pPr marL="514350" indent="-514350">
              <a:buAutoNum type="arabicPeriod"/>
            </a:pPr>
            <a:r>
              <a:rPr lang="en-GB" dirty="0"/>
              <a:t>enclosed or confined.</a:t>
            </a:r>
          </a:p>
          <a:p>
            <a:pPr marL="514350" indent="-514350">
              <a:buAutoNum type="arabicPeriod"/>
            </a:pPr>
            <a:r>
              <a:rPr lang="en-GB" dirty="0"/>
              <a:t>with rough, sharp points protruding.</a:t>
            </a:r>
          </a:p>
          <a:p>
            <a:pPr marL="514350" indent="-514350">
              <a:buAutoNum type="arabicPeriod"/>
            </a:pPr>
            <a:r>
              <a:rPr lang="en-GB" dirty="0"/>
              <a:t>(of a dog, especially a large one) bark or howl loudly.</a:t>
            </a:r>
          </a:p>
          <a:p>
            <a:pPr marL="514350" indent="-514350">
              <a:buAutoNum type="arabicPeriod"/>
            </a:pPr>
            <a:endParaRPr lang="en-GB" dirty="0"/>
          </a:p>
          <a:p>
            <a:pPr marL="0" indent="0">
              <a:buNone/>
            </a:pPr>
            <a:r>
              <a:rPr lang="en-GB" sz="4000" b="1" dirty="0"/>
              <a:t>Hemmed in        Baying        Optical           Jagged </a:t>
            </a:r>
          </a:p>
          <a:p>
            <a:pPr marL="0" indent="0">
              <a:buNone/>
            </a:pPr>
            <a:endParaRPr lang="en-GB" sz="4000" b="1" dirty="0"/>
          </a:p>
          <a:p>
            <a:pPr marL="0" indent="0">
              <a:buNone/>
            </a:pPr>
            <a:r>
              <a:rPr lang="en-GB" sz="3600" b="1" dirty="0">
                <a:solidFill>
                  <a:srgbClr val="FF0000"/>
                </a:solidFill>
              </a:rPr>
              <a:t>Challenge: </a:t>
            </a:r>
            <a:r>
              <a:rPr lang="en-GB" sz="3200" dirty="0">
                <a:solidFill>
                  <a:srgbClr val="FF0000"/>
                </a:solidFill>
              </a:rPr>
              <a:t>Create your own definition for the ‘The Sublime’.</a:t>
            </a:r>
            <a:endParaRPr lang="en-GB" sz="4000" b="1" dirty="0">
              <a:solidFill>
                <a:srgbClr val="FF0000"/>
              </a:solidFill>
            </a:endParaRP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Unlocking Vocabulary</a:t>
            </a:r>
          </a:p>
        </p:txBody>
      </p:sp>
      <p:sp>
        <p:nvSpPr>
          <p:cNvPr id="7" name="TextBox 6">
            <a:extLst>
              <a:ext uri="{FF2B5EF4-FFF2-40B4-BE49-F238E27FC236}">
                <a16:creationId xmlns:a16="http://schemas.microsoft.com/office/drawing/2014/main" id="{A2D81947-EE39-4A0C-83DA-88B5DE2FD4C5}"/>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746714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838200" y="133349"/>
            <a:ext cx="11234530" cy="779464"/>
          </a:xfrm>
          <a:solidFill>
            <a:schemeClr val="bg2">
              <a:lumMod val="90000"/>
            </a:schemeClr>
          </a:solidFill>
        </p:spPr>
        <p:txBody>
          <a:bodyPr>
            <a:noAutofit/>
          </a:bodyPr>
          <a:lstStyle/>
          <a:p>
            <a:r>
              <a:rPr lang="en-GB" sz="3600" dirty="0">
                <a:latin typeface="Franklin Gothic Heavy" panose="020B0903020102020204" pitchFamily="34" charset="0"/>
              </a:rPr>
              <a:t>Match the vocabulary to the correct definitions.</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idx="1"/>
          </p:nvPr>
        </p:nvSpPr>
        <p:spPr>
          <a:xfrm>
            <a:off x="838201" y="2116271"/>
            <a:ext cx="11234529" cy="3749958"/>
          </a:xfrm>
          <a:solidFill>
            <a:schemeClr val="bg2">
              <a:lumMod val="90000"/>
            </a:schemeClr>
          </a:solidFill>
        </p:spPr>
        <p:txBody>
          <a:bodyPr/>
          <a:lstStyle/>
          <a:p>
            <a:pPr marL="514350" indent="-514350">
              <a:buAutoNum type="arabicPeriod"/>
            </a:pPr>
            <a:r>
              <a:rPr lang="en-GB" sz="3600" b="1" dirty="0"/>
              <a:t>Optical: </a:t>
            </a:r>
            <a:r>
              <a:rPr lang="en-GB" sz="3600" dirty="0"/>
              <a:t>relating to sight, especially in relation to the action of light.</a:t>
            </a:r>
          </a:p>
          <a:p>
            <a:pPr marL="514350" indent="-514350">
              <a:buAutoNum type="arabicPeriod"/>
            </a:pPr>
            <a:r>
              <a:rPr lang="en-GB" sz="3600" b="1" dirty="0"/>
              <a:t>Hemmed in: </a:t>
            </a:r>
            <a:r>
              <a:rPr lang="en-GB" sz="3600" dirty="0"/>
              <a:t>enclosed or confined.</a:t>
            </a:r>
          </a:p>
          <a:p>
            <a:pPr marL="514350" indent="-514350">
              <a:buFont typeface="Arial" panose="020B0604020202020204" pitchFamily="34" charset="0"/>
              <a:buAutoNum type="arabicPeriod"/>
            </a:pPr>
            <a:r>
              <a:rPr lang="en-GB" sz="3600" b="1" dirty="0"/>
              <a:t>Jagged: </a:t>
            </a:r>
            <a:r>
              <a:rPr lang="en-GB" sz="3600" dirty="0"/>
              <a:t>with rough, sharp points protruding.</a:t>
            </a:r>
          </a:p>
          <a:p>
            <a:pPr marL="514350" indent="-514350">
              <a:buAutoNum type="arabicPeriod"/>
            </a:pPr>
            <a:r>
              <a:rPr lang="en-GB" sz="3600" b="1" dirty="0"/>
              <a:t>Baying: </a:t>
            </a:r>
            <a:r>
              <a:rPr lang="en-GB" sz="3600" dirty="0"/>
              <a:t>(of a dog, especially a large one) bark or howl loudly.</a:t>
            </a:r>
          </a:p>
          <a:p>
            <a:pPr marL="514350" indent="-514350">
              <a:buAutoNum type="arabicPeriod"/>
            </a:pPr>
            <a:endParaRPr lang="en-GB" dirty="0"/>
          </a:p>
          <a:p>
            <a:pPr marL="0" indent="0">
              <a:buNone/>
            </a:pPr>
            <a:endParaRPr lang="en-GB" sz="4000" b="1" dirty="0"/>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Unlocking Vocabulary</a:t>
            </a:r>
          </a:p>
        </p:txBody>
      </p:sp>
      <p:sp>
        <p:nvSpPr>
          <p:cNvPr id="7" name="TextBox 6">
            <a:extLst>
              <a:ext uri="{FF2B5EF4-FFF2-40B4-BE49-F238E27FC236}">
                <a16:creationId xmlns:a16="http://schemas.microsoft.com/office/drawing/2014/main" id="{3DB6E614-44BF-40AF-98B2-D9931F219C3B}"/>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47708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1825776" y="246372"/>
            <a:ext cx="9248335" cy="779464"/>
          </a:xfrm>
          <a:solidFill>
            <a:schemeClr val="bg2">
              <a:lumMod val="90000"/>
            </a:schemeClr>
          </a:solidFill>
        </p:spPr>
        <p:txBody>
          <a:bodyPr>
            <a:noAutofit/>
          </a:bodyPr>
          <a:lstStyle/>
          <a:p>
            <a:r>
              <a:rPr lang="en-GB" sz="3600" i="0" dirty="0">
                <a:effectLst/>
              </a:rPr>
              <a:t>In this lesson you will be mastering the following:</a:t>
            </a:r>
            <a:endParaRPr lang="en-GB" sz="3600" dirty="0">
              <a:latin typeface="Franklin Gothic Heavy" panose="020B0903020102020204" pitchFamily="34" charset="0"/>
            </a:endParaRP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idx="1"/>
          </p:nvPr>
        </p:nvSpPr>
        <p:spPr>
          <a:xfrm>
            <a:off x="2291615" y="2425158"/>
            <a:ext cx="8638981" cy="3033518"/>
          </a:xfrm>
          <a:solidFill>
            <a:schemeClr val="bg2">
              <a:lumMod val="90000"/>
            </a:schemeClr>
          </a:solidFill>
        </p:spPr>
        <p:txBody>
          <a:bodyPr/>
          <a:lstStyle/>
          <a:p>
            <a:pPr>
              <a:buClr>
                <a:schemeClr val="tx1"/>
              </a:buClr>
              <a:buFont typeface="Wingdings" panose="05000000000000000000" pitchFamily="2" charset="2"/>
              <a:buChar char="§"/>
            </a:pPr>
            <a:r>
              <a:rPr lang="en-GB" sz="4000" dirty="0">
                <a:solidFill>
                  <a:srgbClr val="993300"/>
                </a:solidFill>
              </a:rPr>
              <a:t> Using a variety of sentence structures.</a:t>
            </a:r>
          </a:p>
          <a:p>
            <a:pPr>
              <a:buClr>
                <a:schemeClr val="tx1"/>
              </a:buClr>
              <a:buFont typeface="Wingdings" panose="05000000000000000000" pitchFamily="2" charset="2"/>
              <a:buChar char="§"/>
            </a:pPr>
            <a:r>
              <a:rPr lang="en-GB" sz="4000" dirty="0">
                <a:solidFill>
                  <a:srgbClr val="4D4D4D"/>
                </a:solidFill>
              </a:rPr>
              <a:t> Using ambitious vocabulary to develop descriptions.</a:t>
            </a:r>
          </a:p>
          <a:p>
            <a:pPr>
              <a:buClr>
                <a:schemeClr val="tx1"/>
              </a:buClr>
              <a:buFont typeface="Wingdings" panose="05000000000000000000" pitchFamily="2" charset="2"/>
              <a:buChar char="§"/>
            </a:pPr>
            <a:r>
              <a:rPr lang="en-GB" sz="4000" dirty="0">
                <a:solidFill>
                  <a:srgbClr val="FF9900"/>
                </a:solidFill>
              </a:rPr>
              <a:t> Using literary devices to create effects.</a:t>
            </a:r>
          </a:p>
          <a:p>
            <a:pPr marL="0" indent="0">
              <a:buNone/>
            </a:pPr>
            <a:endParaRPr lang="en-GB" dirty="0"/>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Learning Content</a:t>
            </a:r>
          </a:p>
        </p:txBody>
      </p:sp>
      <p:sp>
        <p:nvSpPr>
          <p:cNvPr id="7" name="TextBox 6">
            <a:extLst>
              <a:ext uri="{FF2B5EF4-FFF2-40B4-BE49-F238E27FC236}">
                <a16:creationId xmlns:a16="http://schemas.microsoft.com/office/drawing/2014/main" id="{C15B2717-E298-4996-A56C-B2AC691F0283}"/>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110913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838200" y="133349"/>
            <a:ext cx="11234530" cy="779464"/>
          </a:xfrm>
          <a:solidFill>
            <a:schemeClr val="bg2">
              <a:lumMod val="90000"/>
            </a:schemeClr>
          </a:solidFill>
        </p:spPr>
        <p:txBody>
          <a:bodyPr>
            <a:noAutofit/>
          </a:bodyPr>
          <a:lstStyle/>
          <a:p>
            <a:r>
              <a:rPr lang="en-GB" sz="3600" dirty="0">
                <a:latin typeface="Franklin Gothic Heavy" panose="020B0903020102020204" pitchFamily="34" charset="0"/>
              </a:rPr>
              <a:t>Dracula: Bram Stoker</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idx="1"/>
          </p:nvPr>
        </p:nvSpPr>
        <p:spPr>
          <a:xfrm>
            <a:off x="7478151" y="1201869"/>
            <a:ext cx="4310576" cy="5155095"/>
          </a:xfrm>
          <a:solidFill>
            <a:schemeClr val="bg2">
              <a:lumMod val="90000"/>
            </a:schemeClr>
          </a:solidFill>
        </p:spPr>
        <p:txBody>
          <a:bodyPr>
            <a:normAutofit fontScale="92500" lnSpcReduction="10000"/>
          </a:bodyPr>
          <a:lstStyle/>
          <a:p>
            <a:pPr marL="0" indent="0">
              <a:buNone/>
            </a:pPr>
            <a:r>
              <a:rPr lang="en-GB" sz="4000" dirty="0"/>
              <a:t>Jonathan Harker is a newly qualified solicitor who is travelling to Count Dracula’s castle on a business trip. He has to travel through the mountains while the sound of wolves howling surrounds his carriage.</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Reading Activity </a:t>
            </a:r>
          </a:p>
        </p:txBody>
      </p:sp>
      <p:sp>
        <p:nvSpPr>
          <p:cNvPr id="7" name="TextBox 6">
            <a:extLst>
              <a:ext uri="{FF2B5EF4-FFF2-40B4-BE49-F238E27FC236}">
                <a16:creationId xmlns:a16="http://schemas.microsoft.com/office/drawing/2014/main" id="{D9EAA29A-E793-4EBF-8622-694464EE7304}"/>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102976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10515600" cy="762220"/>
          </a:xfrm>
          <a:solidFill>
            <a:schemeClr val="bg2">
              <a:lumMod val="90000"/>
            </a:schemeClr>
          </a:solidFill>
        </p:spPr>
        <p:txBody>
          <a:bodyPr>
            <a:noAutofit/>
          </a:bodyPr>
          <a:lstStyle/>
          <a:p>
            <a:r>
              <a:rPr lang="en-GB" sz="3600" dirty="0">
                <a:latin typeface="Franklin Gothic Heavy" panose="020B0903020102020204" pitchFamily="34" charset="0"/>
              </a:rPr>
              <a:t>Bram Stoker’s Language and Structural Choices</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sz="half" idx="1"/>
          </p:nvPr>
        </p:nvSpPr>
        <p:spPr>
          <a:xfrm>
            <a:off x="6576306" y="1006777"/>
            <a:ext cx="5181600" cy="5387926"/>
          </a:xfrm>
          <a:solidFill>
            <a:schemeClr val="bg2">
              <a:lumMod val="90000"/>
            </a:schemeClr>
          </a:solidFill>
        </p:spPr>
        <p:txBody>
          <a:bodyPr>
            <a:normAutofit fontScale="77500" lnSpcReduction="20000"/>
          </a:bodyPr>
          <a:lstStyle/>
          <a:p>
            <a:pPr marL="0" indent="0">
              <a:buNone/>
            </a:pPr>
            <a:r>
              <a:rPr lang="en-GB" dirty="0"/>
              <a:t>Soon we were hemmed in with trees, which in places arched right over the roadway till we passed as through a tunnel; and again great frowning rocks guarded us boldly on either side. Though we were in shelter, we could hear the rising wind, for it moaned and whistled through the rocks, and the branches of the trees crashed together as we swept along. It grew colder and colder still, and fine, powdery snow began to fall, so that soon we and all around us were covered with a white blanket. The keen wind still carried the howling of the dogs, though this grew fainter as we went on our way. The baying of the wolves sounded nearer and nearer, as though they were closing round on us from every side. I grew dreadfully afraid, and the horses shared my fear. The driver, however, was not in the least disturbed; he kept turning his head to left and right, but I could not see anything through the darkness.</a:t>
            </a:r>
          </a:p>
        </p:txBody>
      </p:sp>
      <p:sp>
        <p:nvSpPr>
          <p:cNvPr id="2" name="Content Placeholder 1">
            <a:extLst>
              <a:ext uri="{FF2B5EF4-FFF2-40B4-BE49-F238E27FC236}">
                <a16:creationId xmlns:a16="http://schemas.microsoft.com/office/drawing/2014/main" id="{A13E1C02-D2FA-4F40-8001-BB390CA36858}"/>
              </a:ext>
            </a:extLst>
          </p:cNvPr>
          <p:cNvSpPr>
            <a:spLocks noGrp="1"/>
          </p:cNvSpPr>
          <p:nvPr>
            <p:ph sz="half" idx="2"/>
          </p:nvPr>
        </p:nvSpPr>
        <p:spPr>
          <a:xfrm>
            <a:off x="960612" y="3163021"/>
            <a:ext cx="5181600" cy="1700884"/>
          </a:xfrm>
          <a:solidFill>
            <a:schemeClr val="bg2">
              <a:lumMod val="90000"/>
            </a:schemeClr>
          </a:solidFill>
        </p:spPr>
        <p:txBody>
          <a:bodyPr>
            <a:normAutofit fontScale="77500" lnSpcReduction="20000"/>
          </a:bodyPr>
          <a:lstStyle/>
          <a:p>
            <a:pPr marL="514350" indent="-514350">
              <a:buFont typeface="+mj-lt"/>
              <a:buAutoNum type="arabicPeriod"/>
            </a:pPr>
            <a:r>
              <a:rPr lang="en-GB" dirty="0"/>
              <a:t>How does Stoker create a sense of feeling trapped or confined?</a:t>
            </a:r>
          </a:p>
          <a:p>
            <a:pPr marL="514350" indent="-514350">
              <a:buFont typeface="+mj-lt"/>
              <a:buAutoNum type="arabicPeriod"/>
            </a:pPr>
            <a:r>
              <a:rPr lang="en-GB" dirty="0"/>
              <a:t>Can you find any literary devices?</a:t>
            </a:r>
          </a:p>
          <a:p>
            <a:pPr marL="514350" indent="-514350">
              <a:buFont typeface="+mj-lt"/>
              <a:buAutoNum type="arabicPeriod"/>
            </a:pPr>
            <a:r>
              <a:rPr lang="en-GB" dirty="0"/>
              <a:t>How do we a get a sense that Jonathan is in danger?</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Reading Activity </a:t>
            </a:r>
          </a:p>
        </p:txBody>
      </p:sp>
      <p:sp>
        <p:nvSpPr>
          <p:cNvPr id="7" name="TextBox 6">
            <a:extLst>
              <a:ext uri="{FF2B5EF4-FFF2-40B4-BE49-F238E27FC236}">
                <a16:creationId xmlns:a16="http://schemas.microsoft.com/office/drawing/2014/main" id="{1874F684-206B-4A3A-921D-A1540ED800E2}"/>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4273066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10515600" cy="762220"/>
          </a:xfrm>
          <a:solidFill>
            <a:schemeClr val="bg2">
              <a:lumMod val="90000"/>
            </a:schemeClr>
          </a:solidFill>
        </p:spPr>
        <p:txBody>
          <a:bodyPr>
            <a:noAutofit/>
          </a:bodyPr>
          <a:lstStyle/>
          <a:p>
            <a:r>
              <a:rPr lang="en-GB" sz="3600" dirty="0">
                <a:latin typeface="Franklin Gothic Heavy" panose="020B0903020102020204" pitchFamily="34" charset="0"/>
              </a:rPr>
              <a:t>Bram Stoker’s Language and Structural Choices</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sz="half" idx="1"/>
          </p:nvPr>
        </p:nvSpPr>
        <p:spPr>
          <a:xfrm>
            <a:off x="5331655" y="1063406"/>
            <a:ext cx="6639951" cy="5515963"/>
          </a:xfrm>
          <a:solidFill>
            <a:schemeClr val="bg2">
              <a:lumMod val="90000"/>
            </a:schemeClr>
          </a:solidFill>
        </p:spPr>
        <p:txBody>
          <a:bodyPr>
            <a:noAutofit/>
          </a:bodyPr>
          <a:lstStyle/>
          <a:p>
            <a:pPr marL="0" indent="0">
              <a:buNone/>
            </a:pPr>
            <a:r>
              <a:rPr lang="en-GB" sz="1900" dirty="0"/>
              <a:t>Suddenly, away on our left, I saw a faint flickering blue flame. The driver saw it at the same moment; he at once checked the horses, and, jumping to the ground, disappeared into the darkness. I did not know what to do, the less as the howling of the wolves grew closer; but while I wondered the driver suddenly appeared again, and without a word took his seat, and we resumed our journey. I think I must have fallen asleep and kept dreaming of the incident, for it seemed to be repeated endlessly, and now looking back, it is like a sort of awful nightmare. Once the flame appeared so near the road, that even in the darkness around us I could watch the driver’s motions. He went rapidly to where the blue flame arose—it must have been very faint, for it did not seem to illumine the place around it at all—and gathering a few stones, formed them into some device. Once there appeared a strange optical effect: when he stood between me and the flame he did not obstruct it, for I could see its ghostly flicker all the same. This startled me, but as the effect was only momentary, I took it that my eyes deceived me straining through the darkness. Then for a time there were no blue flames, and we sped onwards through the gloom, with the howling of the wolves around us, as though they were following in a moving circle.</a:t>
            </a:r>
          </a:p>
        </p:txBody>
      </p:sp>
      <p:sp>
        <p:nvSpPr>
          <p:cNvPr id="2" name="Content Placeholder 1">
            <a:extLst>
              <a:ext uri="{FF2B5EF4-FFF2-40B4-BE49-F238E27FC236}">
                <a16:creationId xmlns:a16="http://schemas.microsoft.com/office/drawing/2014/main" id="{A13E1C02-D2FA-4F40-8001-BB390CA36858}"/>
              </a:ext>
            </a:extLst>
          </p:cNvPr>
          <p:cNvSpPr>
            <a:spLocks noGrp="1"/>
          </p:cNvSpPr>
          <p:nvPr>
            <p:ph sz="half" idx="2"/>
          </p:nvPr>
        </p:nvSpPr>
        <p:spPr>
          <a:xfrm>
            <a:off x="1277382" y="3034964"/>
            <a:ext cx="3688514" cy="1700884"/>
          </a:xfrm>
          <a:solidFill>
            <a:schemeClr val="bg2">
              <a:lumMod val="90000"/>
            </a:schemeClr>
          </a:solidFill>
        </p:spPr>
        <p:txBody>
          <a:bodyPr>
            <a:normAutofit lnSpcReduction="10000"/>
          </a:bodyPr>
          <a:lstStyle/>
          <a:p>
            <a:pPr marL="0" indent="0">
              <a:buNone/>
            </a:pPr>
            <a:r>
              <a:rPr lang="en-GB" dirty="0"/>
              <a:t>4. How is a sense of uncertainty created?</a:t>
            </a:r>
          </a:p>
          <a:p>
            <a:pPr marL="0" indent="0">
              <a:buNone/>
            </a:pPr>
            <a:r>
              <a:rPr lang="en-GB" dirty="0"/>
              <a:t>5. How does Stoker use hyphens?  </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Reading Activity </a:t>
            </a:r>
          </a:p>
        </p:txBody>
      </p:sp>
      <p:sp>
        <p:nvSpPr>
          <p:cNvPr id="7" name="TextBox 6">
            <a:extLst>
              <a:ext uri="{FF2B5EF4-FFF2-40B4-BE49-F238E27FC236}">
                <a16:creationId xmlns:a16="http://schemas.microsoft.com/office/drawing/2014/main" id="{E637359A-E29D-4877-A67D-C2981D2D7FBA}"/>
              </a:ext>
            </a:extLst>
          </p:cNvPr>
          <p:cNvSpPr txBox="1"/>
          <p:nvPr/>
        </p:nvSpPr>
        <p:spPr>
          <a:xfrm>
            <a:off x="773043" y="6141444"/>
            <a:ext cx="4493456" cy="646331"/>
          </a:xfrm>
          <a:prstGeom prst="rect">
            <a:avLst/>
          </a:prstGeom>
          <a:solidFill>
            <a:schemeClr val="bg2">
              <a:lumMod val="90000"/>
            </a:schemeClr>
          </a:solidFill>
        </p:spPr>
        <p:txBody>
          <a:bodyPr wrap="square" rtlCol="0">
            <a:spAutoFit/>
          </a:bodyPr>
          <a:lstStyle/>
          <a:p>
            <a:r>
              <a:rPr lang="en-GB" dirty="0"/>
              <a:t>LO: To use a range of vocabulary and sentence</a:t>
            </a:r>
          </a:p>
          <a:p>
            <a:r>
              <a:rPr lang="en-GB" dirty="0"/>
              <a:t> structures when describing settings.</a:t>
            </a:r>
          </a:p>
        </p:txBody>
      </p:sp>
    </p:spTree>
    <p:extLst>
      <p:ext uri="{BB962C8B-B14F-4D97-AF65-F5344CB8AC3E}">
        <p14:creationId xmlns:p14="http://schemas.microsoft.com/office/powerpoint/2010/main" val="3054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10515600" cy="762220"/>
          </a:xfrm>
          <a:solidFill>
            <a:schemeClr val="bg2">
              <a:lumMod val="90000"/>
            </a:schemeClr>
          </a:solidFill>
        </p:spPr>
        <p:txBody>
          <a:bodyPr>
            <a:noAutofit/>
          </a:bodyPr>
          <a:lstStyle/>
          <a:p>
            <a:r>
              <a:rPr lang="en-GB" sz="3600" dirty="0">
                <a:latin typeface="Franklin Gothic Heavy" panose="020B0903020102020204" pitchFamily="34" charset="0"/>
              </a:rPr>
              <a:t>How could this simple sentence be developed?</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sz="half" idx="1"/>
          </p:nvPr>
        </p:nvSpPr>
        <p:spPr>
          <a:xfrm>
            <a:off x="5226192" y="3272574"/>
            <a:ext cx="6639951" cy="2799676"/>
          </a:xfrm>
          <a:solidFill>
            <a:schemeClr val="bg2">
              <a:lumMod val="90000"/>
            </a:schemeClr>
          </a:solidFill>
        </p:spPr>
        <p:txBody>
          <a:bodyPr>
            <a:noAutofit/>
          </a:bodyPr>
          <a:lstStyle/>
          <a:p>
            <a:pPr marL="0" indent="0">
              <a:buNone/>
            </a:pPr>
            <a:r>
              <a:rPr lang="en-GB" dirty="0"/>
              <a:t>Could you:</a:t>
            </a:r>
          </a:p>
          <a:p>
            <a:pPr marL="457200" indent="-457200">
              <a:buFont typeface="+mj-lt"/>
              <a:buAutoNum type="arabicPeriod"/>
            </a:pPr>
            <a:r>
              <a:rPr lang="en-GB" sz="2000" dirty="0"/>
              <a:t>Add more ambitious adjectives?</a:t>
            </a:r>
          </a:p>
          <a:p>
            <a:pPr marL="457200" indent="-457200">
              <a:buFont typeface="+mj-lt"/>
              <a:buAutoNum type="arabicPeriod"/>
            </a:pPr>
            <a:r>
              <a:rPr lang="en-GB" sz="2000" dirty="0"/>
              <a:t>Create a complex sentence?</a:t>
            </a:r>
          </a:p>
          <a:p>
            <a:pPr marL="457200" indent="-457200">
              <a:buFont typeface="+mj-lt"/>
              <a:buAutoNum type="arabicPeriod"/>
            </a:pPr>
            <a:r>
              <a:rPr lang="en-GB" sz="2000" dirty="0"/>
              <a:t>Add an embedded subordinate clause?</a:t>
            </a:r>
          </a:p>
          <a:p>
            <a:pPr marL="457200" indent="-457200">
              <a:buFont typeface="+mj-lt"/>
              <a:buAutoNum type="arabicPeriod"/>
            </a:pPr>
            <a:r>
              <a:rPr lang="en-GB" sz="2000" dirty="0"/>
              <a:t>Add a literary device such as personification or a simile?</a:t>
            </a:r>
          </a:p>
          <a:p>
            <a:pPr marL="457200" indent="-457200">
              <a:buFont typeface="+mj-lt"/>
              <a:buAutoNum type="arabicPeriod"/>
            </a:pPr>
            <a:r>
              <a:rPr lang="en-GB" sz="2000" dirty="0"/>
              <a:t>Start the sentence with adjectives, a verb or an adverb?</a:t>
            </a:r>
          </a:p>
          <a:p>
            <a:pPr marL="457200" indent="-457200">
              <a:buFont typeface="+mj-lt"/>
              <a:buAutoNum type="arabicPeriod"/>
            </a:pPr>
            <a:endParaRPr lang="en-GB" sz="2000" dirty="0"/>
          </a:p>
        </p:txBody>
      </p:sp>
      <p:sp>
        <p:nvSpPr>
          <p:cNvPr id="2" name="Content Placeholder 1">
            <a:extLst>
              <a:ext uri="{FF2B5EF4-FFF2-40B4-BE49-F238E27FC236}">
                <a16:creationId xmlns:a16="http://schemas.microsoft.com/office/drawing/2014/main" id="{A13E1C02-D2FA-4F40-8001-BB390CA36858}"/>
              </a:ext>
            </a:extLst>
          </p:cNvPr>
          <p:cNvSpPr>
            <a:spLocks noGrp="1"/>
          </p:cNvSpPr>
          <p:nvPr>
            <p:ph sz="half" idx="2"/>
          </p:nvPr>
        </p:nvSpPr>
        <p:spPr>
          <a:xfrm>
            <a:off x="3638626" y="1624962"/>
            <a:ext cx="5067148" cy="560627"/>
          </a:xfrm>
          <a:solidFill>
            <a:schemeClr val="bg2">
              <a:lumMod val="90000"/>
            </a:schemeClr>
          </a:solidFill>
        </p:spPr>
        <p:txBody>
          <a:bodyPr>
            <a:normAutofit/>
          </a:bodyPr>
          <a:lstStyle/>
          <a:p>
            <a:pPr marL="0" indent="0">
              <a:buNone/>
            </a:pPr>
            <a:r>
              <a:rPr lang="en-GB" dirty="0">
                <a:solidFill>
                  <a:srgbClr val="FF0000"/>
                </a:solidFill>
              </a:rPr>
              <a:t>The castle was dark and gloomy.</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Mastery</a:t>
            </a:r>
          </a:p>
        </p:txBody>
      </p:sp>
      <p:sp>
        <p:nvSpPr>
          <p:cNvPr id="7" name="TextBox 6">
            <a:extLst>
              <a:ext uri="{FF2B5EF4-FFF2-40B4-BE49-F238E27FC236}">
                <a16:creationId xmlns:a16="http://schemas.microsoft.com/office/drawing/2014/main" id="{58A4853A-6E07-412B-840C-4534589F6D71}"/>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255962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10515600" cy="912812"/>
          </a:xfrm>
          <a:solidFill>
            <a:schemeClr val="bg2">
              <a:lumMod val="90000"/>
            </a:schemeClr>
          </a:solidFill>
        </p:spPr>
        <p:txBody>
          <a:bodyPr>
            <a:noAutofit/>
          </a:bodyPr>
          <a:lstStyle/>
          <a:p>
            <a:r>
              <a:rPr lang="en-GB" sz="3600" dirty="0">
                <a:latin typeface="Franklin Gothic Heavy" panose="020B0903020102020204" pitchFamily="34" charset="0"/>
              </a:rPr>
              <a:t>Continue the extract. Create a description of Dracula’s castle.</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Writing Task </a:t>
            </a:r>
          </a:p>
        </p:txBody>
      </p:sp>
      <p:sp>
        <p:nvSpPr>
          <p:cNvPr id="7" name="TextBox 6">
            <a:extLst>
              <a:ext uri="{FF2B5EF4-FFF2-40B4-BE49-F238E27FC236}">
                <a16:creationId xmlns:a16="http://schemas.microsoft.com/office/drawing/2014/main" id="{E637359A-E29D-4877-A67D-C2981D2D7FBA}"/>
              </a:ext>
            </a:extLst>
          </p:cNvPr>
          <p:cNvSpPr txBox="1"/>
          <p:nvPr/>
        </p:nvSpPr>
        <p:spPr>
          <a:xfrm>
            <a:off x="914400" y="6488667"/>
            <a:ext cx="8300619"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
        <p:nvSpPr>
          <p:cNvPr id="12" name="Content Placeholder 5">
            <a:extLst>
              <a:ext uri="{FF2B5EF4-FFF2-40B4-BE49-F238E27FC236}">
                <a16:creationId xmlns:a16="http://schemas.microsoft.com/office/drawing/2014/main" id="{D0FA99B0-3996-441C-A29B-65085848692B}"/>
              </a:ext>
            </a:extLst>
          </p:cNvPr>
          <p:cNvSpPr>
            <a:spLocks noGrp="1"/>
          </p:cNvSpPr>
          <p:nvPr>
            <p:ph sz="half" idx="1"/>
          </p:nvPr>
        </p:nvSpPr>
        <p:spPr>
          <a:xfrm>
            <a:off x="5739620" y="3553001"/>
            <a:ext cx="6317073" cy="2608649"/>
          </a:xfrm>
          <a:solidFill>
            <a:schemeClr val="bg2">
              <a:lumMod val="90000"/>
            </a:schemeClr>
          </a:solidFill>
        </p:spPr>
        <p:txBody>
          <a:bodyPr>
            <a:noAutofit/>
          </a:bodyPr>
          <a:lstStyle/>
          <a:p>
            <a:pPr marL="0" indent="0">
              <a:buNone/>
            </a:pPr>
            <a:r>
              <a:rPr lang="en-GB" dirty="0"/>
              <a:t>Criteria – Can you use:</a:t>
            </a:r>
          </a:p>
          <a:p>
            <a:pPr marL="457200" indent="-457200">
              <a:buFont typeface="+mj-lt"/>
              <a:buAutoNum type="arabicPeriod"/>
            </a:pPr>
            <a:r>
              <a:rPr lang="en-GB" sz="2000" dirty="0"/>
              <a:t>Ambitious vocabulary?</a:t>
            </a:r>
          </a:p>
          <a:p>
            <a:pPr marL="457200" indent="-457200">
              <a:buFont typeface="+mj-lt"/>
              <a:buAutoNum type="arabicPeriod"/>
            </a:pPr>
            <a:r>
              <a:rPr lang="en-GB" sz="2000" dirty="0"/>
              <a:t>Complex sentence structures?</a:t>
            </a:r>
          </a:p>
          <a:p>
            <a:pPr marL="457200" indent="-457200">
              <a:buFont typeface="+mj-lt"/>
              <a:buAutoNum type="arabicPeriod"/>
            </a:pPr>
            <a:r>
              <a:rPr lang="en-GB" sz="2000" dirty="0"/>
              <a:t>Embedded subordinate clauses (with hyphens)?</a:t>
            </a:r>
          </a:p>
          <a:p>
            <a:pPr marL="457200" indent="-457200">
              <a:buFont typeface="+mj-lt"/>
              <a:buAutoNum type="arabicPeriod"/>
            </a:pPr>
            <a:r>
              <a:rPr lang="en-GB" sz="2000" dirty="0"/>
              <a:t>Literary devices such as personification or a simile?</a:t>
            </a:r>
          </a:p>
          <a:p>
            <a:pPr marL="457200" indent="-457200">
              <a:buFont typeface="+mj-lt"/>
              <a:buAutoNum type="arabicPeriod"/>
            </a:pPr>
            <a:r>
              <a:rPr lang="en-GB" sz="2000" dirty="0"/>
              <a:t>Start sentences with adjectives, verbs and or adverbs?</a:t>
            </a:r>
          </a:p>
        </p:txBody>
      </p:sp>
    </p:spTree>
    <p:extLst>
      <p:ext uri="{BB962C8B-B14F-4D97-AF65-F5344CB8AC3E}">
        <p14:creationId xmlns:p14="http://schemas.microsoft.com/office/powerpoint/2010/main" val="2816042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1122</Words>
  <Application>Microsoft Office PowerPoint</Application>
  <PresentationFormat>Widescreen</PresentationFormat>
  <Paragraphs>83</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Franklin Gothic Heavy</vt:lpstr>
      <vt:lpstr>Wingdings</vt:lpstr>
      <vt:lpstr>Office Theme</vt:lpstr>
      <vt:lpstr>Describing Gothic Settings</vt:lpstr>
      <vt:lpstr>Match the vocabulary to the correct definitions.</vt:lpstr>
      <vt:lpstr>Match the vocabulary to the correct definitions.</vt:lpstr>
      <vt:lpstr>In this lesson you will be mastering the following:</vt:lpstr>
      <vt:lpstr>Dracula: Bram Stoker</vt:lpstr>
      <vt:lpstr>Bram Stoker’s Language and Structural Choices</vt:lpstr>
      <vt:lpstr>Bram Stoker’s Language and Structural Choices</vt:lpstr>
      <vt:lpstr>How could this simple sentence be developed?</vt:lpstr>
      <vt:lpstr>Continue the extract. Create a description of Dracula’s castle.</vt:lpstr>
      <vt:lpstr>Analyse your own or a partner’s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Amanda Allen</cp:lastModifiedBy>
  <cp:revision>17</cp:revision>
  <dcterms:created xsi:type="dcterms:W3CDTF">2020-04-22T13:57:15Z</dcterms:created>
  <dcterms:modified xsi:type="dcterms:W3CDTF">2020-04-22T15:11:45Z</dcterms:modified>
</cp:coreProperties>
</file>