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3"/>
  </p:notesMasterIdLst>
  <p:handoutMasterIdLst>
    <p:handoutMasterId r:id="rId14"/>
  </p:handoutMasterIdLst>
  <p:sldIdLst>
    <p:sldId id="437" r:id="rId4"/>
    <p:sldId id="630" r:id="rId5"/>
    <p:sldId id="625" r:id="rId6"/>
    <p:sldId id="626" r:id="rId7"/>
    <p:sldId id="629" r:id="rId8"/>
    <p:sldId id="605" r:id="rId9"/>
    <p:sldId id="628" r:id="rId10"/>
    <p:sldId id="627" r:id="rId11"/>
    <p:sldId id="5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  <a:srgbClr val="009900"/>
    <a:srgbClr val="A10F0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5" autoAdjust="0"/>
    <p:restoredTop sz="94683" autoAdjust="0"/>
  </p:normalViewPr>
  <p:slideViewPr>
    <p:cSldViewPr>
      <p:cViewPr varScale="1">
        <p:scale>
          <a:sx n="101" d="100"/>
          <a:sy n="101" d="100"/>
        </p:scale>
        <p:origin x="1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0FD140-D065-487F-830D-012627EBF709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3AADB3-2482-4BCB-8F32-C6E775431D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80A04E-2ACB-4C94-B76F-7E6FD29B9911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A99139-D959-4722-A3F5-E21F993A1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31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8D6B95-7B96-446A-ADCC-D83E8EBBB93A}" type="slidenum">
              <a:rPr lang="en-GB" sz="1200"/>
              <a:pPr algn="r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8D6B95-7B96-446A-ADCC-D83E8EBBB93A}" type="slidenum">
              <a:rPr lang="en-GB" sz="1200"/>
              <a:pPr algn="r"/>
              <a:t>2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733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8B3101-C102-45E7-B982-2F7BBCB2C4C8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AA4990-D1B9-4E2E-A951-D14229B8AD36}" type="slidenum">
              <a:rPr lang="en-GB" sz="1200"/>
              <a:pPr algn="r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AA4990-D1B9-4E2E-A951-D14229B8AD36}" type="slidenum">
              <a:rPr lang="en-GB" sz="1200"/>
              <a:pPr algn="r"/>
              <a:t>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2478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7DCF06-58D8-49FB-A31C-8EC4AA7EC655}" type="slidenum">
              <a:rPr lang="en-GB" sz="1200"/>
              <a:pPr algn="r"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AEB8BF-5F90-4D0E-833F-48A592DB6682}" type="slidenum">
              <a:rPr lang="en-GB" sz="1200"/>
              <a:pPr algn="r"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EA88EE-91D0-4F7A-A09C-7EB13250D9B3}" type="slidenum">
              <a:rPr lang="en-GB" sz="1200"/>
              <a:pPr algn="r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42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085ECA-493F-4A9E-9CBF-221215E730EF}" type="slidenum">
              <a:rPr lang="en-GB" sz="1200"/>
              <a:pPr algn="r"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CA5E-D5A8-410F-B91A-F998FC20F720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ECCE-1C7A-4120-93DA-F8911584ED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95EF-3F5D-4714-A6F6-A8EC4865DDBF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0DEA-C343-4982-BBC8-F5F6928E0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D11C-2D4D-46C2-9DF1-66E3D74ADD4D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A813-122E-49CD-A9DF-3AFF9FF0EA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A85C7-A596-4B28-9FF0-BED2B230E4CC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7ED7-662A-497F-B88F-D15BE45A04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8A83-8500-4444-B2B4-5A99CBC534D7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E207-A23C-4903-AF36-317154AAF9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16271-A88F-4AF5-BFA3-30DAFDE7D5C6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6B40E-3BEB-4790-A693-442BB9E12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C9FD4-2D75-465D-9107-63E68B773BEE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2FE6E-5B34-473E-85D8-C448F0572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C1E6-BB17-4F28-9CD6-7F67ADAA72C2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1E9C-C6E0-4899-A6D5-2779A0AA9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C19A-1714-4E9A-A401-60C4A606695A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F1C6C-C56F-4207-9772-84875D7142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DE5D-1055-4380-A4A6-C2812E44AFFE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45A9-DCE2-4168-8A1B-D6189A4681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F93A-9BF6-44B2-8A15-C25806E75D5B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1CBF7-1D99-4E42-A64B-23788A4DFB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9F91-8A7F-4B0F-B840-756594B36FF7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3C8B-2457-430C-96AE-F583237574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09FC-CF83-48DE-A991-E7B5D6525C4E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4657-6924-48F3-A2AF-76EF7EAD2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66E8-C3A4-4C71-BAAA-25181E3648A7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16C3-30E9-4785-8110-176608C4D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F803-D9D1-4D0D-BA1D-F2ED1188F250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3985-06D4-4013-864C-246205108F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4513-4216-4053-972E-D256666710C2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A487-E9BA-4139-90C7-20D6387801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7464-2D64-48D1-B428-812A7CB09C4F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75DBB-CE90-4B30-B932-AEBF782B0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24E1-0378-4FE2-9D73-4D081E07D05C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578D-24D5-497C-9D78-04B503818B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8EB5-E4C4-4045-B411-8FFDCF99ACF7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9781-B96A-4B01-8C88-5CC5855DF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CBE5-819C-4D73-8075-64FDB841AAEE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A0EE-2CEC-45EF-AEC2-F1C6259FE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F92F-42D3-4BD6-AF88-5780FD138B9A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2BF3-028F-4DF1-9C35-4D437F03C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A9EE5-8A4D-4EA7-B0FF-3C4778867A2F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BD63F-5C42-4634-A390-A8A255BFDD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4BA6-4EC1-4A45-AF91-5497AA503A49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1D0F-C21A-4775-800C-42E06C78D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7CDA-4C8C-426C-9B12-F0D68525C453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5546-409F-4C5F-B2E6-150B2A5A0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7E00-98D6-43DF-AA13-D4F7DF0EF0E4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5CA7-F4D1-4783-84A4-90065F711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78BB-1CB0-498F-9C48-D0E9F83DA0BA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4517-1703-4ED5-A523-7EC588306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FBD7-4DA6-4699-96C2-FFD4B905D9CF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FE6A2-E680-4732-A3B5-26AA78CA0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85A61-5AD3-4CBC-8918-F0EEA3ED49EE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13B1-9B15-42CE-930A-B9D80C11EA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6419-4512-42E0-BB00-6D6DC6708ED9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EFF5-013F-4E2D-B9E9-4EB651CBC0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5EAC-7A1D-4930-8C48-B1958EC45D76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50C1-21FD-450B-B9E0-59EA5649F5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8CF1-88ED-43CA-B262-A1796A53755C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830-3A66-486B-9395-2BAE53AAF6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D8A1-387A-4342-B8BB-8D7F6E43B372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4A5A-256B-47EA-99AC-C0CA28441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79C1-26EC-4C76-952F-2D45304DFE7E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60B5-B2AB-4316-B101-9C36AA77D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6884-0A94-44E0-8D76-9B73205083D7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5E15-B729-4C22-A049-FC5F0C4668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dddd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LO – to kljlaksjdflsajlfkjdflkkdkdk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F9FEE-4619-4F94-B394-E919043AD038}" type="datetimeFigureOut">
              <a:rPr lang="en-US"/>
              <a:pPr>
                <a:defRPr/>
              </a:pPr>
              <a:t>10/19/2020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F55B34-798C-4C93-94FD-8AD2063F0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0" y="0"/>
            <a:ext cx="9290050" cy="7075488"/>
            <a:chOff x="0" y="0"/>
            <a:chExt cx="5852" cy="4457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4286" y="0"/>
              <a:ext cx="1565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4286" y="0"/>
              <a:ext cx="1566" cy="4457"/>
              <a:chOff x="6802628" y="0"/>
              <a:chExt cx="2485835" cy="7048574"/>
            </a:xfrm>
          </p:grpSpPr>
          <p:sp>
            <p:nvSpPr>
              <p:cNvPr id="1042" name="Text Box 5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484247" cy="201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3" name="Text Box 6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339796" cy="2906726"/>
              </a:xfrm>
              <a:prstGeom prst="rect">
                <a:avLst/>
              </a:prstGeom>
              <a:solidFill>
                <a:srgbClr val="9933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chemeClr val="bg1"/>
                    </a:solidFill>
                  </a:rPr>
                  <a:t>Outcomes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>
                    <a:solidFill>
                      <a:schemeClr val="bg1"/>
                    </a:solidFill>
                  </a:rPr>
                  <a:t>Recalling, discussing, performing, evaluating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4" name="Text Box 7"/>
              <p:cNvSpPr txBox="1">
                <a:spLocks noChangeArrowheads="1"/>
              </p:cNvSpPr>
              <p:nvPr/>
            </p:nvSpPr>
            <p:spPr bwMode="auto">
              <a:xfrm>
                <a:off x="6804216" y="2350052"/>
                <a:ext cx="2339796" cy="1674768"/>
              </a:xfrm>
              <a:prstGeom prst="rect">
                <a:avLst/>
              </a:prstGeom>
              <a:solidFill>
                <a:srgbClr val="FF66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Key Words: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Desolate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sagging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vile</a:t>
                </a:r>
              </a:p>
            </p:txBody>
          </p:sp>
          <p:sp>
            <p:nvSpPr>
              <p:cNvPr id="1045" name="Text Box 8"/>
              <p:cNvSpPr txBox="1">
                <a:spLocks noChangeArrowheads="1"/>
              </p:cNvSpPr>
              <p:nvPr/>
            </p:nvSpPr>
            <p:spPr bwMode="auto">
              <a:xfrm>
                <a:off x="6802628" y="4004260"/>
                <a:ext cx="2339796" cy="3044314"/>
              </a:xfrm>
              <a:prstGeom prst="rect">
                <a:avLst/>
              </a:prstGeom>
              <a:noFill/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The Bigger Picture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To develop your understanding of the novel.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</p:grpSp>
        <p:sp>
          <p:nvSpPr>
            <p:cNvPr id="1046" name="Text Box 9"/>
            <p:cNvSpPr txBox="1">
              <a:spLocks noChangeArrowheads="1"/>
            </p:cNvSpPr>
            <p:nvPr/>
          </p:nvSpPr>
          <p:spPr bwMode="auto">
            <a:xfrm>
              <a:off x="0" y="3925"/>
              <a:ext cx="5760" cy="41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/>
                <a:t>Los</a:t>
              </a:r>
              <a:r>
                <a:rPr lang="en-GB"/>
                <a:t> – to read and understand chapters 3&amp;4 / to understand how a writer creates tension and suspense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AEC5AE3-71DF-4F8F-8CB7-2B4566774817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5B8109-1F68-47AB-AB11-4FC697B1F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E6A9C48-8FB3-458F-B598-3B73EBC0823D}" type="datetimeFigureOut">
              <a:rPr lang="en-GB"/>
              <a:pPr>
                <a:defRPr/>
              </a:pPr>
              <a:t>19/10/2020</a:t>
            </a:fld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CCB695-E9DA-47DB-941B-A9E6036D34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solidFill>
                  <a:srgbClr val="A10F0F"/>
                </a:solidFill>
              </a:rPr>
              <a:t>Skellig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8748713" cy="452596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dirty="0">
                <a:solidFill>
                  <a:srgbClr val="A10F0F"/>
                </a:solidFill>
              </a:rPr>
              <a:t>Silent reading: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 dirty="0">
              <a:solidFill>
                <a:srgbClr val="A10F0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dirty="0">
                <a:solidFill>
                  <a:srgbClr val="A10F0F"/>
                </a:solidFill>
              </a:rPr>
              <a:t>Read Chapter1 and 2- </a:t>
            </a:r>
            <a:r>
              <a:rPr lang="en-GB" sz="2800">
                <a:solidFill>
                  <a:srgbClr val="A10F0F"/>
                </a:solidFill>
              </a:rPr>
              <a:t>10 minutes.</a:t>
            </a:r>
            <a:endParaRPr lang="en-GB" sz="2800" dirty="0">
              <a:solidFill>
                <a:srgbClr val="A10F0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 dirty="0">
              <a:solidFill>
                <a:srgbClr val="A10F0F"/>
              </a:solidFill>
            </a:endParaRPr>
          </a:p>
        </p:txBody>
      </p:sp>
      <p:pic>
        <p:nvPicPr>
          <p:cNvPr id="40963" name="Picture 6" descr="3140f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0"/>
            <a:ext cx="3405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solidFill>
                  <a:srgbClr val="A10F0F"/>
                </a:solidFill>
              </a:rPr>
              <a:t>Skellig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8748713" cy="4525962"/>
          </a:xfrm>
        </p:spPr>
        <p:txBody>
          <a:bodyPr/>
          <a:lstStyle/>
          <a:p>
            <a:r>
              <a:rPr lang="en-GB" sz="2800" b="1"/>
              <a:t>Write the date – </a:t>
            </a:r>
            <a:endParaRPr lang="en-GB" sz="2800" b="1" u="sng"/>
          </a:p>
          <a:p>
            <a:r>
              <a:rPr lang="en-GB" sz="2800" b="1"/>
              <a:t>Write the title – </a:t>
            </a:r>
            <a:r>
              <a:rPr lang="en-GB" sz="2800" b="1" u="sng"/>
              <a:t>Tension and Suspense</a:t>
            </a:r>
          </a:p>
          <a:p>
            <a:r>
              <a:rPr lang="en-GB" sz="2800" b="1" u="sng"/>
              <a:t>Underline</a:t>
            </a:r>
            <a:r>
              <a:rPr lang="en-GB" sz="2800" b="1"/>
              <a:t> your title and date</a:t>
            </a:r>
          </a:p>
          <a:p>
            <a:pPr>
              <a:buFontTx/>
              <a:buNone/>
            </a:pPr>
            <a:endParaRPr lang="en-GB" sz="2800" b="1"/>
          </a:p>
          <a:p>
            <a:r>
              <a:rPr lang="en-GB" sz="2800" b="1"/>
              <a:t>Learning Objectives: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>
                <a:solidFill>
                  <a:srgbClr val="A10F0F"/>
                </a:solidFill>
              </a:rPr>
              <a:t>to read and understand chapters 3&amp;4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>
                <a:solidFill>
                  <a:srgbClr val="A10F0F"/>
                </a:solidFill>
              </a:rPr>
              <a:t>to understand how a writer creates tension and suspense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>
                <a:solidFill>
                  <a:srgbClr val="A10F0F"/>
                </a:solidFill>
              </a:rPr>
              <a:t>To have a go at writing a PEE paragraph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>
              <a:solidFill>
                <a:srgbClr val="A10F0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>
              <a:solidFill>
                <a:srgbClr val="A10F0F"/>
              </a:solidFill>
            </a:endParaRPr>
          </a:p>
        </p:txBody>
      </p:sp>
      <p:pic>
        <p:nvPicPr>
          <p:cNvPr id="40963" name="Picture 6" descr="3140f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0"/>
            <a:ext cx="3405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32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Starter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0" y="765175"/>
            <a:ext cx="6526213" cy="4525963"/>
          </a:xfrm>
        </p:spPr>
        <p:txBody>
          <a:bodyPr/>
          <a:lstStyle/>
          <a:p>
            <a:endParaRPr lang="en-GB" sz="2000" b="1" i="1">
              <a:solidFill>
                <a:srgbClr val="A10F0F"/>
              </a:solidFill>
            </a:endParaRPr>
          </a:p>
          <a:p>
            <a:r>
              <a:rPr lang="en-GB" sz="2800" b="1" i="1"/>
              <a:t>Write the word GARAGE down the side of your page</a:t>
            </a:r>
          </a:p>
          <a:p>
            <a:r>
              <a:rPr lang="en-GB" sz="2800" b="1" i="1"/>
              <a:t>For each letter, write out one word to describe the garage in ‘Skellig’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G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A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R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A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G</a:t>
            </a:r>
          </a:p>
          <a:p>
            <a:r>
              <a:rPr lang="en-GB" sz="2800" b="1" i="1">
                <a:solidFill>
                  <a:srgbClr val="A10F0F"/>
                </a:solidFill>
              </a:rPr>
              <a:t>E</a:t>
            </a:r>
          </a:p>
          <a:p>
            <a:endParaRPr lang="en-US" sz="2800" b="1" i="1"/>
          </a:p>
          <a:p>
            <a:endParaRPr lang="en-GB" sz="2800" b="1" i="1"/>
          </a:p>
          <a:p>
            <a:endParaRPr lang="en-GB" sz="2800" b="1"/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263927" cy="1143000"/>
          </a:xfrm>
        </p:spPr>
        <p:txBody>
          <a:bodyPr/>
          <a:lstStyle/>
          <a:p>
            <a:r>
              <a:rPr lang="en-GB" dirty="0"/>
              <a:t>Synopsis of Chapters 1 &amp; 2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sz="2800" b="1" dirty="0"/>
              <a:t>Open your books to chapter </a:t>
            </a:r>
            <a:r>
              <a:rPr lang="en-GB" sz="2800" b="1" dirty="0">
                <a:solidFill>
                  <a:srgbClr val="A10F0F"/>
                </a:solidFill>
              </a:rPr>
              <a:t>three </a:t>
            </a:r>
            <a:endParaRPr lang="en-GB" sz="2800" i="1" dirty="0">
              <a:solidFill>
                <a:srgbClr val="A10F0F"/>
              </a:solidFill>
            </a:endParaRPr>
          </a:p>
          <a:p>
            <a:endParaRPr lang="en-GB" sz="2800" i="1" dirty="0">
              <a:solidFill>
                <a:srgbClr val="A10F0F"/>
              </a:solidFill>
            </a:endParaRPr>
          </a:p>
          <a:p>
            <a:r>
              <a:rPr lang="en-GB" sz="2800" b="1" i="1" dirty="0"/>
              <a:t>What has happened so far?</a:t>
            </a:r>
          </a:p>
          <a:p>
            <a:endParaRPr lang="en-GB" sz="2800" b="1" i="1" dirty="0"/>
          </a:p>
          <a:p>
            <a:r>
              <a:rPr lang="en-GB" sz="2800" b="1" i="1" dirty="0"/>
              <a:t>Let’s read on – we are looking for tension and suspense!</a:t>
            </a:r>
          </a:p>
          <a:p>
            <a:endParaRPr lang="en-GB" sz="2800" i="1" dirty="0">
              <a:solidFill>
                <a:srgbClr val="A10F0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dirty="0"/>
              <a:t>Chapters 3 &amp; 4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sz="2800" b="1" dirty="0"/>
              <a:t>Open your books to chapter </a:t>
            </a:r>
            <a:r>
              <a:rPr lang="en-GB" sz="2800" b="1" dirty="0">
                <a:solidFill>
                  <a:srgbClr val="A10F0F"/>
                </a:solidFill>
              </a:rPr>
              <a:t>three </a:t>
            </a:r>
            <a:endParaRPr lang="en-GB" sz="2800" i="1" dirty="0">
              <a:solidFill>
                <a:srgbClr val="A10F0F"/>
              </a:solidFill>
            </a:endParaRPr>
          </a:p>
          <a:p>
            <a:endParaRPr lang="en-GB" sz="2800" i="1" dirty="0">
              <a:solidFill>
                <a:srgbClr val="A10F0F"/>
              </a:solidFill>
            </a:endParaRPr>
          </a:p>
          <a:p>
            <a:r>
              <a:rPr lang="en-GB" sz="2800" b="1" i="1" dirty="0"/>
              <a:t>What has happened so far?</a:t>
            </a:r>
          </a:p>
          <a:p>
            <a:endParaRPr lang="en-GB" sz="2800" b="1" i="1" dirty="0"/>
          </a:p>
          <a:p>
            <a:r>
              <a:rPr lang="en-GB" sz="2800" b="1" i="1" dirty="0"/>
              <a:t>Let’s read on – we are looking for tension and suspense!</a:t>
            </a:r>
          </a:p>
          <a:p>
            <a:endParaRPr lang="en-GB" sz="2800" i="1" dirty="0">
              <a:solidFill>
                <a:srgbClr val="A10F0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60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4"/>
          <p:cNvSpPr txBox="1">
            <a:spLocks noChangeArrowheads="1"/>
          </p:cNvSpPr>
          <p:nvPr/>
        </p:nvSpPr>
        <p:spPr bwMode="auto">
          <a:xfrm>
            <a:off x="3779838" y="3933825"/>
            <a:ext cx="2881312" cy="9255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Add in your own words in another colour</a:t>
            </a:r>
          </a:p>
        </p:txBody>
      </p:sp>
      <p:sp>
        <p:nvSpPr>
          <p:cNvPr id="47106" name="Text Box 14"/>
          <p:cNvSpPr txBox="1">
            <a:spLocks noChangeArrowheads="1"/>
          </p:cNvSpPr>
          <p:nvPr/>
        </p:nvSpPr>
        <p:spPr bwMode="auto">
          <a:xfrm>
            <a:off x="0" y="188913"/>
            <a:ext cx="4537075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Read through the chapters again</a:t>
            </a:r>
          </a:p>
        </p:txBody>
      </p:sp>
      <p:sp>
        <p:nvSpPr>
          <p:cNvPr id="47107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/>
              <a:t>Pair Task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47111" name="Content Placeholder 2"/>
          <p:cNvSpPr>
            <a:spLocks/>
          </p:cNvSpPr>
          <p:nvPr/>
        </p:nvSpPr>
        <p:spPr bwMode="auto">
          <a:xfrm>
            <a:off x="0" y="1484313"/>
            <a:ext cx="6526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Calibri" pitchFamily="34" charset="0"/>
              </a:rPr>
              <a:t>In your exercise books, draw a picture of a garage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Calibri" pitchFamily="34" charset="0"/>
              </a:rPr>
              <a:t>Pick out as many words as you can find that make this passage sound scary and write them into your garage.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b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800" b="1">
                <a:latin typeface="Calibri" pitchFamily="34" charset="0"/>
              </a:rPr>
              <a:t>You have </a:t>
            </a:r>
            <a:r>
              <a:rPr lang="en-GB" sz="2800" b="1">
                <a:solidFill>
                  <a:srgbClr val="A10F0F"/>
                </a:solidFill>
                <a:latin typeface="Calibri" pitchFamily="34" charset="0"/>
              </a:rPr>
              <a:t>5mins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>
              <a:solidFill>
                <a:srgbClr val="A10F0F"/>
              </a:solidFill>
            </a:endParaRPr>
          </a:p>
          <a:p>
            <a:r>
              <a:rPr lang="en-GB" sz="2800" b="1"/>
              <a:t>How does David Almond make this part of the story full of tension and suspense (scary)?</a:t>
            </a:r>
          </a:p>
          <a:p>
            <a:r>
              <a:rPr lang="en-GB" sz="2800"/>
              <a:t>Choice of words</a:t>
            </a:r>
          </a:p>
          <a:p>
            <a:r>
              <a:rPr lang="en-GB" sz="2800"/>
              <a:t>Short sentences</a:t>
            </a:r>
          </a:p>
          <a:p>
            <a:r>
              <a:rPr lang="en-GB" sz="2800"/>
              <a:t>Exaggeration</a:t>
            </a:r>
          </a:p>
          <a:p>
            <a:r>
              <a:rPr lang="en-GB" sz="2800"/>
              <a:t>Onomatopoeia </a:t>
            </a:r>
          </a:p>
          <a:p>
            <a:r>
              <a:rPr lang="en-GB" sz="2800"/>
              <a:t>Repetition</a:t>
            </a:r>
          </a:p>
          <a:p>
            <a:endParaRPr lang="en-GB" sz="2800" i="1"/>
          </a:p>
          <a:p>
            <a:endParaRPr lang="en-GB" sz="2800" i="1"/>
          </a:p>
          <a:p>
            <a:endParaRPr lang="en-GB" sz="2800" b="1"/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4"/>
          <p:cNvSpPr txBox="1">
            <a:spLocks noChangeArrowheads="1"/>
          </p:cNvSpPr>
          <p:nvPr/>
        </p:nvSpPr>
        <p:spPr bwMode="auto">
          <a:xfrm>
            <a:off x="0" y="0"/>
            <a:ext cx="2881313" cy="21621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sentence starters:</a:t>
            </a:r>
          </a:p>
          <a:p>
            <a:pPr>
              <a:spcBef>
                <a:spcPct val="50000"/>
              </a:spcBef>
            </a:pPr>
            <a:r>
              <a:rPr lang="en-GB"/>
              <a:t>David Almond make this part of the story full of tension and suspense by using ______, such as “________”. This makes it scary because…</a:t>
            </a:r>
          </a:p>
        </p:txBody>
      </p:sp>
      <p:sp>
        <p:nvSpPr>
          <p:cNvPr id="51202" name="Text Box 14"/>
          <p:cNvSpPr txBox="1">
            <a:spLocks noChangeArrowheads="1"/>
          </p:cNvSpPr>
          <p:nvPr/>
        </p:nvSpPr>
        <p:spPr bwMode="auto">
          <a:xfrm>
            <a:off x="3779838" y="1125538"/>
            <a:ext cx="2881312" cy="650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include another PEE paragraph</a:t>
            </a:r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/>
              <a:t>Individual Task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51207" name="Content Placeholder 2"/>
          <p:cNvSpPr>
            <a:spLocks/>
          </p:cNvSpPr>
          <p:nvPr/>
        </p:nvSpPr>
        <p:spPr bwMode="auto">
          <a:xfrm>
            <a:off x="250825" y="2332038"/>
            <a:ext cx="56880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400">
                <a:latin typeface="Calibri" pitchFamily="34" charset="0"/>
              </a:rPr>
              <a:t>Write out the following question and answer it in at least 3 PEE paragraphs:</a:t>
            </a:r>
          </a:p>
          <a:p>
            <a:pPr marL="342900" indent="-342900"/>
            <a:endParaRPr lang="en-GB" sz="2400">
              <a:latin typeface="Calibri" pitchFamily="34" charset="0"/>
            </a:endParaRPr>
          </a:p>
          <a:p>
            <a:pPr marL="342900" indent="-342900"/>
            <a:r>
              <a:rPr lang="en-GB" sz="2400" b="1">
                <a:latin typeface="Calibri" pitchFamily="34" charset="0"/>
              </a:rPr>
              <a:t>How does David Almond make this part of the story full of tension and suspense?</a:t>
            </a:r>
          </a:p>
          <a:p>
            <a:pPr marL="342900" indent="-342900"/>
            <a:endParaRPr lang="en-GB" sz="2400" b="1">
              <a:latin typeface="Calibri" pitchFamily="34" charset="0"/>
            </a:endParaRPr>
          </a:p>
          <a:p>
            <a:pPr marL="342900" indent="-342900"/>
            <a:endParaRPr lang="en-GB" sz="2400">
              <a:latin typeface="Calibri" pitchFamily="34" charset="0"/>
            </a:endParaRPr>
          </a:p>
          <a:p>
            <a:pPr marL="342900" indent="-342900"/>
            <a:endParaRPr lang="en-GB" sz="2400" b="1" i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Calibri" pitchFamily="34" charset="0"/>
              </a:rPr>
              <a:t>You have </a:t>
            </a:r>
            <a:r>
              <a:rPr lang="en-GB" sz="2400" b="1">
                <a:solidFill>
                  <a:srgbClr val="A10F0F"/>
                </a:solidFill>
                <a:latin typeface="Calibri" pitchFamily="34" charset="0"/>
              </a:rPr>
              <a:t>10mins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Plenary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sz="2800" b="1" dirty="0">
                <a:solidFill>
                  <a:srgbClr val="A10F0F"/>
                </a:solidFill>
              </a:rPr>
              <a:t>Read aloud your answers</a:t>
            </a:r>
          </a:p>
          <a:p>
            <a:r>
              <a:rPr lang="en-GB" sz="2800" b="1" dirty="0">
                <a:solidFill>
                  <a:srgbClr val="A10F0F"/>
                </a:solidFill>
              </a:rPr>
              <a:t>Write on the board P, E and A!</a:t>
            </a:r>
            <a:endParaRPr lang="en-GB" sz="2800" dirty="0"/>
          </a:p>
          <a:p>
            <a:endParaRPr lang="en-GB" sz="2800" b="1" dirty="0"/>
          </a:p>
          <a:p>
            <a:endParaRPr lang="en-GB" sz="2800" b="1" dirty="0"/>
          </a:p>
          <a:p>
            <a:endParaRPr lang="en-GB" sz="2800" i="1" dirty="0">
              <a:solidFill>
                <a:srgbClr val="A10F0F"/>
              </a:solidFill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326</Words>
  <Application>Microsoft Office PowerPoint</Application>
  <PresentationFormat>On-screen Show (4:3)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 Theme</vt:lpstr>
      <vt:lpstr>Custom Design</vt:lpstr>
      <vt:lpstr>1_Custom Design</vt:lpstr>
      <vt:lpstr>Skellig</vt:lpstr>
      <vt:lpstr>Skellig</vt:lpstr>
      <vt:lpstr>Starter</vt:lpstr>
      <vt:lpstr>Synopsis of Chapters 1 &amp; 2</vt:lpstr>
      <vt:lpstr>Chapters 3 &amp; 4</vt:lpstr>
      <vt:lpstr>Pair Task</vt:lpstr>
      <vt:lpstr>Discussion</vt:lpstr>
      <vt:lpstr>Individual Task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</dc:creator>
  <cp:lastModifiedBy>S Ryan</cp:lastModifiedBy>
  <cp:revision>240</cp:revision>
  <dcterms:created xsi:type="dcterms:W3CDTF">2010-09-11T17:28:32Z</dcterms:created>
  <dcterms:modified xsi:type="dcterms:W3CDTF">2020-10-19T14:38:09Z</dcterms:modified>
</cp:coreProperties>
</file>