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7" r:id="rId2"/>
    <p:sldId id="348" r:id="rId3"/>
    <p:sldId id="351" r:id="rId4"/>
    <p:sldId id="349" r:id="rId5"/>
    <p:sldId id="308" r:id="rId6"/>
    <p:sldId id="344" r:id="rId7"/>
    <p:sldId id="311" r:id="rId8"/>
    <p:sldId id="327" r:id="rId9"/>
    <p:sldId id="350" r:id="rId10"/>
    <p:sldId id="330" r:id="rId11"/>
    <p:sldId id="340" r:id="rId12"/>
  </p:sldIdLst>
  <p:sldSz cx="14058900" cy="10160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44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44" y="84"/>
      </p:cViewPr>
      <p:guideLst>
        <p:guide orient="horz" pos="3200"/>
        <p:guide pos="4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17D1D0-2478-40C2-98C9-A6C8CC42B06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920B45C-D8FF-4836-8533-6162FB01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33AD-832C-45CB-94B9-6F71EA36033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241425"/>
            <a:ext cx="46355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97F7C-8145-4EAE-9954-B35B6FC9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F7C-8145-4EAE-9954-B35B6FC981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6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these: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F7C-8145-4EAE-9954-B35B6FC981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6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8" y="3156187"/>
            <a:ext cx="11950065" cy="21778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835" y="5757334"/>
            <a:ext cx="9841230" cy="2596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7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92702" y="406873"/>
            <a:ext cx="3163253" cy="8668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947" y="406873"/>
            <a:ext cx="9255443" cy="8668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0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2">
    <p:bg>
      <p:bgPr>
        <a:solidFill>
          <a:srgbClr val="9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5024957" y="0"/>
            <a:ext cx="8992756" cy="912815"/>
          </a:xfrm>
          <a:prstGeom prst="rect">
            <a:avLst/>
          </a:prstGeom>
          <a:solidFill>
            <a:srgbClr val="00A3D7"/>
          </a:solidFill>
          <a:ln w="25400">
            <a:solidFill>
              <a:srgbClr val="000000"/>
            </a:solidFill>
          </a:ln>
        </p:spPr>
        <p:txBody>
          <a:bodyPr lIns="0" tIns="0" rIns="0" bIns="0" anchor="b"/>
          <a:lstStyle>
            <a:lvl1pPr defTabSz="608545">
              <a:defRPr sz="3852" b="1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96105" y="952500"/>
            <a:ext cx="13894152" cy="9207501"/>
          </a:xfrm>
          <a:prstGeom prst="rect">
            <a:avLst/>
          </a:prstGeom>
          <a:solidFill>
            <a:srgbClr val="94E3FE"/>
          </a:solidFill>
        </p:spPr>
        <p:txBody>
          <a:bodyPr lIns="26787" tIns="26787" rIns="26787" bIns="26787"/>
          <a:lstStyle>
            <a:lvl1pPr marL="328087" indent="-271640" defTabSz="608545">
              <a:lnSpc>
                <a:spcPct val="90000"/>
              </a:lnSpc>
              <a:spcBef>
                <a:spcPts val="593"/>
              </a:spcBef>
              <a:buSzPct val="56000"/>
              <a:buFont typeface="Chalkboard SE Regular"/>
              <a:buChar char="๏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647943" indent="-271642" defTabSz="608545">
              <a:lnSpc>
                <a:spcPct val="90000"/>
              </a:lnSpc>
              <a:spcBef>
                <a:spcPts val="593"/>
              </a:spcBef>
              <a:buSzPct val="58999"/>
              <a:buFont typeface="Chalkboard SE Regular"/>
              <a:buChar char="•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48"/>
          <p:cNvSpPr>
            <a:spLocks noGrp="1"/>
          </p:cNvSpPr>
          <p:nvPr>
            <p:ph type="sldNum" sz="quarter" idx="10"/>
          </p:nvPr>
        </p:nvSpPr>
        <p:spPr>
          <a:xfrm>
            <a:off x="6895208" y="9644945"/>
            <a:ext cx="253841" cy="26340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606785">
              <a:defRPr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</a:lstStyle>
          <a:p>
            <a:pPr>
              <a:defRPr/>
            </a:pPr>
            <a:fld id="{656F5C05-9E2B-4DE4-A00A-13DCB429B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30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56" y="6528743"/>
            <a:ext cx="11950065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56" y="4306243"/>
            <a:ext cx="11950065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946" y="2370669"/>
            <a:ext cx="6209347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6609" y="2370669"/>
            <a:ext cx="6209347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5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45" y="2274242"/>
            <a:ext cx="6211789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945" y="3222037"/>
            <a:ext cx="6211789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1730" y="2274242"/>
            <a:ext cx="6214229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1730" y="3222037"/>
            <a:ext cx="6214229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7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7" y="404518"/>
            <a:ext cx="4625281" cy="17215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640" y="404520"/>
            <a:ext cx="7859315" cy="8671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947" y="2126077"/>
            <a:ext cx="4625281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0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643" y="7112000"/>
            <a:ext cx="843534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5643" y="907815"/>
            <a:ext cx="8435340" cy="609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5643" y="7951612"/>
            <a:ext cx="843534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3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945" y="406871"/>
            <a:ext cx="12653010" cy="169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45" y="2370669"/>
            <a:ext cx="12653010" cy="670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947" y="9416817"/>
            <a:ext cx="328041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122-746A-475E-9357-E0CE52F91517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3460" y="9416817"/>
            <a:ext cx="4451985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5547" y="9416817"/>
            <a:ext cx="328041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248"/>
          <p:cNvSpPr>
            <a:spLocks noGrp="1"/>
          </p:cNvSpPr>
          <p:nvPr>
            <p:ph type="title"/>
          </p:nvPr>
        </p:nvSpPr>
        <p:spPr>
          <a:xfrm>
            <a:off x="702945" y="406871"/>
            <a:ext cx="12653010" cy="1360761"/>
          </a:xfrm>
        </p:spPr>
        <p:txBody>
          <a:bodyPr/>
          <a:lstStyle/>
          <a:p>
            <a:pPr eaLnBrk="1" hangingPunct="1"/>
            <a:r>
              <a:rPr lang="en-US" altLang="en-US" dirty="0"/>
              <a:t>Creative Prose Writing: </a:t>
            </a:r>
          </a:p>
        </p:txBody>
      </p:sp>
      <p:sp>
        <p:nvSpPr>
          <p:cNvPr id="43010" name="Shape 249"/>
          <p:cNvSpPr>
            <a:spLocks noGrp="1"/>
          </p:cNvSpPr>
          <p:nvPr>
            <p:ph type="body" idx="1"/>
          </p:nvPr>
        </p:nvSpPr>
        <p:spPr>
          <a:xfrm>
            <a:off x="404714" y="1382888"/>
            <a:ext cx="12582407" cy="8593655"/>
          </a:xfrm>
        </p:spPr>
        <p:txBody>
          <a:bodyPr>
            <a:normAutofit fontScale="92500" lnSpcReduction="20000"/>
          </a:bodyPr>
          <a:lstStyle/>
          <a:p>
            <a:pPr marL="505655" indent="-505655"/>
            <a:r>
              <a:rPr lang="en-US" altLang="en-US" sz="3600" dirty="0"/>
              <a:t>You need: </a:t>
            </a:r>
          </a:p>
          <a:p>
            <a:pPr marL="505655" indent="-505655"/>
            <a:r>
              <a:rPr lang="en-US" altLang="en-US" sz="3600" dirty="0"/>
              <a:t>exercise book, planner/equipment, </a:t>
            </a:r>
          </a:p>
          <a:p>
            <a:pPr marL="505655" indent="-505655"/>
            <a:r>
              <a:rPr lang="en-US" altLang="en-US" sz="3600" dirty="0"/>
              <a:t>Starter task, glue, sentence/VCOP mats, language and structure features, mark scheme.</a:t>
            </a:r>
          </a:p>
          <a:p>
            <a:pPr marL="505655" indent="-505655"/>
            <a:endParaRPr lang="en-US" altLang="en-US" sz="6667" dirty="0"/>
          </a:p>
          <a:p>
            <a:pPr marL="505655" indent="-505655"/>
            <a:r>
              <a:rPr lang="en-US" altLang="en-US" sz="6667" dirty="0"/>
              <a:t>Title: </a:t>
            </a:r>
            <a:r>
              <a:rPr lang="en-US" altLang="en-US" sz="6667" b="1" u="sng" dirty="0"/>
              <a:t>Planning and developing our story.</a:t>
            </a:r>
          </a:p>
          <a:p>
            <a:pPr marL="505655" indent="-505655"/>
            <a:endParaRPr lang="en-US" altLang="en-US" sz="6667" b="1" u="sng" dirty="0"/>
          </a:p>
          <a:p>
            <a:pPr marL="505655" indent="-505655"/>
            <a:r>
              <a:rPr lang="en-GB" altLang="en-US" sz="5800" dirty="0"/>
              <a:t>Complete the story for Wednesday 25th November.</a:t>
            </a:r>
          </a:p>
          <a:p>
            <a:pPr marL="505655" indent="-505655"/>
            <a:r>
              <a:rPr lang="en-GB" altLang="en-US" sz="5800" dirty="0"/>
              <a:t>Follow the mark scheme given</a:t>
            </a:r>
            <a:endParaRPr lang="en-US" altLang="en-US" sz="5800" dirty="0"/>
          </a:p>
        </p:txBody>
      </p:sp>
    </p:spTree>
    <p:extLst>
      <p:ext uri="{BB962C8B-B14F-4D97-AF65-F5344CB8AC3E}">
        <p14:creationId xmlns:p14="http://schemas.microsoft.com/office/powerpoint/2010/main" val="15054190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49" y="-403266"/>
            <a:ext cx="12653010" cy="1693333"/>
          </a:xfrm>
        </p:spPr>
        <p:txBody>
          <a:bodyPr/>
          <a:lstStyle/>
          <a:p>
            <a:r>
              <a:rPr lang="en-US" dirty="0"/>
              <a:t>Ob: able to plan and develop a story- bit of help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16" y="930334"/>
            <a:ext cx="13278143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Attention-grabbing opening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“</a:t>
            </a:r>
            <a:r>
              <a:rPr lang="en-US" sz="1400" b="1" dirty="0"/>
              <a:t>Be wary of friends, be more wary of enemies. You never know which will stab you in the back. Or try to peck our your eyes, from the front. I had made friends with a pigeon.” 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398" y="2447419"/>
            <a:ext cx="4338482" cy="38472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Exposition: Describe your setting: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dirty="0"/>
              <a:t>“Squealing wind tormented the leaves in the trees, as they convulsed, shackled to their branches.” 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214" y="2637075"/>
            <a:ext cx="4320480" cy="36317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Exposition: Describe your Character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sz="1400" dirty="0"/>
              <a:t>“A twitch of a smile played at the corners of his lips – yet his eyes seethed with pale anger.”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963" y="6735894"/>
            <a:ext cx="4387251" cy="33547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Describe the rising action: </a:t>
            </a:r>
          </a:p>
          <a:p>
            <a:r>
              <a:rPr lang="en-US" dirty="0"/>
              <a:t>“</a:t>
            </a:r>
            <a:r>
              <a:rPr lang="en-US" sz="1400" dirty="0"/>
              <a:t>A flurry of feathers, a plummeting shape fell to earth like a meteor, piercing the air, shattering the silence of the night with a “squawk!” 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4336" y="6861591"/>
            <a:ext cx="4565806" cy="30777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Resolution: </a:t>
            </a:r>
          </a:p>
          <a:p>
            <a:endParaRPr lang="en-US" dirty="0"/>
          </a:p>
          <a:p>
            <a:r>
              <a:rPr lang="en-US" sz="1600" dirty="0"/>
              <a:t>“</a:t>
            </a:r>
            <a:r>
              <a:rPr lang="en-US" sz="1600" strike="sngStrike" dirty="0"/>
              <a:t>It was simply a pigeon</a:t>
            </a:r>
            <a:r>
              <a:rPr lang="en-US" sz="1600" dirty="0"/>
              <a:t>.” “A cooing echoed in the darkness, as a bobbing grey head gazed back at me.”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84398" y="6992272"/>
            <a:ext cx="3662209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Denouement: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1400" dirty="0"/>
              <a:t>“It’s eyes were red, rabid, hunting. And another flock of his hunting party stood behind him…”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8410" y="2014200"/>
            <a:ext cx="0" cy="66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87909" y="455591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67929" y="6664375"/>
            <a:ext cx="392667" cy="23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63973" y="6610390"/>
            <a:ext cx="6629958" cy="6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93931" y="6179886"/>
            <a:ext cx="0" cy="46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87880" y="8248352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49730" y="8467145"/>
            <a:ext cx="829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17682" y="4555912"/>
            <a:ext cx="1261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184398" y="2759769"/>
            <a:ext cx="3469788" cy="3631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Conflict: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“But it was alive. Stalking him. Waiting…” 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49" y="-403266"/>
            <a:ext cx="12653010" cy="1693333"/>
          </a:xfrm>
        </p:spPr>
        <p:txBody>
          <a:bodyPr/>
          <a:lstStyle/>
          <a:p>
            <a:r>
              <a:rPr lang="en-US" dirty="0"/>
              <a:t>Ob: able to plan and develop a story-on your 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16" y="930334"/>
            <a:ext cx="13278143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Attention-grabbing opening</a:t>
            </a:r>
          </a:p>
          <a:p>
            <a:r>
              <a:rPr lang="en-US" sz="1400" b="1" dirty="0"/>
              <a:t> 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398" y="2447419"/>
            <a:ext cx="4338482" cy="31393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Exposition: Describe your setting: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214" y="2637075"/>
            <a:ext cx="432048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Exposition: Describe your Character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963" y="6735894"/>
            <a:ext cx="4387251" cy="31393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Describe the rising action: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4336" y="6861591"/>
            <a:ext cx="4565806" cy="28315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Resolution: </a:t>
            </a:r>
          </a:p>
          <a:p>
            <a:endParaRPr lang="en-US" dirty="0"/>
          </a:p>
          <a:p>
            <a:endParaRPr lang="en-US" sz="16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84398" y="6992272"/>
            <a:ext cx="3662209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Denouement: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(optional)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8410" y="2014200"/>
            <a:ext cx="0" cy="66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87909" y="455591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67929" y="6664375"/>
            <a:ext cx="392667" cy="23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63973" y="6610390"/>
            <a:ext cx="6629958" cy="6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93931" y="6179886"/>
            <a:ext cx="0" cy="46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87880" y="8248352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49730" y="8467145"/>
            <a:ext cx="829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17682" y="4555912"/>
            <a:ext cx="1261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184398" y="2759769"/>
            <a:ext cx="3469788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Conflict: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447"/>
          <p:cNvSpPr>
            <a:spLocks noChangeArrowheads="1"/>
          </p:cNvSpPr>
          <p:nvPr/>
        </p:nvSpPr>
        <p:spPr bwMode="auto">
          <a:xfrm>
            <a:off x="470435" y="471488"/>
            <a:ext cx="13046022" cy="9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7730" tIns="67730" rIns="67730" bIns="6773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n-US" altLang="en-US" sz="5333" dirty="0"/>
              <a:t>Title: </a:t>
            </a:r>
            <a:r>
              <a:rPr lang="en-US" altLang="en-US" sz="5333" b="1" dirty="0"/>
              <a:t>Planning and developing our story</a:t>
            </a:r>
            <a:endParaRPr lang="en-US" altLang="en-US" sz="5333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0698" y="1860569"/>
            <a:ext cx="13465496" cy="6520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730" tIns="67730" rIns="67730" bIns="67730" spcCol="38100">
            <a:spAutoFit/>
          </a:bodyPr>
          <a:lstStyle/>
          <a:p>
            <a:pPr>
              <a:defRPr/>
            </a:pPr>
            <a:r>
              <a:rPr lang="en-GB" sz="5926" kern="0" dirty="0">
                <a:latin typeface="+mj-lt"/>
                <a:ea typeface="+mj-ea"/>
                <a:cs typeface="+mj-cs"/>
                <a:sym typeface="Helvetica"/>
              </a:rPr>
              <a:t>Ob: to effective plan and develop a story.</a:t>
            </a:r>
          </a:p>
          <a:p>
            <a:pPr>
              <a:defRPr/>
            </a:pPr>
            <a:endParaRPr lang="en-GB" sz="5926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5926" b="1" u="sng" kern="0" dirty="0">
                <a:latin typeface="+mj-lt"/>
                <a:ea typeface="+mj-ea"/>
                <a:cs typeface="+mj-cs"/>
                <a:sym typeface="Helvetica"/>
              </a:rPr>
              <a:t>Why</a:t>
            </a:r>
            <a:r>
              <a:rPr lang="en-GB" sz="5926" kern="0" dirty="0">
                <a:latin typeface="+mj-lt"/>
                <a:ea typeface="+mj-ea"/>
                <a:cs typeface="+mj-cs"/>
                <a:sym typeface="Helvetica"/>
              </a:rPr>
              <a:t>? To plan and then write a well-crafted and shaped piece of work.</a:t>
            </a:r>
          </a:p>
          <a:p>
            <a:pPr>
              <a:defRPr/>
            </a:pPr>
            <a:endParaRPr lang="en-GB" sz="5926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5926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Extension: able to include a </a:t>
            </a:r>
            <a:r>
              <a:rPr lang="en-GB" sz="5926" b="1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range</a:t>
            </a:r>
            <a:r>
              <a:rPr lang="en-GB" sz="5926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 of punctuation to further enhance my effects. </a:t>
            </a:r>
          </a:p>
        </p:txBody>
      </p:sp>
    </p:spTree>
    <p:extLst>
      <p:ext uri="{BB962C8B-B14F-4D97-AF65-F5344CB8AC3E}">
        <p14:creationId xmlns:p14="http://schemas.microsoft.com/office/powerpoint/2010/main" val="18808291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447"/>
          <p:cNvSpPr>
            <a:spLocks noChangeArrowheads="1"/>
          </p:cNvSpPr>
          <p:nvPr/>
        </p:nvSpPr>
        <p:spPr bwMode="auto">
          <a:xfrm>
            <a:off x="470435" y="471488"/>
            <a:ext cx="13046022" cy="9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67730" tIns="67730" rIns="67730" bIns="6773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n-US" altLang="en-US" sz="5333" dirty="0"/>
              <a:t>Title: </a:t>
            </a:r>
            <a:r>
              <a:rPr lang="en-US" altLang="en-US" sz="5333" b="1" dirty="0"/>
              <a:t>Planning and developing our story</a:t>
            </a:r>
            <a:endParaRPr lang="en-US" altLang="en-US" sz="5333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0698" y="1860569"/>
            <a:ext cx="13465496" cy="6520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730" tIns="67730" rIns="67730" bIns="67730" spcCol="38100">
            <a:spAutoFit/>
          </a:bodyPr>
          <a:lstStyle/>
          <a:p>
            <a:pPr>
              <a:defRPr/>
            </a:pPr>
            <a:r>
              <a:rPr lang="en-GB" sz="5926" kern="0" dirty="0">
                <a:latin typeface="+mj-lt"/>
                <a:ea typeface="+mj-ea"/>
                <a:cs typeface="+mj-cs"/>
                <a:sym typeface="Helvetica"/>
              </a:rPr>
              <a:t>Ob: to effective plan and develop a story.</a:t>
            </a:r>
          </a:p>
          <a:p>
            <a:pPr>
              <a:defRPr/>
            </a:pPr>
            <a:endParaRPr lang="en-GB" sz="5926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5926" b="1" u="sng" kern="0" dirty="0">
                <a:latin typeface="+mj-lt"/>
                <a:ea typeface="+mj-ea"/>
                <a:cs typeface="+mj-cs"/>
                <a:sym typeface="Helvetica"/>
              </a:rPr>
              <a:t>Why</a:t>
            </a:r>
            <a:r>
              <a:rPr lang="en-GB" sz="5926" kern="0" dirty="0">
                <a:latin typeface="+mj-lt"/>
                <a:ea typeface="+mj-ea"/>
                <a:cs typeface="+mj-cs"/>
                <a:sym typeface="Helvetica"/>
              </a:rPr>
              <a:t>? To plan and then write a well-crafted and shaped piece of work.</a:t>
            </a:r>
          </a:p>
          <a:p>
            <a:pPr>
              <a:defRPr/>
            </a:pPr>
            <a:endParaRPr lang="en-GB" sz="5926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5926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Extension: able to include a </a:t>
            </a:r>
            <a:r>
              <a:rPr lang="en-GB" sz="5926" b="1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range</a:t>
            </a:r>
            <a:r>
              <a:rPr lang="en-GB" sz="5926" kern="0" dirty="0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rPr>
              <a:t> of punctuation to further enhance my effects. </a:t>
            </a:r>
          </a:p>
        </p:txBody>
      </p:sp>
    </p:spTree>
    <p:extLst>
      <p:ext uri="{BB962C8B-B14F-4D97-AF65-F5344CB8AC3E}">
        <p14:creationId xmlns:p14="http://schemas.microsoft.com/office/powerpoint/2010/main" val="26776368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05" y="171166"/>
            <a:ext cx="13385161" cy="15852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part of the narrative is this? (exposition – setting, exposition – character, conflict, rising action,  resolution, denouement)? </a:t>
            </a:r>
          </a:p>
          <a:p>
            <a:r>
              <a:rPr lang="en-US" dirty="0"/>
              <a:t>Highlight aspects of Language and Structure which are effective. Explain why?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033" y="1914883"/>
            <a:ext cx="5904656" cy="74789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It stood, quietly looking at me. It’s feathers were grey and it was a pigeon waiting in the darkness. </a:t>
            </a:r>
          </a:p>
          <a:p>
            <a:endParaRPr lang="en-US" sz="3200" dirty="0"/>
          </a:p>
          <a:p>
            <a:r>
              <a:rPr lang="en-US" sz="3200" dirty="0"/>
              <a:t>I wasn’t scared, I was trying to kill it with my catapult sling-shot. I was smiling a sneaky smile, taking aim, when suddenly, the bird jumped off and began falling towards me. </a:t>
            </a:r>
          </a:p>
          <a:p>
            <a:endParaRPr lang="en-US" sz="3200" dirty="0"/>
          </a:p>
          <a:p>
            <a:r>
              <a:rPr lang="en-US" sz="3200" dirty="0"/>
              <a:t>It’s on me now at top speed like a cheetah, it’s claws ready to kill…. </a:t>
            </a:r>
          </a:p>
          <a:p>
            <a:endParaRPr lang="en-US" sz="3200" dirty="0"/>
          </a:p>
          <a:p>
            <a:r>
              <a:rPr lang="en-US" sz="3200" dirty="0"/>
              <a:t>It tore a gaping hole into his face…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988" y="1889235"/>
            <a:ext cx="7236879" cy="7478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Perched in silence, grey feathers obscured a silhouette of a fat, stubby creature, cooing softly. A midnight serenade. </a:t>
            </a:r>
          </a:p>
          <a:p>
            <a:endParaRPr lang="en-US" sz="3200" dirty="0"/>
          </a:p>
          <a:p>
            <a:r>
              <a:rPr lang="en-US" sz="3200" dirty="0"/>
              <a:t>Playing at the corners of his lips, a twitch of a smile touched the hunter below – yet his eyes seethed with pale hatred. Pulling back the leather thong, holding a perfectly round pebble, his eyes were lasers locked onto the prey – a flurry of feathers, a plummeting shape fell to earth like a meteor, piercing the air, shattering the silence of the night. </a:t>
            </a:r>
          </a:p>
          <a:p>
            <a:endParaRPr lang="en-US" sz="3200" dirty="0"/>
          </a:p>
          <a:p>
            <a:r>
              <a:rPr lang="en-US" sz="3200" dirty="0"/>
              <a:t>Dribbling blood pooled at his feet…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D92A7-6165-49BA-8B22-F571C211A3B0}"/>
              </a:ext>
            </a:extLst>
          </p:cNvPr>
          <p:cNvSpPr/>
          <p:nvPr/>
        </p:nvSpPr>
        <p:spPr>
          <a:xfrm>
            <a:off x="548730" y="9633825"/>
            <a:ext cx="1288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Challenge: what atmosphere are these authors trying to create? Which is better and why?  </a:t>
            </a:r>
          </a:p>
        </p:txBody>
      </p:sp>
    </p:spTree>
    <p:extLst>
      <p:ext uri="{BB962C8B-B14F-4D97-AF65-F5344CB8AC3E}">
        <p14:creationId xmlns:p14="http://schemas.microsoft.com/office/powerpoint/2010/main" val="281347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450"/>
          <p:cNvSpPr>
            <a:spLocks noGrp="1"/>
          </p:cNvSpPr>
          <p:nvPr>
            <p:ph type="body" idx="1"/>
          </p:nvPr>
        </p:nvSpPr>
        <p:spPr>
          <a:xfrm>
            <a:off x="347840" y="112889"/>
            <a:ext cx="13389092" cy="10047111"/>
          </a:xfrm>
        </p:spPr>
        <p:txBody>
          <a:bodyPr/>
          <a:lstStyle/>
          <a:p>
            <a:pPr marL="326912" indent="-270467" defTabSz="606785"/>
            <a:r>
              <a:rPr lang="en-US" altLang="en-US" b="1" dirty="0">
                <a:solidFill>
                  <a:schemeClr val="tx1"/>
                </a:solidFill>
              </a:rPr>
              <a:t>Recap:</a:t>
            </a:r>
          </a:p>
          <a:p>
            <a:pPr marL="326912" indent="-270467" defTabSz="606785"/>
            <a:endParaRPr lang="en-US" altLang="en-US" b="1" dirty="0"/>
          </a:p>
          <a:p>
            <a:pPr marL="326912" indent="-270467" defTabSz="606785"/>
            <a:endParaRPr lang="en-US" altLang="en-US" b="1" dirty="0">
              <a:solidFill>
                <a:schemeClr val="tx1"/>
              </a:solidFill>
            </a:endParaRPr>
          </a:p>
          <a:p>
            <a:pPr marL="326912" indent="-270467" defTabSz="606785"/>
            <a:r>
              <a:rPr lang="en-US" altLang="en-US" b="1" dirty="0">
                <a:solidFill>
                  <a:schemeClr val="tx1"/>
                </a:solidFill>
              </a:rPr>
              <a:t>Which sentence is more effective and WHY? Consider the syntax and order, consider the added, unnecessary words. </a:t>
            </a:r>
          </a:p>
          <a:p>
            <a:pPr marL="326912" indent="-270467" defTabSz="606785"/>
            <a:r>
              <a:rPr lang="en-US" altLang="en-US" dirty="0"/>
              <a:t>In pairs discuss – then write out the most effective sentence(s) and explain.</a:t>
            </a:r>
          </a:p>
          <a:p>
            <a:pPr marL="326912" indent="-270467" defTabSz="606785"/>
            <a:r>
              <a:rPr lang="en-US" altLang="en-US" dirty="0"/>
              <a:t>1. What TYPE ? (Simple, compound, complex)</a:t>
            </a:r>
          </a:p>
          <a:p>
            <a:pPr marL="326912" indent="-270467" defTabSz="606785"/>
            <a:r>
              <a:rPr lang="en-US" altLang="en-US" dirty="0"/>
              <a:t>2. What effect does it give?(tension, panic, relaxed) </a:t>
            </a:r>
          </a:p>
          <a:p>
            <a:pPr marL="326912" indent="-270467" defTabSz="606785"/>
            <a:r>
              <a:rPr lang="en-US" altLang="en-US" dirty="0"/>
              <a:t>3. Which punctuation further develops the panicked effect? How?</a:t>
            </a:r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r>
              <a:rPr lang="en-US" altLang="en-US" sz="3556" dirty="0">
                <a:solidFill>
                  <a:srgbClr val="0070C0"/>
                </a:solidFill>
              </a:rPr>
              <a:t>He took a deep breath that shuddered. He just barely managed to pass it through the hatch. There was a thunderous howl that nearly made him drop everything but yet he then managed to attach it. </a:t>
            </a:r>
          </a:p>
          <a:p>
            <a:pPr marL="326912" indent="-270467" defTabSz="606785"/>
            <a:endParaRPr lang="en-US" altLang="en-US" sz="3556" dirty="0">
              <a:solidFill>
                <a:srgbClr val="FF0000"/>
              </a:solidFill>
            </a:endParaRPr>
          </a:p>
          <a:p>
            <a:pPr marL="326912" indent="-270467" defTabSz="606785"/>
            <a:endParaRPr lang="en-US" altLang="en-US" sz="3556" dirty="0">
              <a:solidFill>
                <a:srgbClr val="FF0000"/>
              </a:solidFill>
            </a:endParaRPr>
          </a:p>
          <a:p>
            <a:pPr marL="326912" indent="-270467" defTabSz="606785"/>
            <a:r>
              <a:rPr lang="en-US" altLang="en-US" sz="3556" dirty="0">
                <a:solidFill>
                  <a:srgbClr val="7030A0"/>
                </a:solidFill>
              </a:rPr>
              <a:t>Taking a deep, shuddering breath</a:t>
            </a:r>
            <a:r>
              <a:rPr lang="is-IS" altLang="en-US" sz="3556" dirty="0">
                <a:solidFill>
                  <a:srgbClr val="7030A0"/>
                </a:solidFill>
              </a:rPr>
              <a:t>… </a:t>
            </a:r>
            <a:r>
              <a:rPr lang="en-US" altLang="en-US" sz="3556" dirty="0">
                <a:solidFill>
                  <a:srgbClr val="7030A0"/>
                </a:solidFill>
              </a:rPr>
              <a:t>he finally managed to pass the string through the hatch and secure it— another thunderous howl nearly made him drop everything— but he managed to attach it! </a:t>
            </a:r>
          </a:p>
        </p:txBody>
      </p:sp>
      <p:sp>
        <p:nvSpPr>
          <p:cNvPr id="98306" name="Shape 45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1100680" indent="-423339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693355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2370696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3048038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3725380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4402722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5080064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5757405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fld id="{5DB47A76-7D6D-456A-8DBE-4F9C29609B0B}" type="slidenum">
              <a:rPr lang="en-US" altLang="en-US" smtClean="0">
                <a:latin typeface="Gill Sans"/>
                <a:ea typeface="Gill Sans"/>
                <a:cs typeface="Gill Sans"/>
                <a:sym typeface="Gill Sans"/>
              </a:rPr>
              <a:pPr/>
              <a:t>5</a:t>
            </a:fld>
            <a:endParaRPr lang="en-US" altLang="en-US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401433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449"/>
          <p:cNvSpPr>
            <a:spLocks noGrp="1"/>
          </p:cNvSpPr>
          <p:nvPr>
            <p:ph type="title"/>
          </p:nvPr>
        </p:nvSpPr>
        <p:spPr>
          <a:xfrm>
            <a:off x="2276922" y="0"/>
            <a:ext cx="8664222" cy="912519"/>
          </a:xfrm>
          <a:ln>
            <a:miter lim="400000"/>
            <a:headEnd/>
            <a:tailEnd/>
          </a:ln>
        </p:spPr>
        <p:txBody>
          <a:bodyPr/>
          <a:lstStyle/>
          <a:p>
            <a:pPr defTabSz="606785"/>
            <a:r>
              <a:rPr lang="en-US" altLang="en-US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REVIEW </a:t>
            </a:r>
          </a:p>
        </p:txBody>
      </p:sp>
      <p:sp>
        <p:nvSpPr>
          <p:cNvPr id="99330" name="Shape 450"/>
          <p:cNvSpPr>
            <a:spLocks noGrp="1"/>
          </p:cNvSpPr>
          <p:nvPr>
            <p:ph type="body" idx="1"/>
          </p:nvPr>
        </p:nvSpPr>
        <p:spPr>
          <a:xfrm>
            <a:off x="347840" y="952501"/>
            <a:ext cx="13389092" cy="9207499"/>
          </a:xfrm>
        </p:spPr>
        <p:txBody>
          <a:bodyPr/>
          <a:lstStyle/>
          <a:p>
            <a:pPr marL="326912" indent="-270467" defTabSz="606785"/>
            <a:r>
              <a:rPr lang="en-US" altLang="en-US" dirty="0"/>
              <a:t>fragments – Silent screams! Panic!   Game over!   Drip. Drip. Drip. Dripping.  </a:t>
            </a:r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r>
              <a:rPr lang="en-US" altLang="en-US" dirty="0"/>
              <a:t>Simple sentence - “I leapt for the handhold.” (subject/predicate)</a:t>
            </a:r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r>
              <a:rPr lang="en-US" altLang="en-US" dirty="0"/>
              <a:t>Compound sentence - two </a:t>
            </a:r>
            <a:r>
              <a:rPr lang="en-US" altLang="en-US" u="sng" dirty="0"/>
              <a:t>simple</a:t>
            </a:r>
            <a:r>
              <a:rPr lang="en-US" altLang="en-US" dirty="0"/>
              <a:t> sentences (but, and, or connecting them)</a:t>
            </a:r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r>
              <a:rPr lang="en-US" altLang="en-US" dirty="0"/>
              <a:t>Complex sentence - </a:t>
            </a:r>
            <a:r>
              <a:rPr lang="en-US" altLang="en-US" dirty="0" err="1">
                <a:latin typeface="Chalkboard SE Bold"/>
                <a:ea typeface="Chalkboard SE Bold"/>
                <a:cs typeface="Chalkboard SE Bold"/>
                <a:sym typeface="Chalkboard SE Bold"/>
              </a:rPr>
              <a:t>ing</a:t>
            </a:r>
            <a:r>
              <a:rPr lang="en-US" altLang="en-US" dirty="0">
                <a:latin typeface="Chalkboard SE Bold"/>
                <a:ea typeface="Chalkboard SE Bold"/>
                <a:cs typeface="Chalkboard SE Bold"/>
                <a:sym typeface="Chalkboard SE Bold"/>
              </a:rPr>
              <a:t>, </a:t>
            </a:r>
            <a:r>
              <a:rPr lang="en-US" altLang="en-US" dirty="0" err="1">
                <a:latin typeface="Chalkboard SE Bold"/>
                <a:ea typeface="Chalkboard SE Bold"/>
                <a:cs typeface="Chalkboard SE Bold"/>
                <a:sym typeface="Chalkboard SE Bold"/>
              </a:rPr>
              <a:t>ly</a:t>
            </a:r>
            <a:r>
              <a:rPr lang="en-US" altLang="en-US" dirty="0">
                <a:latin typeface="Chalkboard SE Bold"/>
                <a:ea typeface="Chalkboard SE Bold"/>
                <a:cs typeface="Chalkboard SE Bold"/>
                <a:sym typeface="Chalkboard SE Bold"/>
              </a:rPr>
              <a:t>, preposition,</a:t>
            </a:r>
            <a:r>
              <a:rPr lang="en-US" altLang="en-US" dirty="0"/>
              <a:t> connective, sub-clause, main clause (simple sentence)  “Waiting for place in line, I noticed he was watching me.” </a:t>
            </a:r>
          </a:p>
          <a:p>
            <a:pPr marL="326912" indent="-270467" defTabSz="606785"/>
            <a:endParaRPr lang="en-US" altLang="en-US" dirty="0"/>
          </a:p>
          <a:p>
            <a:pPr marL="326912" indent="-270467" defTabSz="606785"/>
            <a:r>
              <a:rPr lang="en-US" altLang="en-US" dirty="0"/>
              <a:t>complex-compound sentence (followed by a fragment)</a:t>
            </a:r>
          </a:p>
          <a:p>
            <a:pPr marL="326912" indent="-270467" defTabSz="606785">
              <a:lnSpc>
                <a:spcPct val="100000"/>
              </a:lnSpc>
              <a:spcBef>
                <a:spcPts val="296"/>
              </a:spcBef>
              <a:buSzTx/>
              <a:buNone/>
            </a:pPr>
            <a:r>
              <a:rPr lang="en-US" alt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 marL="326912" indent="-270467" defTabSz="606785">
              <a:lnSpc>
                <a:spcPct val="100000"/>
              </a:lnSpc>
              <a:spcBef>
                <a:spcPts val="296"/>
              </a:spcBef>
              <a:buSzTx/>
              <a:buNone/>
            </a:pPr>
            <a:r>
              <a:rPr lang="en-US" altLang="en-US" sz="2667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Example:</a:t>
            </a:r>
            <a:r>
              <a:rPr lang="en-US" alt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5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As the dog howled, one cat sat on the fence</a:t>
            </a:r>
            <a:r>
              <a:rPr lang="en-US" altLang="en-US" sz="5333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;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</a:t>
            </a:r>
            <a:r>
              <a:rPr lang="en-US" altLang="en-US" sz="3556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 other licked its paws</a:t>
            </a:r>
            <a:r>
              <a:rPr lang="en-US" altLang="en-US" sz="35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Totally unconcerned. </a:t>
            </a:r>
          </a:p>
        </p:txBody>
      </p:sp>
      <p:sp>
        <p:nvSpPr>
          <p:cNvPr id="99331" name="Shape 45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1100680" indent="-423339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693355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2370696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3048038" indent="-338671" defTabSz="60678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3725380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4402722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5080064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5757405" indent="-338671" defTabSz="606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fld id="{7BB47E86-A02E-4E63-A595-122ED0F0BAD7}" type="slidenum">
              <a:rPr lang="en-US" altLang="en-US" smtClean="0">
                <a:latin typeface="Gill Sans"/>
                <a:ea typeface="Gill Sans"/>
                <a:cs typeface="Gill Sans"/>
                <a:sym typeface="Gill Sans"/>
              </a:rPr>
              <a:pPr/>
              <a:t>6</a:t>
            </a:fld>
            <a:endParaRPr lang="en-US" altLang="en-US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46081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14" y="7112000"/>
            <a:ext cx="13393488" cy="2394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730" tIns="67730" rIns="67730" bIns="67730" spcCol="38100">
            <a:spAutoFit/>
          </a:bodyPr>
          <a:lstStyle/>
          <a:p>
            <a:pPr>
              <a:defRPr/>
            </a:pPr>
            <a:r>
              <a:rPr lang="en-GB" sz="163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Most Challenging Sentences: </a:t>
            </a:r>
          </a:p>
          <a:p>
            <a:pPr>
              <a:defRPr/>
            </a:pPr>
            <a:r>
              <a:rPr lang="en-GB" sz="1630" b="1" kern="0" dirty="0" err="1">
                <a:latin typeface="+mj-lt"/>
                <a:ea typeface="+mj-ea"/>
                <a:cs typeface="+mj-cs"/>
                <a:sym typeface="Helvetica"/>
              </a:rPr>
              <a:t>Polysyndenton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 (overuse the word </a:t>
            </a:r>
            <a:r>
              <a:rPr lang="en-GB" sz="1630" b="1" u="sng" kern="0" dirty="0">
                <a:latin typeface="+mj-lt"/>
                <a:ea typeface="+mj-ea"/>
                <a:cs typeface="+mj-cs"/>
                <a:sym typeface="Helvetica"/>
              </a:rPr>
              <a:t>and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 for effect).  He scraped and clutched and gasped and grasped each handhold as he ascended up the side of the cliff.</a:t>
            </a:r>
          </a:p>
          <a:p>
            <a:pPr>
              <a:defRPr/>
            </a:pP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b="1" kern="0" dirty="0">
                <a:latin typeface="+mj-lt"/>
                <a:ea typeface="+mj-ea"/>
                <a:cs typeface="+mj-cs"/>
                <a:sym typeface="Helvetica"/>
              </a:rPr>
              <a:t>Use a — (dash) to create a sudden interruption and then use a long list to make the pace faster.  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He was tired, sore and his hands—  were bound! He thrashed, kicked, clawed and bucked at the ropes holding him fast. </a:t>
            </a:r>
          </a:p>
          <a:p>
            <a:pPr>
              <a:defRPr/>
            </a:pP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Try to include a </a:t>
            </a:r>
            <a:r>
              <a:rPr lang="en-GB" sz="1630" b="1" kern="0" dirty="0">
                <a:latin typeface="+mj-lt"/>
                <a:ea typeface="+mj-ea"/>
                <a:cs typeface="+mj-cs"/>
                <a:sym typeface="Helvetica"/>
              </a:rPr>
              <a:t>fragment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 for effect. </a:t>
            </a: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He stumbled, fell, lurched to his knees, to his feet; tumbled. Flailing at nothing. Just air. </a:t>
            </a:r>
          </a:p>
          <a:p>
            <a:pPr>
              <a:defRPr/>
            </a:pP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88" y="4287912"/>
            <a:ext cx="13609512" cy="24626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730" tIns="67730" rIns="67730" bIns="67730" spcCol="38100">
            <a:spAutoFit/>
          </a:bodyPr>
          <a:lstStyle/>
          <a:p>
            <a:pPr>
              <a:defRPr/>
            </a:pPr>
            <a:r>
              <a:rPr lang="en-GB" sz="163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More Challenge: </a:t>
            </a:r>
          </a:p>
          <a:p>
            <a:pPr>
              <a:defRPr/>
            </a:pPr>
            <a:r>
              <a:rPr lang="en-GB" sz="1630" b="1" kern="0" dirty="0">
                <a:latin typeface="+mj-lt"/>
                <a:ea typeface="+mj-ea"/>
                <a:cs typeface="+mj-cs"/>
                <a:sym typeface="Helvetica"/>
              </a:rPr>
              <a:t>Overuse commas in a list to speed up your pace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.</a:t>
            </a: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Nearly gasping for air, churning water, splashing, surfacing, thrashing, going under</a:t>
            </a:r>
            <a:r>
              <a:rPr lang="is-IS" sz="1630" kern="0" dirty="0">
                <a:latin typeface="+mj-lt"/>
                <a:ea typeface="+mj-ea"/>
                <a:cs typeface="+mj-cs"/>
                <a:sym typeface="Helvetica"/>
              </a:rPr>
              <a:t>… drowning. He hadn’t expected his day to end like this. 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>
              <a:defRPr/>
            </a:pP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b="1" kern="0" dirty="0">
                <a:latin typeface="+mj-lt"/>
                <a:ea typeface="+mj-ea"/>
                <a:cs typeface="+mj-cs"/>
                <a:sym typeface="Helvetica"/>
              </a:rPr>
              <a:t>Use a ; mark to create longer pauses to slow the pace. </a:t>
            </a: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He checked his nearly damaged watch; it was nearly time. Any minute now, this door would open, and death would follow; it was inevitable. </a:t>
            </a:r>
          </a:p>
          <a:p>
            <a:pPr>
              <a:defRPr/>
            </a:pP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b="1" kern="0" dirty="0">
                <a:latin typeface="+mj-lt"/>
                <a:ea typeface="+mj-ea"/>
                <a:cs typeface="+mj-cs"/>
                <a:sym typeface="Helvetica"/>
              </a:rPr>
              <a:t>Use a complex-compound sentence. </a:t>
            </a: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Waiting in anticipation for his mum to finally arrive, he thought he heard his mother’s voice</a:t>
            </a:r>
            <a:r>
              <a:rPr lang="en-GB" sz="2074" kern="0" dirty="0">
                <a:latin typeface="+mj-lt"/>
                <a:ea typeface="+mj-ea"/>
                <a:cs typeface="+mj-cs"/>
                <a:sym typeface="Helvetica"/>
              </a:rPr>
              <a:t>;</a:t>
            </a: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 it was someone else</a:t>
            </a:r>
            <a:r>
              <a:rPr lang="is-IS" sz="1630" kern="0" dirty="0">
                <a:latin typeface="+mj-lt"/>
                <a:ea typeface="+mj-ea"/>
                <a:cs typeface="+mj-cs"/>
                <a:sym typeface="Helvetica"/>
              </a:rPr>
              <a:t>…</a:t>
            </a: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25" y="1281338"/>
            <a:ext cx="13049649" cy="2645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7730" tIns="67730" rIns="67730" bIns="67730" spcCol="38100">
            <a:spAutoFit/>
          </a:bodyPr>
          <a:lstStyle/>
          <a:p>
            <a:pPr>
              <a:defRPr/>
            </a:pPr>
            <a:r>
              <a:rPr lang="en-GB" sz="1630" i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Less Challenge: </a:t>
            </a:r>
          </a:p>
          <a:p>
            <a:pPr>
              <a:defRPr/>
            </a:pPr>
            <a:r>
              <a:rPr lang="en-GB" sz="1630" i="1" kern="0" dirty="0">
                <a:latin typeface="+mj-lt"/>
                <a:ea typeface="+mj-ea"/>
                <a:cs typeface="+mj-cs"/>
                <a:sym typeface="Helvetica"/>
              </a:rPr>
              <a:t>Use several simple sentences in a row for effect. </a:t>
            </a:r>
          </a:p>
          <a:p>
            <a:pPr>
              <a:defRPr/>
            </a:pPr>
            <a:r>
              <a:rPr lang="en-US" sz="1630" i="1" kern="0" dirty="0">
                <a:latin typeface="+mj-lt"/>
                <a:ea typeface="+mj-ea"/>
                <a:cs typeface="+mj-cs"/>
                <a:sym typeface="Helvetica"/>
              </a:rPr>
              <a:t>Her head was aching. Her lungs: burning. Her heart was pounding. But her teeth were gritted in determination. </a:t>
            </a:r>
            <a:endParaRPr lang="en-GB" sz="1630" i="1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en-GB" sz="1630" i="1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i="1" kern="0" dirty="0">
                <a:latin typeface="+mj-lt"/>
                <a:ea typeface="+mj-ea"/>
                <a:cs typeface="+mj-cs"/>
                <a:sym typeface="Helvetica"/>
              </a:rPr>
              <a:t>Use a </a:t>
            </a:r>
            <a:r>
              <a:rPr lang="is-IS" sz="1630" i="1" kern="0" dirty="0">
                <a:latin typeface="+mj-lt"/>
                <a:ea typeface="+mj-ea"/>
                <a:cs typeface="+mj-cs"/>
                <a:sym typeface="Helvetica"/>
              </a:rPr>
              <a:t>… with a fragment to create effect. </a:t>
            </a:r>
          </a:p>
          <a:p>
            <a:pPr>
              <a:defRPr/>
            </a:pPr>
            <a:endParaRPr lang="is-IS" sz="1630" i="1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is-IS" sz="1630" i="1" kern="0" dirty="0">
                <a:latin typeface="+mj-lt"/>
                <a:ea typeface="+mj-ea"/>
                <a:cs typeface="+mj-cs"/>
                <a:sym typeface="Helvetica"/>
              </a:rPr>
              <a:t>She nodded to the stranger whom she had saved... </a:t>
            </a:r>
            <a:r>
              <a:rPr lang="en-US" sz="1630" i="1" kern="0" dirty="0">
                <a:latin typeface="+mj-lt"/>
                <a:ea typeface="+mj-ea"/>
                <a:cs typeface="+mj-cs"/>
                <a:sym typeface="Helvetica"/>
              </a:rPr>
              <a:t>R</a:t>
            </a:r>
            <a:r>
              <a:rPr lang="is-IS" sz="1630" i="1" kern="0" dirty="0">
                <a:latin typeface="+mj-lt"/>
                <a:ea typeface="+mj-ea"/>
                <a:cs typeface="+mj-cs"/>
                <a:sym typeface="Helvetica"/>
              </a:rPr>
              <a:t>edemption was sweet!  </a:t>
            </a:r>
            <a:endParaRPr lang="en-GB" sz="1630" i="1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endParaRPr lang="en-GB" sz="1630" i="1" kern="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GB" sz="1630" i="1" kern="0" dirty="0">
                <a:latin typeface="+mj-lt"/>
                <a:ea typeface="+mj-ea"/>
                <a:cs typeface="+mj-cs"/>
                <a:sym typeface="Helvetica"/>
              </a:rPr>
              <a:t>Use a complex sentence with a simple sentence for effect. </a:t>
            </a:r>
          </a:p>
          <a:p>
            <a:pPr>
              <a:defRPr/>
            </a:pPr>
            <a:r>
              <a:rPr lang="en-GB" sz="1630" kern="0" dirty="0">
                <a:latin typeface="+mj-lt"/>
                <a:ea typeface="+mj-ea"/>
                <a:cs typeface="+mj-cs"/>
                <a:sym typeface="Helvetica"/>
              </a:rPr>
              <a:t>Beyond the horizon, she could finally see the clouds part to reveal a heavenly curtain of light. It was the last time she would ever see the sunrise</a:t>
            </a:r>
            <a:r>
              <a:rPr lang="is-IS" sz="1630" kern="0" dirty="0">
                <a:latin typeface="+mj-lt"/>
                <a:ea typeface="+mj-ea"/>
                <a:cs typeface="+mj-cs"/>
                <a:sym typeface="Helvetica"/>
              </a:rPr>
              <a:t>…</a:t>
            </a:r>
            <a:endParaRPr lang="en-GB" sz="1630" kern="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C9AA0-C3DE-4B62-AFA4-B7C0987521F8}"/>
              </a:ext>
            </a:extLst>
          </p:cNvPr>
          <p:cNvSpPr txBox="1"/>
          <p:nvPr/>
        </p:nvSpPr>
        <p:spPr>
          <a:xfrm>
            <a:off x="1482449" y="150485"/>
            <a:ext cx="5605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u="sng" dirty="0"/>
              <a:t>Choose your challenge:</a:t>
            </a:r>
          </a:p>
        </p:txBody>
      </p:sp>
    </p:spTree>
    <p:extLst>
      <p:ext uri="{BB962C8B-B14F-4D97-AF65-F5344CB8AC3E}">
        <p14:creationId xmlns:p14="http://schemas.microsoft.com/office/powerpoint/2010/main" val="231404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49" y="-403266"/>
            <a:ext cx="12653010" cy="1693333"/>
          </a:xfrm>
        </p:spPr>
        <p:txBody>
          <a:bodyPr/>
          <a:lstStyle/>
          <a:p>
            <a:r>
              <a:rPr lang="en-US" dirty="0"/>
              <a:t>Ob: able to plan and develop a story-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17" y="1269920"/>
            <a:ext cx="424847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Attention-grabbing opening </a:t>
            </a:r>
            <a:r>
              <a:rPr lang="en-US" dirty="0"/>
              <a:t>– short, and sharp. (one complex sentence)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398" y="2447420"/>
            <a:ext cx="4176464" cy="39703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Exposition: Describe your setting: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dirty="0"/>
              <a:t>pick an </a:t>
            </a:r>
            <a:r>
              <a:rPr lang="en-US" b="1" dirty="0"/>
              <a:t>interesting</a:t>
            </a:r>
            <a:r>
              <a:rPr lang="en-US" dirty="0"/>
              <a:t> setting.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Challenge: Make sure it sets an </a:t>
            </a:r>
            <a:r>
              <a:rPr lang="en-US" b="1" dirty="0">
                <a:solidFill>
                  <a:srgbClr val="FF0000"/>
                </a:solidFill>
              </a:rPr>
              <a:t>atmosphere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foreshadow the conflict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the 5 senses and </a:t>
            </a:r>
            <a:r>
              <a:rPr lang="en-US" dirty="0" err="1"/>
              <a:t>colours</a:t>
            </a:r>
            <a:r>
              <a:rPr lang="en-US" dirty="0"/>
              <a:t>. (“damp grey drizzle…”)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sentence to describe the wide-angle picture. </a:t>
            </a:r>
          </a:p>
          <a:p>
            <a:pPr marL="342900" indent="-342900">
              <a:buAutoNum type="arabicPeriod"/>
            </a:pPr>
            <a:r>
              <a:rPr lang="en-US" dirty="0"/>
              <a:t>A sentence or two to describe the smaller details (moving in) </a:t>
            </a:r>
          </a:p>
          <a:p>
            <a:pPr marL="342900" indent="-342900">
              <a:buAutoNum type="arabicPeriod"/>
            </a:pPr>
            <a:r>
              <a:rPr lang="en-US" dirty="0"/>
              <a:t>A sentence to describe a TINY detail, to pull us right into the space.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214" y="2637075"/>
            <a:ext cx="4320480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Exposition: Describe your Character</a:t>
            </a:r>
            <a:r>
              <a:rPr lang="en-US" dirty="0"/>
              <a:t>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Tiny, unusual details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similes/metaphors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words that describe their face, skin, eyes, hair, actions. 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must suggest their personality.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“hands twitched” shows nervousness 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“a heavy stride” shows confidence 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“a sideways glace” they’re sneaky 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9557" y="6897484"/>
            <a:ext cx="3744416" cy="31393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Describe the rising action: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Consider pace by using complex sentences or short, simple sentences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Action verbs NO adverbs  (use </a:t>
            </a:r>
            <a:r>
              <a:rPr lang="en-US" u="sng" dirty="0"/>
              <a:t>leaped</a:t>
            </a:r>
            <a:r>
              <a:rPr lang="en-US" dirty="0"/>
              <a:t> = not </a:t>
            </a:r>
            <a:r>
              <a:rPr lang="en-US" u="sng" dirty="0"/>
              <a:t>quickly jumped)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Overuse commas for effect or overuse “and” (Polysyndeton)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08" y="7120616"/>
            <a:ext cx="4104456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Resolution: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Slow the pace down – add a one-sentence paragraph for effect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Describe and SHOW what has happened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4398" y="6992272"/>
            <a:ext cx="3662209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Denouement: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Add a plot twist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Add a cliffhanger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one-sentence or even a fragment. (“Game over.”)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68810" y="1916251"/>
            <a:ext cx="0" cy="57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87909" y="455591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03476" y="6637465"/>
            <a:ext cx="368424" cy="70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71900" y="6592168"/>
            <a:ext cx="6629958" cy="6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701858" y="5404536"/>
            <a:ext cx="360040" cy="121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22640" y="8284933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49730" y="8467145"/>
            <a:ext cx="829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17682" y="4555912"/>
            <a:ext cx="7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184398" y="2775744"/>
            <a:ext cx="346978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Conflict: </a:t>
            </a:r>
          </a:p>
          <a:p>
            <a:r>
              <a:rPr lang="en-US" dirty="0"/>
              <a:t>- One sentence: </a:t>
            </a:r>
          </a:p>
          <a:p>
            <a:pPr marL="285750" indent="-285750">
              <a:buFontTx/>
              <a:buChar char="-"/>
            </a:pPr>
            <a:r>
              <a:rPr lang="en-US" dirty="0"/>
              <a:t>HINT at the conflict – a problem – something going wrong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Use detailed describing to show not tell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Change the setting/atmosphere</a:t>
            </a:r>
          </a:p>
        </p:txBody>
      </p:sp>
    </p:spTree>
    <p:extLst>
      <p:ext uri="{BB962C8B-B14F-4D97-AF65-F5344CB8AC3E}">
        <p14:creationId xmlns:p14="http://schemas.microsoft.com/office/powerpoint/2010/main" val="334242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Placeholder 2"/>
          <p:cNvSpPr>
            <a:spLocks noGrp="1"/>
          </p:cNvSpPr>
          <p:nvPr>
            <p:ph type="body" idx="1"/>
          </p:nvPr>
        </p:nvSpPr>
        <p:spPr>
          <a:xfrm>
            <a:off x="332706" y="338667"/>
            <a:ext cx="13131410" cy="948266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4800" dirty="0"/>
              <a:t>TASK</a:t>
            </a:r>
            <a:r>
              <a:rPr lang="en-GB" altLang="en-US" sz="4800" u="sng" dirty="0"/>
              <a:t>:  Plan and write your story.</a:t>
            </a:r>
          </a:p>
          <a:p>
            <a:pPr eaLnBrk="1" hangingPunct="1"/>
            <a:r>
              <a:rPr lang="en-GB" altLang="en-US" dirty="0"/>
              <a:t>Use all the ideas, techniques, characters, titles from the past three lessons.</a:t>
            </a:r>
          </a:p>
          <a:p>
            <a:pPr eaLnBrk="1" hangingPunct="1"/>
            <a:r>
              <a:rPr lang="en-GB" altLang="en-US" dirty="0"/>
              <a:t>Story to be completed at home.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If still stuck for ideas choose either:</a:t>
            </a:r>
          </a:p>
          <a:p>
            <a:pPr eaLnBrk="1" hangingPunct="1"/>
            <a:endParaRPr lang="en-GB" altLang="en-US" dirty="0"/>
          </a:p>
          <a:p>
            <a:pPr algn="ctr" eaLnBrk="1" hangingPunct="1"/>
            <a:r>
              <a:rPr lang="en-GB" altLang="en-US" sz="4000" dirty="0">
                <a:solidFill>
                  <a:srgbClr val="0070C0"/>
                </a:solidFill>
              </a:rPr>
              <a:t>Desperate times need desperate measures.</a:t>
            </a:r>
          </a:p>
          <a:p>
            <a:pPr algn="ctr" eaLnBrk="1" hangingPunct="1"/>
            <a:endParaRPr lang="en-GB" altLang="en-US" sz="40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GB" altLang="en-US" sz="4000" dirty="0">
                <a:solidFill>
                  <a:srgbClr val="0070C0"/>
                </a:solidFill>
              </a:rPr>
              <a:t>Or</a:t>
            </a:r>
          </a:p>
          <a:p>
            <a:pPr algn="ctr" eaLnBrk="1" hangingPunct="1"/>
            <a:endParaRPr lang="en-GB" altLang="en-US" sz="40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GB" altLang="en-US" sz="4000" dirty="0">
                <a:solidFill>
                  <a:srgbClr val="0070C0"/>
                </a:solidFill>
              </a:rPr>
              <a:t>Time to leave it all behind.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Complete the story for Wednesday 25</a:t>
            </a:r>
            <a:r>
              <a:rPr lang="en-GB" altLang="en-US" baseline="30000" dirty="0"/>
              <a:t>th</a:t>
            </a:r>
            <a:r>
              <a:rPr lang="en-GB" altLang="en-US" dirty="0"/>
              <a:t> November.</a:t>
            </a:r>
          </a:p>
          <a:p>
            <a:pPr eaLnBrk="1" hangingPunct="1"/>
            <a:r>
              <a:rPr lang="en-GB" altLang="en-US" dirty="0"/>
              <a:t>Follow the mark scheme given</a:t>
            </a:r>
          </a:p>
        </p:txBody>
      </p:sp>
    </p:spTree>
    <p:extLst>
      <p:ext uri="{BB962C8B-B14F-4D97-AF65-F5344CB8AC3E}">
        <p14:creationId xmlns:p14="http://schemas.microsoft.com/office/powerpoint/2010/main" val="184987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1578</Words>
  <Application>Microsoft Office PowerPoint</Application>
  <PresentationFormat>Custom</PresentationFormat>
  <Paragraphs>264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Chalkboard SE Bold</vt:lpstr>
      <vt:lpstr>Gill Sans</vt:lpstr>
      <vt:lpstr>Comic Sans MS</vt:lpstr>
      <vt:lpstr>Helvetica</vt:lpstr>
      <vt:lpstr>Calibri</vt:lpstr>
      <vt:lpstr>Times New Roman</vt:lpstr>
      <vt:lpstr>Chalkboard SE Regular</vt:lpstr>
      <vt:lpstr>Arial</vt:lpstr>
      <vt:lpstr>Office Theme</vt:lpstr>
      <vt:lpstr>Creative Prose Writing: </vt:lpstr>
      <vt:lpstr>PowerPoint Presentation</vt:lpstr>
      <vt:lpstr>PowerPoint Presentation</vt:lpstr>
      <vt:lpstr>PowerPoint Presentation</vt:lpstr>
      <vt:lpstr>PowerPoint Presentation</vt:lpstr>
      <vt:lpstr>REVIEW </vt:lpstr>
      <vt:lpstr>PowerPoint Presentation</vt:lpstr>
      <vt:lpstr>Ob: able to plan and develop a story- Example</vt:lpstr>
      <vt:lpstr>PowerPoint Presentation</vt:lpstr>
      <vt:lpstr>Ob: able to plan and develop a story- bit of help</vt:lpstr>
      <vt:lpstr>Ob: able to plan and develop a story-on your own</vt:lpstr>
    </vt:vector>
  </TitlesOfParts>
  <Company>StBedes Scunthorpe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Tait</dc:creator>
  <cp:lastModifiedBy>S Ryan</cp:lastModifiedBy>
  <cp:revision>77</cp:revision>
  <cp:lastPrinted>2020-11-17T16:43:50Z</cp:lastPrinted>
  <dcterms:created xsi:type="dcterms:W3CDTF">2017-01-06T09:31:33Z</dcterms:created>
  <dcterms:modified xsi:type="dcterms:W3CDTF">2020-11-17T17:00:17Z</dcterms:modified>
</cp:coreProperties>
</file>