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58" r:id="rId6"/>
    <p:sldId id="261" r:id="rId7"/>
    <p:sldId id="267"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B7FFEC"/>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BBEE39-753E-49DE-BFB9-38DE14D7E68C}" type="datetimeFigureOut">
              <a:rPr lang="en-GB" smtClean="0"/>
              <a:t>22/04/2020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909E5-3578-4C38-B504-7BB6967413B4}" type="slidenum">
              <a:rPr lang="en-GB" smtClean="0"/>
              <a:t>‹#›</a:t>
            </a:fld>
            <a:endParaRPr lang="en-GB"/>
          </a:p>
        </p:txBody>
      </p:sp>
    </p:spTree>
    <p:extLst>
      <p:ext uri="{BB962C8B-B14F-4D97-AF65-F5344CB8AC3E}">
        <p14:creationId xmlns:p14="http://schemas.microsoft.com/office/powerpoint/2010/main" val="6088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out for students.</a:t>
            </a:r>
          </a:p>
        </p:txBody>
      </p:sp>
      <p:sp>
        <p:nvSpPr>
          <p:cNvPr id="4" name="Slide Number Placeholder 3"/>
          <p:cNvSpPr>
            <a:spLocks noGrp="1"/>
          </p:cNvSpPr>
          <p:nvPr>
            <p:ph type="sldNum" sz="quarter" idx="5"/>
          </p:nvPr>
        </p:nvSpPr>
        <p:spPr/>
        <p:txBody>
          <a:bodyPr/>
          <a:lstStyle/>
          <a:p>
            <a:fld id="{FD7909E5-3578-4C38-B504-7BB6967413B4}" type="slidenum">
              <a:rPr lang="en-GB" smtClean="0"/>
              <a:t>3</a:t>
            </a:fld>
            <a:endParaRPr lang="en-GB"/>
          </a:p>
        </p:txBody>
      </p:sp>
    </p:spTree>
    <p:extLst>
      <p:ext uri="{BB962C8B-B14F-4D97-AF65-F5344CB8AC3E}">
        <p14:creationId xmlns:p14="http://schemas.microsoft.com/office/powerpoint/2010/main" val="24046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4</a:t>
            </a:fld>
            <a:endParaRPr lang="en-GB"/>
          </a:p>
        </p:txBody>
      </p:sp>
    </p:spTree>
    <p:extLst>
      <p:ext uri="{BB962C8B-B14F-4D97-AF65-F5344CB8AC3E}">
        <p14:creationId xmlns:p14="http://schemas.microsoft.com/office/powerpoint/2010/main" val="3624663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as a class – can consider mountain landscapes, castles etc. to fit into The Mysteries of </a:t>
            </a:r>
            <a:r>
              <a:rPr lang="en-GB" dirty="0" err="1"/>
              <a:t>Udolpho</a:t>
            </a:r>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6</a:t>
            </a:fld>
            <a:endParaRPr lang="en-GB"/>
          </a:p>
        </p:txBody>
      </p:sp>
    </p:spTree>
    <p:extLst>
      <p:ext uri="{BB962C8B-B14F-4D97-AF65-F5344CB8AC3E}">
        <p14:creationId xmlns:p14="http://schemas.microsoft.com/office/powerpoint/2010/main" val="15153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as a class – can consider mountain landscapes, castles etc. to fit into The Mysteries of </a:t>
            </a:r>
            <a:r>
              <a:rPr lang="en-GB" dirty="0" err="1"/>
              <a:t>Udolpho</a:t>
            </a:r>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7</a:t>
            </a:fld>
            <a:endParaRPr lang="en-GB"/>
          </a:p>
        </p:txBody>
      </p:sp>
    </p:spTree>
    <p:extLst>
      <p:ext uri="{BB962C8B-B14F-4D97-AF65-F5344CB8AC3E}">
        <p14:creationId xmlns:p14="http://schemas.microsoft.com/office/powerpoint/2010/main" val="354965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first section (on this slide)   - long extract that can be shortened for less able groups or to zoom in one on particular section</a:t>
            </a:r>
          </a:p>
        </p:txBody>
      </p:sp>
      <p:sp>
        <p:nvSpPr>
          <p:cNvPr id="4" name="Slide Number Placeholder 3"/>
          <p:cNvSpPr>
            <a:spLocks noGrp="1"/>
          </p:cNvSpPr>
          <p:nvPr>
            <p:ph type="sldNum" sz="quarter" idx="5"/>
          </p:nvPr>
        </p:nvSpPr>
        <p:spPr/>
        <p:txBody>
          <a:bodyPr/>
          <a:lstStyle/>
          <a:p>
            <a:fld id="{FD7909E5-3578-4C38-B504-7BB6967413B4}" type="slidenum">
              <a:rPr lang="en-GB" smtClean="0"/>
              <a:t>8</a:t>
            </a:fld>
            <a:endParaRPr lang="en-GB"/>
          </a:p>
        </p:txBody>
      </p:sp>
    </p:spTree>
    <p:extLst>
      <p:ext uri="{BB962C8B-B14F-4D97-AF65-F5344CB8AC3E}">
        <p14:creationId xmlns:p14="http://schemas.microsoft.com/office/powerpoint/2010/main" val="426556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feedback/discussion</a:t>
            </a:r>
          </a:p>
        </p:txBody>
      </p:sp>
      <p:sp>
        <p:nvSpPr>
          <p:cNvPr id="4" name="Slide Number Placeholder 3"/>
          <p:cNvSpPr>
            <a:spLocks noGrp="1"/>
          </p:cNvSpPr>
          <p:nvPr>
            <p:ph type="sldNum" sz="quarter" idx="5"/>
          </p:nvPr>
        </p:nvSpPr>
        <p:spPr/>
        <p:txBody>
          <a:bodyPr/>
          <a:lstStyle/>
          <a:p>
            <a:fld id="{FD7909E5-3578-4C38-B504-7BB6967413B4}" type="slidenum">
              <a:rPr lang="en-GB" smtClean="0"/>
              <a:t>9</a:t>
            </a:fld>
            <a:endParaRPr lang="en-GB"/>
          </a:p>
        </p:txBody>
      </p:sp>
    </p:spTree>
    <p:extLst>
      <p:ext uri="{BB962C8B-B14F-4D97-AF65-F5344CB8AC3E}">
        <p14:creationId xmlns:p14="http://schemas.microsoft.com/office/powerpoint/2010/main" val="482665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feedback/discussion</a:t>
            </a:r>
          </a:p>
        </p:txBody>
      </p:sp>
      <p:sp>
        <p:nvSpPr>
          <p:cNvPr id="4" name="Slide Number Placeholder 3"/>
          <p:cNvSpPr>
            <a:spLocks noGrp="1"/>
          </p:cNvSpPr>
          <p:nvPr>
            <p:ph type="sldNum" sz="quarter" idx="5"/>
          </p:nvPr>
        </p:nvSpPr>
        <p:spPr/>
        <p:txBody>
          <a:bodyPr/>
          <a:lstStyle/>
          <a:p>
            <a:fld id="{FD7909E5-3578-4C38-B504-7BB6967413B4}" type="slidenum">
              <a:rPr lang="en-GB" smtClean="0"/>
              <a:t>10</a:t>
            </a:fld>
            <a:endParaRPr lang="en-GB"/>
          </a:p>
        </p:txBody>
      </p:sp>
    </p:spTree>
    <p:extLst>
      <p:ext uri="{BB962C8B-B14F-4D97-AF65-F5344CB8AC3E}">
        <p14:creationId xmlns:p14="http://schemas.microsoft.com/office/powerpoint/2010/main" val="4069718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 to write a class model first. </a:t>
            </a:r>
          </a:p>
        </p:txBody>
      </p:sp>
      <p:sp>
        <p:nvSpPr>
          <p:cNvPr id="4" name="Slide Number Placeholder 3"/>
          <p:cNvSpPr>
            <a:spLocks noGrp="1"/>
          </p:cNvSpPr>
          <p:nvPr>
            <p:ph type="sldNum" sz="quarter" idx="5"/>
          </p:nvPr>
        </p:nvSpPr>
        <p:spPr/>
        <p:txBody>
          <a:bodyPr/>
          <a:lstStyle/>
          <a:p>
            <a:fld id="{FD7909E5-3578-4C38-B504-7BB6967413B4}" type="slidenum">
              <a:rPr lang="en-GB" smtClean="0"/>
              <a:t>11</a:t>
            </a:fld>
            <a:endParaRPr lang="en-GB"/>
          </a:p>
        </p:txBody>
      </p:sp>
    </p:spTree>
    <p:extLst>
      <p:ext uri="{BB962C8B-B14F-4D97-AF65-F5344CB8AC3E}">
        <p14:creationId xmlns:p14="http://schemas.microsoft.com/office/powerpoint/2010/main" val="264699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Similarities in the middle – difference on the edges </a:t>
            </a:r>
          </a:p>
        </p:txBody>
      </p:sp>
      <p:sp>
        <p:nvSpPr>
          <p:cNvPr id="4" name="Slide Number Placeholder 3"/>
          <p:cNvSpPr>
            <a:spLocks noGrp="1"/>
          </p:cNvSpPr>
          <p:nvPr>
            <p:ph type="sldNum" sz="quarter" idx="5"/>
          </p:nvPr>
        </p:nvSpPr>
        <p:spPr/>
        <p:txBody>
          <a:bodyPr/>
          <a:lstStyle/>
          <a:p>
            <a:fld id="{FD7909E5-3578-4C38-B504-7BB6967413B4}" type="slidenum">
              <a:rPr lang="en-GB" smtClean="0"/>
              <a:t>12</a:t>
            </a:fld>
            <a:endParaRPr lang="en-GB"/>
          </a:p>
        </p:txBody>
      </p:sp>
    </p:spTree>
    <p:extLst>
      <p:ext uri="{BB962C8B-B14F-4D97-AF65-F5344CB8AC3E}">
        <p14:creationId xmlns:p14="http://schemas.microsoft.com/office/powerpoint/2010/main" val="62166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F89B-8273-427B-B57F-C1B5DACFE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43F944-A9C9-4D5C-A2DE-86DD665D8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DE80D4-B9BA-42ED-8DB1-70BCD9D6D2F1}"/>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5" name="Footer Placeholder 4">
            <a:extLst>
              <a:ext uri="{FF2B5EF4-FFF2-40B4-BE49-F238E27FC236}">
                <a16:creationId xmlns:a16="http://schemas.microsoft.com/office/drawing/2014/main" id="{C8CFCFB6-0E27-4077-A18C-5DE85CFB3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5666AC-7720-4AFB-B511-23E92AD087C6}"/>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98225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E7A5-9E49-4E02-962E-BFC0C556BF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011BD8-BE70-4D73-B46A-07C8840DC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45920-A1B0-4888-AB43-EBF3614C7C8E}"/>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5" name="Footer Placeholder 4">
            <a:extLst>
              <a:ext uri="{FF2B5EF4-FFF2-40B4-BE49-F238E27FC236}">
                <a16:creationId xmlns:a16="http://schemas.microsoft.com/office/drawing/2014/main" id="{838876A1-61AE-454F-8CF0-BA432C1054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A956E-D3D9-4AB6-872B-EA6738E50C97}"/>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255083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F14A4-D100-4EA4-82E8-7567DCF34B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2BC8D5-603B-4934-934A-F50DBA1FC3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D10FD-418E-42CC-8D4A-A9D60EBAC225}"/>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5" name="Footer Placeholder 4">
            <a:extLst>
              <a:ext uri="{FF2B5EF4-FFF2-40B4-BE49-F238E27FC236}">
                <a16:creationId xmlns:a16="http://schemas.microsoft.com/office/drawing/2014/main" id="{D4F3EEDB-09A2-4347-9194-B08D96C5C2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C1483-E673-4764-B4D2-BD6B9E0F5C5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39847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0F9-7C43-4B2E-B6DA-0AC9DED22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F0B4B4-C08C-47AB-9CEF-5BC45EF8A1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983E4E-9069-4F79-ABF4-935A4A51ABCF}"/>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5" name="Footer Placeholder 4">
            <a:extLst>
              <a:ext uri="{FF2B5EF4-FFF2-40B4-BE49-F238E27FC236}">
                <a16:creationId xmlns:a16="http://schemas.microsoft.com/office/drawing/2014/main" id="{BFFB95E2-FC11-4BDC-9FEF-8DD32C9822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FB656C-3134-4B5C-BF9F-059EB7AEEB95}"/>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1124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E917-B923-4D2E-9112-2635594086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28EC52-FE79-48BE-B08D-2737BFF48D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66855C-A404-4CEB-9D5B-668FE2105B5B}"/>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5" name="Footer Placeholder 4">
            <a:extLst>
              <a:ext uri="{FF2B5EF4-FFF2-40B4-BE49-F238E27FC236}">
                <a16:creationId xmlns:a16="http://schemas.microsoft.com/office/drawing/2014/main" id="{E017F741-9E05-40A6-806F-D6661CAF8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7C5BD-D8B0-4B83-8D52-21E2725A12DB}"/>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24398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F607-AA4E-48E7-B925-C75A845F81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9D5EAC-1968-4FCC-B617-106CB76B0D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960E6C-F672-4CA0-8C8E-2BFED0616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40E0B0-BCE9-4080-AD9A-00C4B05D2927}"/>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6" name="Footer Placeholder 5">
            <a:extLst>
              <a:ext uri="{FF2B5EF4-FFF2-40B4-BE49-F238E27FC236}">
                <a16:creationId xmlns:a16="http://schemas.microsoft.com/office/drawing/2014/main" id="{BE2A1604-D5D7-4295-A05B-EF5EE494C5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7DF67A-143E-4B0B-8B3B-9A812C5E4E8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71826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0675-7DC7-4723-AA64-DA7E17939E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3DA7D5-BE59-412B-9C71-C3BB6D19D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A82B2D-862B-40E6-9E3E-D004CF8744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B5E773-35C0-4A76-A141-BE9844051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BF013-2BF8-4C10-80EF-AEE632381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9CCB872-A2B1-48EB-9193-02B061005EEE}"/>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8" name="Footer Placeholder 7">
            <a:extLst>
              <a:ext uri="{FF2B5EF4-FFF2-40B4-BE49-F238E27FC236}">
                <a16:creationId xmlns:a16="http://schemas.microsoft.com/office/drawing/2014/main" id="{B39993F5-80FA-4211-B9B4-A0D1BD80E9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430810-68CF-473F-83E1-B50B4E56BA4D}"/>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22960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9F26-60BA-468B-A775-B30FB825DF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9614641-8F7E-4583-9FEA-4D1EAC45B8D1}"/>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4" name="Footer Placeholder 3">
            <a:extLst>
              <a:ext uri="{FF2B5EF4-FFF2-40B4-BE49-F238E27FC236}">
                <a16:creationId xmlns:a16="http://schemas.microsoft.com/office/drawing/2014/main" id="{BBEF4421-61B7-4D24-A21F-106EDCE07A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3635B5-AC65-4FC4-96BF-18D851BBE3D2}"/>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97165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C8A49B-9612-45E2-979F-1FE22342483B}"/>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3" name="Footer Placeholder 2">
            <a:extLst>
              <a:ext uri="{FF2B5EF4-FFF2-40B4-BE49-F238E27FC236}">
                <a16:creationId xmlns:a16="http://schemas.microsoft.com/office/drawing/2014/main" id="{701DDCB3-2BAF-4B2F-9D08-BCB824E06C8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A8D0CF-F640-4A31-ADE4-27F9DA272AC3}"/>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03496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6094-81F8-4798-802F-63929B925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36CFEF-C485-4771-9744-5A8321AF5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39B692-4D58-41F7-9EA3-FE4C1BF71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6E17B-0269-4863-921F-43303A9D2905}"/>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6" name="Footer Placeholder 5">
            <a:extLst>
              <a:ext uri="{FF2B5EF4-FFF2-40B4-BE49-F238E27FC236}">
                <a16:creationId xmlns:a16="http://schemas.microsoft.com/office/drawing/2014/main" id="{42FCA8EF-A6A6-4C60-A4FF-51CB3830CE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7EFE3B-2079-4A27-887A-A957A0F1DDF0}"/>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32605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29F9-525B-4E31-9C12-F57EA878B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95E602-9769-46A7-8A3B-E5AC04BE8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43E98A-A005-4FF7-AFA2-1D060AFCD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6D764-C32F-40AD-835C-D895D70C570B}"/>
              </a:ext>
            </a:extLst>
          </p:cNvPr>
          <p:cNvSpPr>
            <a:spLocks noGrp="1"/>
          </p:cNvSpPr>
          <p:nvPr>
            <p:ph type="dt" sz="half" idx="10"/>
          </p:nvPr>
        </p:nvSpPr>
        <p:spPr/>
        <p:txBody>
          <a:bodyPr/>
          <a:lstStyle/>
          <a:p>
            <a:fld id="{676F6359-10C0-4E1C-A028-685989CB5639}" type="datetimeFigureOut">
              <a:rPr lang="en-GB" smtClean="0"/>
              <a:t>22/04/2020</a:t>
            </a:fld>
            <a:endParaRPr lang="en-GB"/>
          </a:p>
        </p:txBody>
      </p:sp>
      <p:sp>
        <p:nvSpPr>
          <p:cNvPr id="6" name="Footer Placeholder 5">
            <a:extLst>
              <a:ext uri="{FF2B5EF4-FFF2-40B4-BE49-F238E27FC236}">
                <a16:creationId xmlns:a16="http://schemas.microsoft.com/office/drawing/2014/main" id="{C9F0F62B-79F2-4744-87B0-AE3FBE72F2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331A23-E005-4C4B-BCAF-EC235FD174C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315056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2F7C0B-ED5A-4BBA-8830-83DBEB796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143F5D-FB69-4221-BE81-4F4669FA11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27E6D8-1F04-41AA-9E3B-AECAE4CC1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F6359-10C0-4E1C-A028-685989CB5639}" type="datetimeFigureOut">
              <a:rPr lang="en-GB" smtClean="0"/>
              <a:t>22/04/2020</a:t>
            </a:fld>
            <a:endParaRPr lang="en-GB"/>
          </a:p>
        </p:txBody>
      </p:sp>
      <p:sp>
        <p:nvSpPr>
          <p:cNvPr id="5" name="Footer Placeholder 4">
            <a:extLst>
              <a:ext uri="{FF2B5EF4-FFF2-40B4-BE49-F238E27FC236}">
                <a16:creationId xmlns:a16="http://schemas.microsoft.com/office/drawing/2014/main" id="{F170FF09-1F5A-4E4B-BA94-99B38BFFB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706A0-15AA-4E8B-83A8-54D8F4732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B34C3-DD96-4EE6-9C14-78E96B487003}" type="slidenum">
              <a:rPr lang="en-GB" smtClean="0"/>
              <a:t>‹#›</a:t>
            </a:fld>
            <a:endParaRPr lang="en-GB"/>
          </a:p>
        </p:txBody>
      </p:sp>
    </p:spTree>
    <p:extLst>
      <p:ext uri="{BB962C8B-B14F-4D97-AF65-F5344CB8AC3E}">
        <p14:creationId xmlns:p14="http://schemas.microsoft.com/office/powerpoint/2010/main" val="250579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4409661" cy="1325563"/>
          </a:xfrm>
          <a:solidFill>
            <a:schemeClr val="accent6">
              <a:lumMod val="20000"/>
              <a:lumOff val="80000"/>
            </a:schemeClr>
          </a:solidFill>
        </p:spPr>
        <p:txBody>
          <a:bodyPr>
            <a:normAutofit/>
          </a:bodyPr>
          <a:lstStyle/>
          <a:p>
            <a:r>
              <a:rPr lang="en-GB" sz="6600" u="sng" dirty="0">
                <a:latin typeface="Bahnschrift SemiBold Condensed" panose="020B0502040204020203" pitchFamily="34" charset="0"/>
              </a:rPr>
              <a:t>Gothic Settings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en-GB" dirty="0"/>
              <a:t>Starter Activity: Read the extract from ‘Rebecca’.</a:t>
            </a:r>
          </a:p>
          <a:p>
            <a:pPr marL="0" indent="0">
              <a:buNone/>
            </a:pPr>
            <a:endParaRPr lang="en-GB" dirty="0"/>
          </a:p>
          <a:p>
            <a:pPr marL="0" indent="0">
              <a:buNone/>
            </a:pPr>
            <a:r>
              <a:rPr lang="en-GB" sz="3900" dirty="0">
                <a:solidFill>
                  <a:srgbClr val="993300"/>
                </a:solidFill>
              </a:rPr>
              <a:t>BRONZE:</a:t>
            </a:r>
            <a:r>
              <a:rPr lang="en-GB" sz="3900" dirty="0"/>
              <a:t> Highlight quotations that show the extract has a gothic style.</a:t>
            </a:r>
          </a:p>
          <a:p>
            <a:pPr marL="0" indent="0">
              <a:buNone/>
            </a:pPr>
            <a:endParaRPr lang="en-GB" sz="3900" dirty="0"/>
          </a:p>
          <a:p>
            <a:pPr marL="0" indent="0">
              <a:buNone/>
            </a:pPr>
            <a:r>
              <a:rPr lang="en-GB" sz="3900" dirty="0">
                <a:solidFill>
                  <a:srgbClr val="4D4D4D"/>
                </a:solidFill>
              </a:rPr>
              <a:t>SILVER: </a:t>
            </a:r>
            <a:r>
              <a:rPr lang="en-GB" sz="3900" dirty="0"/>
              <a:t>Identify any literary devices the writer has used.</a:t>
            </a:r>
          </a:p>
          <a:p>
            <a:pPr marL="0" indent="0">
              <a:buNone/>
            </a:pPr>
            <a:endParaRPr lang="en-GB" sz="3900" dirty="0"/>
          </a:p>
          <a:p>
            <a:pPr marL="0" indent="0">
              <a:buNone/>
            </a:pPr>
            <a:r>
              <a:rPr lang="en-GB" sz="3900" dirty="0">
                <a:solidFill>
                  <a:srgbClr val="FF9900"/>
                </a:solidFill>
              </a:rPr>
              <a:t>GOLD:</a:t>
            </a:r>
            <a:r>
              <a:rPr lang="en-GB" sz="3900" dirty="0"/>
              <a:t> Annotate the quotations to comment on the effects being created.</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Do Now</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97716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85000" lnSpcReduction="20000"/>
          </a:bodyPr>
          <a:lstStyle/>
          <a:p>
            <a:pPr marL="0" indent="0">
              <a:buNone/>
            </a:pPr>
            <a:r>
              <a:rPr lang="en-GB" dirty="0"/>
              <a:t>While Emily gazed with awe upon the scene, footsteps were heard within the gates, and the undrawing of bolts; after which an ancient servant of the castle appeared, forcing back the huge folds of the portal, to admit his lord. As the carriage-wheels rolled heavily under the portcullis, Emily’s heart sunk, and she seemed, as if she was going into her prison; the gloomy court, into which she passed, served to confirm the idea, and her imagination, ever awake to circumstance, suggested even more terrors, than her reason could justify.</a:t>
            </a:r>
          </a:p>
          <a:p>
            <a:pPr marL="0" indent="0">
              <a:buNone/>
            </a:pPr>
            <a:r>
              <a:rPr lang="en-GB" dirty="0"/>
              <a:t>Another gate delivered them into the second court, grass-grown, and more wild than the first, where, as she surveyed through the twilight its desolation—its lofty walls, overtopped with briony, moss and nightshade, and the embattled towers that rose above,—long-suffering and murder came to her thoughts. One of those instantaneous and unaccountable convictions, which sometimes conquer even strong minds, impressed her with its horror. The sentiment was not diminished, when she entered an extensive gothic hall, obscured by the gloom of evening, which a light, glimmering at a distance through a long perspective of arches, only rendered more striking. As a servant brought the lamp nearer partial gleams fell upon the pillars and the pointed arches, forming a strong contrast with their shadows, that stretched along the pavement and the walls.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771004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a:bodyPr>
          <a:lstStyle/>
          <a:p>
            <a:pPr marL="0" indent="0">
              <a:buNone/>
            </a:pPr>
            <a:r>
              <a:rPr lang="en-GB" sz="5400" dirty="0">
                <a:solidFill>
                  <a:srgbClr val="0070C0"/>
                </a:solidFill>
              </a:rPr>
              <a:t>P: </a:t>
            </a:r>
            <a:r>
              <a:rPr lang="en-GB" dirty="0"/>
              <a:t>One way the gothic atmosphere is created is…</a:t>
            </a:r>
          </a:p>
          <a:p>
            <a:pPr marL="0" indent="0">
              <a:buNone/>
            </a:pPr>
            <a:r>
              <a:rPr lang="en-GB" sz="5400" dirty="0">
                <a:solidFill>
                  <a:srgbClr val="00B050"/>
                </a:solidFill>
              </a:rPr>
              <a:t>E: </a:t>
            </a:r>
            <a:r>
              <a:rPr lang="en-GB" dirty="0"/>
              <a:t>When the writer states “…”</a:t>
            </a:r>
          </a:p>
          <a:p>
            <a:pPr marL="0" indent="0">
              <a:buNone/>
            </a:pPr>
            <a:r>
              <a:rPr lang="en-GB" sz="5400" dirty="0">
                <a:solidFill>
                  <a:srgbClr val="FFC000"/>
                </a:solidFill>
              </a:rPr>
              <a:t>A: </a:t>
            </a:r>
            <a:r>
              <a:rPr lang="en-GB" dirty="0"/>
              <a:t>it creates a sense of …</a:t>
            </a:r>
          </a:p>
          <a:p>
            <a:pPr marL="0" indent="0">
              <a:buNone/>
            </a:pPr>
            <a:r>
              <a:rPr lang="en-GB" sz="5400" dirty="0">
                <a:solidFill>
                  <a:srgbClr val="FFC000"/>
                </a:solidFill>
              </a:rPr>
              <a:t>     </a:t>
            </a:r>
            <a:r>
              <a:rPr lang="en-GB" dirty="0"/>
              <a:t>By using the </a:t>
            </a:r>
            <a:r>
              <a:rPr lang="en-GB" u="sng" dirty="0"/>
              <a:t>word class </a:t>
            </a:r>
            <a:r>
              <a:rPr lang="en-GB" dirty="0"/>
              <a:t>“…” it implies…</a:t>
            </a:r>
          </a:p>
          <a:p>
            <a:pPr marL="0" indent="0">
              <a:buNone/>
            </a:pPr>
            <a:r>
              <a:rPr lang="en-GB" dirty="0"/>
              <a:t>        </a:t>
            </a:r>
          </a:p>
          <a:p>
            <a:pPr marL="0" indent="0">
              <a:buNone/>
            </a:pPr>
            <a:r>
              <a:rPr lang="en-GB" dirty="0"/>
              <a:t>         </a:t>
            </a:r>
            <a:r>
              <a:rPr lang="en-GB" dirty="0">
                <a:solidFill>
                  <a:srgbClr val="FF0000"/>
                </a:solidFill>
              </a:rPr>
              <a:t>This could also link to the Sublime because…  </a:t>
            </a:r>
          </a:p>
          <a:p>
            <a:pPr marL="0" indent="0">
              <a:buNone/>
            </a:pPr>
            <a:endParaRPr lang="en-GB" sz="5400" dirty="0">
              <a:solidFill>
                <a:srgbClr val="FFC000"/>
              </a:solidFill>
            </a:endParaRP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Mastery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06267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54750"/>
            <a:ext cx="11261034" cy="1363444"/>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Compare the presentation of settings in ‘Rebecca’ and ‘The Mysteries of </a:t>
            </a:r>
            <a:r>
              <a:rPr lang="en-GB" sz="4800" u="sng" dirty="0" err="1">
                <a:latin typeface="Bahnschrift SemiBold Condensed" panose="020B0502040204020203" pitchFamily="34" charset="0"/>
              </a:rPr>
              <a:t>Udolpho</a:t>
            </a:r>
            <a:r>
              <a:rPr lang="en-GB" sz="4800" u="sng" dirty="0">
                <a:latin typeface="Bahnschrift SemiBold Condensed" panose="020B0502040204020203" pitchFamily="34" charset="0"/>
              </a:rPr>
              <a:t>’.</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800664"/>
            <a:ext cx="11261034" cy="4547337"/>
          </a:xfrm>
          <a:solidFill>
            <a:schemeClr val="accent6">
              <a:lumMod val="20000"/>
              <a:lumOff val="80000"/>
            </a:schemeClr>
          </a:solidFill>
        </p:spPr>
        <p:txBody>
          <a:bodyPr>
            <a:normAutofit/>
          </a:bodyPr>
          <a:lstStyle/>
          <a:p>
            <a:pPr marL="0" indent="0">
              <a:buNone/>
            </a:pPr>
            <a:r>
              <a:rPr lang="en-GB" sz="2400" dirty="0"/>
              <a:t>Rebecca</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lgn="r">
              <a:buNone/>
            </a:pPr>
            <a:r>
              <a:rPr lang="en-GB" sz="2400" dirty="0"/>
              <a:t>The Mysteries of </a:t>
            </a:r>
            <a:r>
              <a:rPr lang="en-GB" sz="2400" dirty="0" err="1"/>
              <a:t>Udolpho</a:t>
            </a:r>
            <a:endParaRPr lang="en-GB" sz="2400"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Extension Task</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cxnSp>
        <p:nvCxnSpPr>
          <p:cNvPr id="3" name="Straight Connector 2">
            <a:extLst>
              <a:ext uri="{FF2B5EF4-FFF2-40B4-BE49-F238E27FC236}">
                <a16:creationId xmlns:a16="http://schemas.microsoft.com/office/drawing/2014/main" id="{86ED8B5D-6ACF-46DC-91EA-A752A6BE1B54}"/>
              </a:ext>
            </a:extLst>
          </p:cNvPr>
          <p:cNvCxnSpPr/>
          <p:nvPr/>
        </p:nvCxnSpPr>
        <p:spPr>
          <a:xfrm flipH="1">
            <a:off x="838200" y="1800664"/>
            <a:ext cx="6265985" cy="2700998"/>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8161A8F7-1D1B-4E64-AFB9-563C83A727E0}"/>
              </a:ext>
            </a:extLst>
          </p:cNvPr>
          <p:cNvCxnSpPr/>
          <p:nvPr/>
        </p:nvCxnSpPr>
        <p:spPr>
          <a:xfrm flipH="1">
            <a:off x="5833249" y="3647003"/>
            <a:ext cx="6265985" cy="2700998"/>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377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5125278" cy="1325563"/>
          </a:xfrm>
          <a:solidFill>
            <a:schemeClr val="accent6">
              <a:lumMod val="20000"/>
              <a:lumOff val="80000"/>
            </a:schemeClr>
          </a:solidFill>
        </p:spPr>
        <p:txBody>
          <a:bodyPr>
            <a:normAutofit fontScale="90000"/>
          </a:bodyPr>
          <a:lstStyle/>
          <a:p>
            <a:r>
              <a:rPr lang="en-GB" sz="6600" u="sng" dirty="0">
                <a:latin typeface="Bahnschrift SemiBold Condensed" panose="020B0502040204020203" pitchFamily="34" charset="0"/>
              </a:rPr>
              <a:t>FEEDBACK: Rebecca</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199" y="1587086"/>
            <a:ext cx="11261035" cy="4667939"/>
          </a:xfrm>
          <a:solidFill>
            <a:schemeClr val="accent6">
              <a:lumMod val="20000"/>
              <a:lumOff val="80000"/>
            </a:schemeClr>
          </a:solidFill>
        </p:spPr>
        <p:txBody>
          <a:bodyPr>
            <a:normAutofit fontScale="70000" lnSpcReduction="20000"/>
          </a:bodyPr>
          <a:lstStyle/>
          <a:p>
            <a:pPr marL="0" indent="0">
              <a:buNone/>
            </a:pPr>
            <a:r>
              <a:rPr lang="en-GB" dirty="0"/>
              <a:t>The woods, always a menace even in the past, had triumphed in the end. They crowded, dark and uncontrolled, to the borders of the drive. The beeches with white, naked limbs leant close to one another, their branches intermingled in a strange embrace, making a vault above my head like the archway of a church. And there were other trees as well, trees that I did not recognize, squat oaks and tortured elms that straggled cheek by jowl with the beeches, and had thrust themselves out of the quiet earth, along with monster shrubs and plants, none of which I remembered.</a:t>
            </a:r>
          </a:p>
          <a:p>
            <a:pPr marL="0" indent="0">
              <a:buNone/>
            </a:pPr>
            <a:r>
              <a:rPr lang="en-GB" dirty="0"/>
              <a:t>The drive was a ribbon now, a thread of its former self, with gravel surface gone, and choked with grass and moss. The trees had thrown out low branches, making an impediment to progress; the gnarled roots looked like skeleton claws. Scattered here and again amongst this jungle growth I would recognize shrubs that had been landmarks in our time, things of culture and grace, hydrangeas whose blue heads had been famous. </a:t>
            </a:r>
          </a:p>
          <a:p>
            <a:pPr marL="0" indent="0">
              <a:buNone/>
            </a:pPr>
            <a:r>
              <a:rPr lang="en-GB" dirty="0"/>
              <a:t>No hand had checked their progress, and they had gone native now, rearing to monster height without a bloom, black and ugly as the nameless parasites that grew beside them. On and on, now east now west, wound the poor thread that once had been our drive. Sometimes I thought it lost, but it appeared again, beneath a fallen tree perhaps, or struggling on the other side of a muddied ditch created by the winter rains. I had not thought the way so long. Surely the miles had multiplied, even as the trees had done, and this path led but to a labyrinth, some choked wilderness, and not to the house at all. I came upon it suddenly; the approach masked by the unnatural growth of a vast shrub that spread in all directions, and I stood, my heart thumping in my breast, the strange prick of tears behind my eyes.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86039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11261034" cy="853349"/>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Match the vocabulary to the correct definitions.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325218"/>
            <a:ext cx="11261034" cy="4929808"/>
          </a:xfrm>
          <a:solidFill>
            <a:schemeClr val="accent6">
              <a:lumMod val="20000"/>
              <a:lumOff val="80000"/>
            </a:schemeClr>
          </a:solidFill>
        </p:spPr>
        <p:txBody>
          <a:bodyPr>
            <a:normAutofit lnSpcReduction="10000"/>
          </a:bodyPr>
          <a:lstStyle/>
          <a:p>
            <a:pPr marL="514350" indent="-514350">
              <a:buFont typeface="+mj-lt"/>
              <a:buAutoNum type="arabicPeriod"/>
            </a:pPr>
            <a:r>
              <a:rPr lang="en-GB" sz="3600" dirty="0"/>
              <a:t>of very great excellence or beauty.</a:t>
            </a:r>
          </a:p>
          <a:p>
            <a:pPr marL="514350" indent="-514350">
              <a:buFont typeface="+mj-lt"/>
              <a:buAutoNum type="arabicPeriod"/>
            </a:pPr>
            <a:r>
              <a:rPr lang="en-GB" sz="3600" dirty="0"/>
              <a:t>slowing decaying, especially due to neglect.</a:t>
            </a:r>
          </a:p>
          <a:p>
            <a:pPr marL="514350" indent="-514350">
              <a:buFont typeface="+mj-lt"/>
              <a:buAutoNum type="arabicPeriod"/>
            </a:pPr>
            <a:r>
              <a:rPr lang="en-GB" sz="3600" dirty="0"/>
              <a:t>a large, imposing building</a:t>
            </a:r>
          </a:p>
          <a:p>
            <a:pPr marL="514350" indent="-514350">
              <a:buFont typeface="+mj-lt"/>
              <a:buAutoNum type="arabicPeriod"/>
            </a:pPr>
            <a:r>
              <a:rPr lang="en-GB" sz="3600" dirty="0"/>
              <a:t>a feeling of brooding sadness, typically with no obvious cause.</a:t>
            </a:r>
          </a:p>
          <a:p>
            <a:pPr marL="514350" indent="-514350">
              <a:buFont typeface="+mj-lt"/>
              <a:buAutoNum type="arabicPeriod"/>
            </a:pPr>
            <a:r>
              <a:rPr lang="en-GB" sz="3600" dirty="0"/>
              <a:t>a  state of complete emptiness or destruction.</a:t>
            </a:r>
          </a:p>
          <a:p>
            <a:pPr marL="514350" indent="-514350">
              <a:buFont typeface="+mj-lt"/>
              <a:buAutoNum type="arabicPeriod"/>
            </a:pPr>
            <a:r>
              <a:rPr lang="en-GB" sz="3600" dirty="0"/>
              <a:t>a very steep rock face or cliff, especially a tall one.</a:t>
            </a:r>
            <a:endParaRPr lang="en-GB" sz="3000" dirty="0"/>
          </a:p>
          <a:p>
            <a:pPr marL="0" indent="0">
              <a:buNone/>
            </a:pPr>
            <a:endParaRPr lang="en-GB" sz="3000" dirty="0"/>
          </a:p>
          <a:p>
            <a:pPr marL="0" indent="0">
              <a:buNone/>
            </a:pPr>
            <a:r>
              <a:rPr lang="en-GB" sz="3000" b="1" dirty="0"/>
              <a:t>Melancholy   Mouldering   Sublime   Edifice   Precipice   Desolation </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Unlocking Vocabulary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246958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4971757" cy="853349"/>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Check your answers: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325218"/>
            <a:ext cx="11261034" cy="4929808"/>
          </a:xfrm>
          <a:solidFill>
            <a:schemeClr val="accent6">
              <a:lumMod val="20000"/>
              <a:lumOff val="80000"/>
            </a:schemeClr>
          </a:solidFill>
        </p:spPr>
        <p:txBody>
          <a:bodyPr>
            <a:normAutofit lnSpcReduction="10000"/>
          </a:bodyPr>
          <a:lstStyle/>
          <a:p>
            <a:pPr marL="514350" indent="-514350">
              <a:buFont typeface="+mj-lt"/>
              <a:buAutoNum type="arabicPeriod"/>
            </a:pPr>
            <a:r>
              <a:rPr lang="en-GB" sz="3600" b="1" dirty="0"/>
              <a:t>Sublime: </a:t>
            </a:r>
            <a:r>
              <a:rPr lang="en-GB" sz="3600" dirty="0"/>
              <a:t>of very great excellence or beauty.</a:t>
            </a:r>
          </a:p>
          <a:p>
            <a:pPr marL="514350" indent="-514350">
              <a:buFont typeface="+mj-lt"/>
              <a:buAutoNum type="arabicPeriod"/>
            </a:pPr>
            <a:r>
              <a:rPr lang="en-GB" sz="3600" b="1" dirty="0"/>
              <a:t>Mouldering: </a:t>
            </a:r>
            <a:r>
              <a:rPr lang="en-GB" sz="3600" dirty="0"/>
              <a:t>slowing decaying, especially due to neglect.</a:t>
            </a:r>
          </a:p>
          <a:p>
            <a:pPr marL="514350" indent="-514350">
              <a:buFont typeface="+mj-lt"/>
              <a:buAutoNum type="arabicPeriod"/>
            </a:pPr>
            <a:r>
              <a:rPr lang="en-GB" sz="3600" b="1" dirty="0"/>
              <a:t>Edifice: </a:t>
            </a:r>
            <a:r>
              <a:rPr lang="en-GB" sz="3600" dirty="0"/>
              <a:t>a large, imposing building</a:t>
            </a:r>
          </a:p>
          <a:p>
            <a:pPr marL="514350" indent="-514350">
              <a:buFont typeface="+mj-lt"/>
              <a:buAutoNum type="arabicPeriod"/>
            </a:pPr>
            <a:r>
              <a:rPr lang="en-GB" sz="3600" b="1" dirty="0"/>
              <a:t>Melancholy: </a:t>
            </a:r>
            <a:r>
              <a:rPr lang="en-GB" sz="3600" dirty="0"/>
              <a:t>a feeling of brooding sadness, typically with no obvious cause.</a:t>
            </a:r>
          </a:p>
          <a:p>
            <a:pPr marL="514350" indent="-514350">
              <a:buFont typeface="+mj-lt"/>
              <a:buAutoNum type="arabicPeriod"/>
            </a:pPr>
            <a:r>
              <a:rPr lang="en-GB" sz="3600" b="1" dirty="0"/>
              <a:t>Desolation: </a:t>
            </a:r>
            <a:r>
              <a:rPr lang="en-GB" sz="3600" dirty="0"/>
              <a:t>a  state of complete emptiness or destruction.</a:t>
            </a:r>
          </a:p>
          <a:p>
            <a:pPr marL="514350" indent="-514350">
              <a:buFont typeface="+mj-lt"/>
              <a:buAutoNum type="arabicPeriod"/>
            </a:pPr>
            <a:r>
              <a:rPr lang="en-GB" sz="3600" b="1" dirty="0"/>
              <a:t>Precipice: </a:t>
            </a:r>
            <a:r>
              <a:rPr lang="en-GB" sz="3600" dirty="0"/>
              <a:t>a very steep rock face or cliff, especially a tall one.</a:t>
            </a:r>
            <a:endParaRPr lang="en-GB" sz="3000" dirty="0"/>
          </a:p>
          <a:p>
            <a:pPr marL="0" indent="0">
              <a:buNone/>
            </a:pPr>
            <a:endParaRPr lang="en-GB" sz="3000"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Answers</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52625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2136913" y="269921"/>
            <a:ext cx="8372061" cy="690873"/>
          </a:xfrm>
          <a:solidFill>
            <a:schemeClr val="accent6">
              <a:lumMod val="20000"/>
              <a:lumOff val="80000"/>
            </a:schemeClr>
          </a:solidFill>
        </p:spPr>
        <p:txBody>
          <a:bodyPr>
            <a:noAutofit/>
          </a:bodyPr>
          <a:lstStyle/>
          <a:p>
            <a:r>
              <a:rPr lang="en-GB" sz="3200" i="0" dirty="0">
                <a:effectLst/>
              </a:rPr>
              <a:t>In this lesson you will be mastering the following:</a:t>
            </a:r>
            <a:endParaRPr lang="en-GB" sz="3200"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2136913" y="2120354"/>
            <a:ext cx="8372061" cy="3578086"/>
          </a:xfrm>
          <a:solidFill>
            <a:schemeClr val="accent6">
              <a:lumMod val="20000"/>
              <a:lumOff val="80000"/>
            </a:schemeClr>
          </a:solidFill>
        </p:spPr>
        <p:txBody>
          <a:bodyPr>
            <a:normAutofit/>
          </a:bodyPr>
          <a:lstStyle/>
          <a:p>
            <a:pPr>
              <a:buClr>
                <a:schemeClr val="tx1"/>
              </a:buClr>
              <a:buFont typeface="Wingdings" panose="05000000000000000000" pitchFamily="2" charset="2"/>
              <a:buChar char="§"/>
            </a:pPr>
            <a:r>
              <a:rPr lang="en-GB" sz="3600" dirty="0">
                <a:solidFill>
                  <a:srgbClr val="993300"/>
                </a:solidFill>
              </a:rPr>
              <a:t>The ability to select relevant quotations from texts.</a:t>
            </a:r>
          </a:p>
          <a:p>
            <a:pPr>
              <a:buClr>
                <a:schemeClr val="tx1"/>
              </a:buClr>
              <a:buFont typeface="Wingdings" panose="05000000000000000000" pitchFamily="2" charset="2"/>
              <a:buChar char="§"/>
            </a:pPr>
            <a:r>
              <a:rPr lang="en-GB" sz="3600" dirty="0">
                <a:solidFill>
                  <a:srgbClr val="4D4D4D"/>
                </a:solidFill>
              </a:rPr>
              <a:t>Explaining how texts are in keeping with gothic conventions.</a:t>
            </a:r>
          </a:p>
          <a:p>
            <a:pPr>
              <a:buClr>
                <a:schemeClr val="tx1"/>
              </a:buClr>
              <a:buFont typeface="Wingdings" panose="05000000000000000000" pitchFamily="2" charset="2"/>
              <a:buChar char="§"/>
            </a:pPr>
            <a:r>
              <a:rPr lang="en-GB" sz="3600" dirty="0">
                <a:solidFill>
                  <a:srgbClr val="FF9900"/>
                </a:solidFill>
              </a:rPr>
              <a:t>In depth analysis of language choices with clear comments on the effects created.</a:t>
            </a:r>
          </a:p>
          <a:p>
            <a:pPr marL="0" indent="0">
              <a:buNone/>
            </a:pPr>
            <a:endParaRPr lang="en-GB"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Learning Content</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418642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84583" y="0"/>
            <a:ext cx="11261034" cy="1332278"/>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The Sublime: </a:t>
            </a:r>
            <a:br>
              <a:rPr lang="en-GB" sz="5400" u="sng" dirty="0">
                <a:latin typeface="Bahnschrift SemiBold Condensed" panose="020B0502040204020203" pitchFamily="34" charset="0"/>
              </a:rPr>
            </a:br>
            <a:r>
              <a:rPr lang="en-GB" sz="3200" u="sng" dirty="0">
                <a:latin typeface="Bahnschrift SemiBold Condensed" panose="020B0502040204020203" pitchFamily="34" charset="0"/>
              </a:rPr>
              <a:t>What sort of settings do you think could fit the idea of the Sublime? </a:t>
            </a:r>
            <a:endParaRPr lang="en-GB" sz="5400" u="sng"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lnSpcReduction="10000"/>
          </a:bodyPr>
          <a:lstStyle/>
          <a:p>
            <a:pPr marL="0" indent="0">
              <a:buNone/>
            </a:pPr>
            <a:r>
              <a:rPr lang="en-GB" b="1" dirty="0"/>
              <a:t>The Sublime </a:t>
            </a:r>
            <a:r>
              <a:rPr lang="en-GB" dirty="0"/>
              <a:t>in literature refers to use of language and description that excites thoughts and emotions beyond ordinary experience. </a:t>
            </a:r>
          </a:p>
          <a:p>
            <a:pPr marL="0" indent="0">
              <a:buNone/>
            </a:pPr>
            <a:endParaRPr lang="en-GB" dirty="0"/>
          </a:p>
          <a:p>
            <a:pPr marL="0" indent="0">
              <a:buNone/>
            </a:pPr>
            <a:r>
              <a:rPr lang="en-GB" dirty="0"/>
              <a:t>Edmund Burke writes about the Sublime in </a:t>
            </a:r>
            <a:r>
              <a:rPr lang="en-GB" i="1" dirty="0"/>
              <a:t>A Philosophical Inquiry into the Origin of Our Ideas of the Sublime and Beautiful</a:t>
            </a:r>
            <a:r>
              <a:rPr lang="en-GB" dirty="0"/>
              <a:t> (1757).</a:t>
            </a:r>
          </a:p>
          <a:p>
            <a:pPr marL="0" indent="0">
              <a:buNone/>
            </a:pPr>
            <a:r>
              <a:rPr lang="en-GB" dirty="0"/>
              <a:t>Burke defines the sublime as "whatever is fitted in any sort to excite the ideas of pain and danger...” </a:t>
            </a:r>
          </a:p>
          <a:p>
            <a:pPr marL="0" indent="0">
              <a:buNone/>
            </a:pPr>
            <a:r>
              <a:rPr lang="en-GB" dirty="0"/>
              <a:t>Burke believed that the sublime was something that could provoke terror in the audience, for terror and pain were the strongest of emotions. However, he also believed there was an inherent "pleasure" in this emotion. </a:t>
            </a:r>
          </a:p>
          <a:p>
            <a:pPr marL="0" indent="0">
              <a:buNone/>
            </a:pPr>
            <a:r>
              <a:rPr lang="en-GB" dirty="0"/>
              <a:t>Anything that is great, infinite or obscure could be an object of terror and the sublime, for there was an element of the unknown about them.</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Mastery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57946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84583" y="0"/>
            <a:ext cx="5853842" cy="908196"/>
          </a:xfrm>
          <a:solidFill>
            <a:schemeClr val="accent6">
              <a:lumMod val="20000"/>
              <a:lumOff val="80000"/>
            </a:schemeClr>
          </a:solidFill>
        </p:spPr>
        <p:txBody>
          <a:bodyPr>
            <a:noAutofit/>
          </a:bodyPr>
          <a:lstStyle/>
          <a:p>
            <a:r>
              <a:rPr lang="en-GB" sz="5400" u="sng" dirty="0">
                <a:latin typeface="Bahnschrift SemiBold Condensed" panose="020B0502040204020203" pitchFamily="34" charset="0"/>
              </a:rPr>
              <a:t>The Mysteries of </a:t>
            </a:r>
            <a:r>
              <a:rPr lang="en-GB" sz="5400" u="sng" dirty="0" err="1">
                <a:latin typeface="Bahnschrift SemiBold Condensed" panose="020B0502040204020203" pitchFamily="34" charset="0"/>
              </a:rPr>
              <a:t>Udolpho</a:t>
            </a:r>
            <a:endParaRPr lang="en-GB" sz="5400" u="sng"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7321062" cy="4929808"/>
          </a:xfrm>
          <a:solidFill>
            <a:schemeClr val="accent6">
              <a:lumMod val="20000"/>
              <a:lumOff val="80000"/>
            </a:schemeClr>
          </a:solidFill>
        </p:spPr>
        <p:txBody>
          <a:bodyPr>
            <a:normAutofit fontScale="85000" lnSpcReduction="20000"/>
          </a:bodyPr>
          <a:lstStyle/>
          <a:p>
            <a:pPr marL="0" indent="0">
              <a:buNone/>
            </a:pPr>
            <a:r>
              <a:rPr lang="en-GB" i="1" dirty="0"/>
              <a:t>The Mysteries of </a:t>
            </a:r>
            <a:r>
              <a:rPr lang="en-GB" i="1" dirty="0" err="1"/>
              <a:t>Udolpho</a:t>
            </a:r>
            <a:r>
              <a:rPr lang="en-GB" dirty="0"/>
              <a:t> is a Gothic novel by Ann Radcliffe, published in 1794. It was one of the most popular novels of the late 18th and early 19th centuries. It was then and continues to be widely regarded as a key text in the development of the Gothic genre. </a:t>
            </a:r>
          </a:p>
          <a:p>
            <a:pPr marL="0" indent="0">
              <a:buNone/>
            </a:pPr>
            <a:endParaRPr lang="en-GB" dirty="0"/>
          </a:p>
          <a:p>
            <a:pPr marL="0" indent="0">
              <a:buNone/>
            </a:pPr>
            <a:r>
              <a:rPr lang="en-GB" i="1" dirty="0"/>
              <a:t>The Mysteries of </a:t>
            </a:r>
            <a:r>
              <a:rPr lang="en-GB" i="1" dirty="0" err="1"/>
              <a:t>Udolpho</a:t>
            </a:r>
            <a:r>
              <a:rPr lang="en-GB" dirty="0"/>
              <a:t> is set in France and Italy in the late 16th century. The main character is Emily St. Aubert, a beautiful and virtuous young woman. When her father dies, the orphaned Emily goes to live with her aunt. Her aunt’s husband, an Italian nobleman called </a:t>
            </a:r>
            <a:r>
              <a:rPr lang="en-GB" dirty="0" err="1"/>
              <a:t>Montoni</a:t>
            </a:r>
            <a:r>
              <a:rPr lang="en-GB" dirty="0"/>
              <a:t>, tries to force Emily to marry his friend. </a:t>
            </a:r>
            <a:r>
              <a:rPr lang="en-GB" dirty="0" err="1"/>
              <a:t>Montoni</a:t>
            </a:r>
            <a:r>
              <a:rPr lang="en-GB" dirty="0"/>
              <a:t> is a typical Gothic villain. He is violent and cruel to his wife and Emily, and locks them in his castle. Eventually Emily escapes, and the novel ends happily with Emily’s marriage to the man she loves.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Reading Activity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pic>
        <p:nvPicPr>
          <p:cNvPr id="2050" name="Picture 2" descr="The Mysteries of Udolpho eBook by Ann Radcliffe - 9783965085848 ...">
            <a:extLst>
              <a:ext uri="{FF2B5EF4-FFF2-40B4-BE49-F238E27FC236}">
                <a16:creationId xmlns:a16="http://schemas.microsoft.com/office/drawing/2014/main" id="{EEFEE14C-0BDF-4545-A36D-D5175018FB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9255" y="1244342"/>
            <a:ext cx="2767232" cy="436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959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92500" lnSpcReduction="10000"/>
          </a:bodyPr>
          <a:lstStyle/>
          <a:p>
            <a:pPr marL="0" indent="0">
              <a:buNone/>
            </a:pPr>
            <a:r>
              <a:rPr lang="en-GB" dirty="0"/>
              <a:t> “There,” said </a:t>
            </a:r>
            <a:r>
              <a:rPr lang="en-GB" dirty="0" err="1"/>
              <a:t>Montoni</a:t>
            </a:r>
            <a:r>
              <a:rPr lang="en-GB" dirty="0"/>
              <a:t>, speaking for the first time in several hours, “is </a:t>
            </a:r>
            <a:r>
              <a:rPr lang="en-GB" dirty="0" err="1"/>
              <a:t>Udolpho</a:t>
            </a:r>
            <a:r>
              <a:rPr lang="en-GB" dirty="0"/>
              <a:t>.”</a:t>
            </a:r>
          </a:p>
          <a:p>
            <a:pPr marL="0" indent="0">
              <a:buNone/>
            </a:pPr>
            <a:r>
              <a:rPr lang="en-GB" dirty="0"/>
              <a:t>Emily gazed with melancholy awe upon the castle, which she understood to be </a:t>
            </a:r>
            <a:r>
              <a:rPr lang="en-GB" dirty="0" err="1"/>
              <a:t>Montoni’s</a:t>
            </a:r>
            <a:r>
              <a:rPr lang="en-GB" dirty="0"/>
              <a:t>; for, though it was now lighted up by the setting sun, the gothic greatness of its features, and its mouldering walls of dark grey stone, rendered it a gloomy and sublime object. As she gazed, the light died away on its walls, leaving a melancholy purple tint, which spread deeper and deeper, as the thin vapour crept up the mountain, while the battlements above were still tipped with splendour. From those, too, the rays soon faded, and the whole edifice was invested with the solemn duskiness of evening. Silent, lonely, and sublime, it seemed to stand the sovereign of the scene, and to frown defiance on all, who dared to invade its solitary reign. As the twilight deepened, its features became more awful in obscurity, and Emily continued to gaze, till its clustering towers were alone seen, rising over the tops of the woods, beneath whose thick shade the carriages soon after began to ascend.</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Reading Activity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
        <p:nvSpPr>
          <p:cNvPr id="2" name="TextBox 1">
            <a:extLst>
              <a:ext uri="{FF2B5EF4-FFF2-40B4-BE49-F238E27FC236}">
                <a16:creationId xmlns:a16="http://schemas.microsoft.com/office/drawing/2014/main" id="{3EB6C2D7-26CD-4A20-9661-624CC455545F}"/>
              </a:ext>
            </a:extLst>
          </p:cNvPr>
          <p:cNvSpPr txBox="1"/>
          <p:nvPr/>
        </p:nvSpPr>
        <p:spPr>
          <a:xfrm>
            <a:off x="6515100" y="5821008"/>
            <a:ext cx="5327374" cy="954107"/>
          </a:xfrm>
          <a:prstGeom prst="rect">
            <a:avLst/>
          </a:prstGeom>
          <a:solidFill>
            <a:schemeClr val="accent6">
              <a:lumMod val="20000"/>
              <a:lumOff val="80000"/>
            </a:schemeClr>
          </a:solidFill>
        </p:spPr>
        <p:txBody>
          <a:bodyPr wrap="square" rtlCol="0">
            <a:spAutoFit/>
          </a:bodyPr>
          <a:lstStyle/>
          <a:p>
            <a:r>
              <a:rPr lang="en-GB" sz="2800" b="1" dirty="0">
                <a:solidFill>
                  <a:srgbClr val="FF0000"/>
                </a:solidFill>
              </a:rPr>
              <a:t>Challenge: </a:t>
            </a:r>
            <a:r>
              <a:rPr lang="en-GB" sz="2800" dirty="0">
                <a:solidFill>
                  <a:srgbClr val="FF0000"/>
                </a:solidFill>
              </a:rPr>
              <a:t>How does the extract incorporate ideas of the Sublime?</a:t>
            </a:r>
          </a:p>
        </p:txBody>
      </p:sp>
    </p:spTree>
    <p:extLst>
      <p:ext uri="{BB962C8B-B14F-4D97-AF65-F5344CB8AC3E}">
        <p14:creationId xmlns:p14="http://schemas.microsoft.com/office/powerpoint/2010/main" val="3763737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85000" lnSpcReduction="20000"/>
          </a:bodyPr>
          <a:lstStyle/>
          <a:p>
            <a:pPr marL="0" indent="0">
              <a:buNone/>
            </a:pPr>
            <a:r>
              <a:rPr lang="en-GB" dirty="0"/>
              <a:t>The extent and darkness of these tall woods awakened terrific images in her mind, and she almost expected to see bandits start up from under the trees. At length, the carriages emerged upon a heathy rock, and, soon after, reached the castle gates, where the deep tone of the portal bell, which was struck upon to give notice of their arrival, increased the fearful emotions, that had assailed Emily. While they waited till the servant within should come to open the gates, she anxiously surveyed the edifice: but the gloom, that overspread it, allowed her to distinguish little more than a part of its outline, with the massy walls of the ramparts, and to know, that it was vast, ancient and dreary. From the parts she saw, she judged of the heavy strength and extent of the whole. The gateway before her, leading into the courts, was of gigantic size, and was defended by two round towers, crowned by overhanging turrets, embattled, where, instead of banners, now waved long grass and wild plants, that had taken root among the mouldering stones, and which seemed to sigh, as the breeze rolled past, over the desolation around them. The towers were united by a curtain, pierced and embattled also, below which appeared the pointed arch of a huge portcullis, surmounting the gates: from these, the walls of the ramparts extended to other towers, overlooking the precipice, whose shattered outline, appearing on a gleam, that lingered in the west, told of the ravages of war.—Beyond these all was lost in the obscurity of evening.</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557489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2089</Words>
  <Application>Microsoft Office PowerPoint</Application>
  <PresentationFormat>Widescreen</PresentationFormat>
  <Paragraphs>111</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Bahnschrift SemiBold Condensed</vt:lpstr>
      <vt:lpstr>Calibri</vt:lpstr>
      <vt:lpstr>Calibri Light</vt:lpstr>
      <vt:lpstr>Century Gothic</vt:lpstr>
      <vt:lpstr>Wingdings</vt:lpstr>
      <vt:lpstr>Office Theme</vt:lpstr>
      <vt:lpstr>Gothic Settings</vt:lpstr>
      <vt:lpstr>FEEDBACK: Rebecca</vt:lpstr>
      <vt:lpstr>Match the vocabulary to the correct definitions.</vt:lpstr>
      <vt:lpstr>Check your answers:</vt:lpstr>
      <vt:lpstr>In this lesson you will be mastering the following:</vt:lpstr>
      <vt:lpstr>The Sublime:  What sort of settings do you think could fit the idea of the Sublime? </vt:lpstr>
      <vt:lpstr>The Mysteries of Udolpho</vt:lpstr>
      <vt:lpstr>How does the extract create a gothic atmosphere?</vt:lpstr>
      <vt:lpstr>How does the extract create a gothic atmosphere?</vt:lpstr>
      <vt:lpstr>How does the extract create a gothic atmosphere?</vt:lpstr>
      <vt:lpstr>How does the extract create a gothic atmosphere?</vt:lpstr>
      <vt:lpstr>Compare the presentation of settings in ‘Rebecca’ and ‘The Mysteries of Udolpho’.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18</cp:revision>
  <dcterms:created xsi:type="dcterms:W3CDTF">2020-04-22T10:48:10Z</dcterms:created>
  <dcterms:modified xsi:type="dcterms:W3CDTF">2020-04-22T15:12:53Z</dcterms:modified>
</cp:coreProperties>
</file>