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57" r:id="rId11"/>
    <p:sldId id="258"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1" d="100"/>
          <a:sy n="71"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C01063-2AC4-4C00-969D-2E29652B253A}"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172577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01063-2AC4-4C00-969D-2E29652B253A}"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155587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01063-2AC4-4C00-969D-2E29652B253A}"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93606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01063-2AC4-4C00-969D-2E29652B253A}"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338528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01063-2AC4-4C00-969D-2E29652B253A}"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122925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C01063-2AC4-4C00-969D-2E29652B253A}"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494129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C01063-2AC4-4C00-969D-2E29652B253A}" type="datetimeFigureOut">
              <a:rPr lang="en-GB" smtClean="0"/>
              <a:t>27/09/2020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126492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C01063-2AC4-4C00-969D-2E29652B253A}" type="datetimeFigureOut">
              <a:rPr lang="en-GB" smtClean="0"/>
              <a:t>27/09/2020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229413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01063-2AC4-4C00-969D-2E29652B253A}" type="datetimeFigureOut">
              <a:rPr lang="en-GB" smtClean="0"/>
              <a:t>27/09/2020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64865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01063-2AC4-4C00-969D-2E29652B253A}"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159585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01063-2AC4-4C00-969D-2E29652B253A}"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0A1EB-E047-4616-A1B3-EBE368DD1BBA}" type="slidenum">
              <a:rPr lang="en-GB" smtClean="0"/>
              <a:t>‹#›</a:t>
            </a:fld>
            <a:endParaRPr lang="en-GB"/>
          </a:p>
        </p:txBody>
      </p:sp>
    </p:spTree>
    <p:extLst>
      <p:ext uri="{BB962C8B-B14F-4D97-AF65-F5344CB8AC3E}">
        <p14:creationId xmlns:p14="http://schemas.microsoft.com/office/powerpoint/2010/main" val="271887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01063-2AC4-4C00-969D-2E29652B253A}" type="datetimeFigureOut">
              <a:rPr lang="en-GB" smtClean="0"/>
              <a:t>27/09/2020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0A1EB-E047-4616-A1B3-EBE368DD1BBA}" type="slidenum">
              <a:rPr lang="en-GB" smtClean="0"/>
              <a:t>‹#›</a:t>
            </a:fld>
            <a:endParaRPr lang="en-GB"/>
          </a:p>
        </p:txBody>
      </p:sp>
    </p:spTree>
    <p:extLst>
      <p:ext uri="{BB962C8B-B14F-4D97-AF65-F5344CB8AC3E}">
        <p14:creationId xmlns:p14="http://schemas.microsoft.com/office/powerpoint/2010/main" val="1988539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enotes.com/topics/literary-terms/complete-index/paradox?en_action=hh_answer_body_click&amp;en_label=/homework-help/what-meanin-this-quote-my-only-love-sprung-from-my-215647#answer-787110&amp;en_category=internal_campaig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enotes.com/topics/romeo-and-juliet/characters/juliet?en_action=hh_answer_body_click&amp;en_label=/homework-help/what-this-quote-illustrate-these-violent-delights-589851#answer-869915&amp;en_category=internal_campaig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870560"/>
          </a:xfrm>
        </p:spPr>
        <p:txBody>
          <a:bodyPr>
            <a:normAutofit fontScale="90000"/>
          </a:bodyPr>
          <a:lstStyle/>
          <a:p>
            <a:r>
              <a:rPr lang="en-GB" b="1" u="sng" dirty="0" smtClean="0"/>
              <a:t>Revise Context</a:t>
            </a:r>
            <a:endParaRPr lang="en-GB" b="1" u="sng" dirty="0"/>
          </a:p>
        </p:txBody>
      </p:sp>
      <p:sp>
        <p:nvSpPr>
          <p:cNvPr id="3" name="Subtitle 2"/>
          <p:cNvSpPr>
            <a:spLocks noGrp="1"/>
          </p:cNvSpPr>
          <p:nvPr>
            <p:ph type="subTitle" idx="1"/>
          </p:nvPr>
        </p:nvSpPr>
        <p:spPr>
          <a:xfrm>
            <a:off x="1664677" y="2675915"/>
            <a:ext cx="9144000" cy="1655762"/>
          </a:xfrm>
        </p:spPr>
        <p:txBody>
          <a:bodyPr/>
          <a:lstStyle/>
          <a:p>
            <a:r>
              <a:rPr lang="en-GB" dirty="0" smtClean="0"/>
              <a:t>Read each </a:t>
            </a:r>
            <a:r>
              <a:rPr lang="en-GB" dirty="0" smtClean="0"/>
              <a:t>slide/heading  </a:t>
            </a:r>
            <a:r>
              <a:rPr lang="en-GB" dirty="0" smtClean="0"/>
              <a:t>and make bullet pointed notes</a:t>
            </a:r>
          </a:p>
          <a:p>
            <a:r>
              <a:rPr lang="en-GB" dirty="0" smtClean="0"/>
              <a:t>Do NOT write everything</a:t>
            </a:r>
          </a:p>
          <a:p>
            <a:r>
              <a:rPr lang="en-GB" dirty="0" smtClean="0"/>
              <a:t>Make notes </a:t>
            </a:r>
            <a:r>
              <a:rPr lang="en-GB" dirty="0" smtClean="0"/>
              <a:t>about</a:t>
            </a:r>
            <a:r>
              <a:rPr lang="en-GB" dirty="0" smtClean="0"/>
              <a:t> </a:t>
            </a:r>
            <a:r>
              <a:rPr lang="en-GB" dirty="0" smtClean="0"/>
              <a:t>what you </a:t>
            </a:r>
            <a:r>
              <a:rPr lang="en-GB" dirty="0" smtClean="0"/>
              <a:t>DO NOT </a:t>
            </a:r>
            <a:r>
              <a:rPr lang="en-GB" dirty="0" smtClean="0"/>
              <a:t>know</a:t>
            </a:r>
          </a:p>
          <a:p>
            <a:endParaRPr lang="en-GB" dirty="0"/>
          </a:p>
        </p:txBody>
      </p:sp>
    </p:spTree>
    <p:extLst>
      <p:ext uri="{BB962C8B-B14F-4D97-AF65-F5344CB8AC3E}">
        <p14:creationId xmlns:p14="http://schemas.microsoft.com/office/powerpoint/2010/main" val="395506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3338"/>
            <a:ext cx="12192001" cy="1234662"/>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3344007" y="1036661"/>
            <a:ext cx="7168662" cy="40159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Starter: answer the questions, recalling on your knowledge </a:t>
            </a:r>
            <a:r>
              <a:rPr lang="en-GB" b="1" u="sng" dirty="0" err="1" smtClean="0"/>
              <a:t>organsier</a:t>
            </a:r>
            <a:endParaRPr lang="en-GB" b="1" u="sng" dirty="0" smtClean="0">
              <a:solidFill>
                <a:srgbClr val="FF0000"/>
              </a:solidFill>
            </a:endParaRPr>
          </a:p>
          <a:p>
            <a:pPr algn="ctr"/>
            <a:endParaRPr lang="en-GB" b="1" u="sng" dirty="0">
              <a:solidFill>
                <a:srgbClr val="FF0000"/>
              </a:solidFill>
            </a:endParaRPr>
          </a:p>
          <a:p>
            <a:pPr marL="342900" indent="-342900">
              <a:buFont typeface="+mj-lt"/>
              <a:buAutoNum type="arabicPeriod"/>
            </a:pPr>
            <a:r>
              <a:rPr lang="en-GB" dirty="0" smtClean="0">
                <a:solidFill>
                  <a:srgbClr val="FF0000"/>
                </a:solidFill>
              </a:rPr>
              <a:t>What happens in act 1?</a:t>
            </a:r>
          </a:p>
          <a:p>
            <a:pPr marL="342900" indent="-342900">
              <a:buFont typeface="+mj-lt"/>
              <a:buAutoNum type="arabicPeriod"/>
            </a:pPr>
            <a:r>
              <a:rPr lang="en-GB" dirty="0" smtClean="0">
                <a:solidFill>
                  <a:srgbClr val="FF0000"/>
                </a:solidFill>
              </a:rPr>
              <a:t>What happens in act 2?</a:t>
            </a:r>
          </a:p>
          <a:p>
            <a:pPr marL="342900" indent="-342900">
              <a:buFont typeface="+mj-lt"/>
              <a:buAutoNum type="arabicPeriod"/>
            </a:pPr>
            <a:r>
              <a:rPr lang="en-GB" dirty="0" smtClean="0">
                <a:solidFill>
                  <a:srgbClr val="FF0000"/>
                </a:solidFill>
              </a:rPr>
              <a:t>What happens in act 3?</a:t>
            </a:r>
          </a:p>
          <a:p>
            <a:pPr marL="342900" indent="-342900">
              <a:buFont typeface="+mj-lt"/>
              <a:buAutoNum type="arabicPeriod"/>
            </a:pPr>
            <a:r>
              <a:rPr lang="en-GB" dirty="0" smtClean="0">
                <a:solidFill>
                  <a:srgbClr val="FF0000"/>
                </a:solidFill>
              </a:rPr>
              <a:t>What happens in act 4?</a:t>
            </a:r>
          </a:p>
          <a:p>
            <a:pPr marL="342900" indent="-342900">
              <a:buFont typeface="+mj-lt"/>
              <a:buAutoNum type="arabicPeriod"/>
            </a:pPr>
            <a:r>
              <a:rPr lang="en-GB" dirty="0" smtClean="0">
                <a:solidFill>
                  <a:srgbClr val="FF0000"/>
                </a:solidFill>
              </a:rPr>
              <a:t>What happens in act 5?</a:t>
            </a:r>
          </a:p>
          <a:p>
            <a:pPr marL="342900" indent="-342900">
              <a:buFont typeface="+mj-lt"/>
              <a:buAutoNum type="arabicPeriod"/>
            </a:pPr>
            <a:r>
              <a:rPr lang="en-GB" dirty="0" smtClean="0">
                <a:solidFill>
                  <a:srgbClr val="FF0000"/>
                </a:solidFill>
              </a:rPr>
              <a:t>Who is Mercutio?</a:t>
            </a:r>
          </a:p>
          <a:p>
            <a:pPr marL="342900" indent="-342900">
              <a:buFont typeface="+mj-lt"/>
              <a:buAutoNum type="arabicPeriod"/>
            </a:pPr>
            <a:r>
              <a:rPr lang="en-GB" dirty="0" smtClean="0">
                <a:solidFill>
                  <a:srgbClr val="FF0000"/>
                </a:solidFill>
              </a:rPr>
              <a:t>Who is Benvolio?</a:t>
            </a:r>
          </a:p>
          <a:p>
            <a:pPr marL="342900" indent="-342900">
              <a:buFont typeface="+mj-lt"/>
              <a:buAutoNum type="arabicPeriod"/>
            </a:pPr>
            <a:r>
              <a:rPr lang="en-GB" dirty="0" smtClean="0">
                <a:solidFill>
                  <a:srgbClr val="FF0000"/>
                </a:solidFill>
              </a:rPr>
              <a:t>Who is Tybalt?</a:t>
            </a:r>
            <a:endParaRPr lang="en-GB" b="1" u="sng" dirty="0">
              <a:solidFill>
                <a:srgbClr val="FF0000"/>
              </a:solidFill>
            </a:endParaRPr>
          </a:p>
          <a:p>
            <a:pPr algn="ctr"/>
            <a:r>
              <a:rPr lang="en-GB" b="1" u="sng" dirty="0" smtClean="0">
                <a:solidFill>
                  <a:srgbClr val="FF0000"/>
                </a:solidFill>
              </a:rPr>
              <a:t>CHALLENGE: dual coding</a:t>
            </a:r>
          </a:p>
          <a:p>
            <a:pPr algn="ctr"/>
            <a:r>
              <a:rPr lang="en-GB" b="1" u="sng" dirty="0" smtClean="0">
                <a:solidFill>
                  <a:srgbClr val="FF0000"/>
                </a:solidFill>
              </a:rPr>
              <a:t>Draw  symbols to represent:</a:t>
            </a:r>
          </a:p>
          <a:p>
            <a:pPr marL="285750" indent="-285750" algn="ctr">
              <a:buFont typeface="Arial" panose="020B0604020202020204" pitchFamily="34" charset="0"/>
              <a:buChar char="•"/>
            </a:pPr>
            <a:r>
              <a:rPr lang="en-GB" b="1" u="sng" dirty="0" smtClean="0">
                <a:solidFill>
                  <a:srgbClr val="FF0000"/>
                </a:solidFill>
              </a:rPr>
              <a:t>Capulets/Montagues</a:t>
            </a:r>
          </a:p>
          <a:p>
            <a:pPr marL="285750" indent="-285750" algn="ctr">
              <a:buFont typeface="Arial" panose="020B0604020202020204" pitchFamily="34" charset="0"/>
              <a:buChar char="•"/>
            </a:pPr>
            <a:r>
              <a:rPr lang="en-GB" b="1" u="sng" dirty="0" smtClean="0">
                <a:solidFill>
                  <a:srgbClr val="FF0000"/>
                </a:solidFill>
              </a:rPr>
              <a:t>Star-crossed lovers</a:t>
            </a:r>
          </a:p>
          <a:p>
            <a:pPr marL="285750" indent="-285750" algn="ctr">
              <a:buFont typeface="Arial" panose="020B0604020202020204" pitchFamily="34" charset="0"/>
              <a:buChar char="•"/>
            </a:pPr>
            <a:r>
              <a:rPr lang="en-GB" b="1" u="sng" dirty="0" smtClean="0">
                <a:solidFill>
                  <a:srgbClr val="FF0000"/>
                </a:solidFill>
              </a:rPr>
              <a:t>Love</a:t>
            </a:r>
          </a:p>
          <a:p>
            <a:pPr marL="285750" indent="-285750" algn="ctr">
              <a:buFont typeface="Arial" panose="020B0604020202020204" pitchFamily="34" charset="0"/>
              <a:buChar char="•"/>
            </a:pPr>
            <a:r>
              <a:rPr lang="en-GB" b="1" u="sng" dirty="0" smtClean="0">
                <a:solidFill>
                  <a:srgbClr val="FF0000"/>
                </a:solidFill>
              </a:rPr>
              <a:t>Death</a:t>
            </a:r>
          </a:p>
          <a:p>
            <a:pPr algn="ctr"/>
            <a:endParaRPr lang="en-GB" b="1" u="sng" dirty="0" smtClean="0">
              <a:solidFill>
                <a:srgbClr val="FF0000"/>
              </a:solidFill>
            </a:endParaRPr>
          </a:p>
          <a:p>
            <a:pPr marL="285750" indent="-285750" algn="ctr">
              <a:buFont typeface="Arial" panose="020B0604020202020204" pitchFamily="34" charset="0"/>
              <a:buChar char="•"/>
            </a:pPr>
            <a:r>
              <a:rPr lang="en-GB" dirty="0" smtClean="0"/>
              <a:t> </a:t>
            </a:r>
            <a:endParaRPr lang="en-GB" dirty="0"/>
          </a:p>
        </p:txBody>
      </p:sp>
      <p:sp>
        <p:nvSpPr>
          <p:cNvPr id="9" name="Rounded Rectangle 8"/>
          <p:cNvSpPr/>
          <p:nvPr/>
        </p:nvSpPr>
        <p:spPr>
          <a:xfrm>
            <a:off x="3540369" y="93785"/>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Memory and embedding knowledge</a:t>
            </a:r>
            <a:endParaRPr lang="en-GB" b="1" u="sng" dirty="0"/>
          </a:p>
        </p:txBody>
      </p:sp>
    </p:spTree>
    <p:extLst>
      <p:ext uri="{BB962C8B-B14F-4D97-AF65-F5344CB8AC3E}">
        <p14:creationId xmlns:p14="http://schemas.microsoft.com/office/powerpoint/2010/main" val="2345478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pic>
        <p:nvPicPr>
          <p:cNvPr id="4" name="Picture 3"/>
          <p:cNvPicPr>
            <a:picLocks noChangeAspect="1"/>
          </p:cNvPicPr>
          <p:nvPr/>
        </p:nvPicPr>
        <p:blipFill rotWithShape="1">
          <a:blip r:embed="rId3"/>
          <a:srcRect l="39424" t="20669" r="34038" b="9211"/>
          <a:stretch/>
        </p:blipFill>
        <p:spPr>
          <a:xfrm>
            <a:off x="4021016" y="168770"/>
            <a:ext cx="4290646" cy="5575537"/>
          </a:xfrm>
          <a:prstGeom prst="rect">
            <a:avLst/>
          </a:prstGeom>
        </p:spPr>
      </p:pic>
    </p:spTree>
    <p:extLst>
      <p:ext uri="{BB962C8B-B14F-4D97-AF65-F5344CB8AC3E}">
        <p14:creationId xmlns:p14="http://schemas.microsoft.com/office/powerpoint/2010/main" val="2335095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sp>
        <p:nvSpPr>
          <p:cNvPr id="11" name="Rectangle 10"/>
          <p:cNvSpPr/>
          <p:nvPr/>
        </p:nvSpPr>
        <p:spPr>
          <a:xfrm>
            <a:off x="3442004" y="3244334"/>
            <a:ext cx="5971699" cy="369332"/>
          </a:xfrm>
          <a:prstGeom prst="rect">
            <a:avLst/>
          </a:prstGeom>
          <a:solidFill>
            <a:schemeClr val="bg1"/>
          </a:solidFill>
        </p:spPr>
        <p:txBody>
          <a:bodyPr wrap="none">
            <a:spAutoFit/>
          </a:bodyPr>
          <a:lstStyle/>
          <a:p>
            <a:r>
              <a:rPr lang="en-GB" dirty="0" smtClean="0">
                <a:effectLst/>
                <a:latin typeface="Calibri" panose="020F0502020204030204" pitchFamily="34" charset="0"/>
                <a:ea typeface="Calibri" panose="020F0502020204030204" pitchFamily="34" charset="0"/>
                <a:cs typeface="Times New Roman" panose="02020603050405020304" pitchFamily="18" charset="0"/>
              </a:rPr>
              <a:t>Romeo To Tybalt: “Either thou or I, or both, must go with him”</a:t>
            </a:r>
            <a:endParaRPr lang="en-GB" dirty="0"/>
          </a:p>
        </p:txBody>
      </p:sp>
    </p:spTree>
    <p:extLst>
      <p:ext uri="{BB962C8B-B14F-4D97-AF65-F5344CB8AC3E}">
        <p14:creationId xmlns:p14="http://schemas.microsoft.com/office/powerpoint/2010/main" val="4228809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sp>
        <p:nvSpPr>
          <p:cNvPr id="4" name="Rectangle 3"/>
          <p:cNvSpPr/>
          <p:nvPr/>
        </p:nvSpPr>
        <p:spPr>
          <a:xfrm>
            <a:off x="3048000" y="3105835"/>
            <a:ext cx="6096000" cy="646331"/>
          </a:xfrm>
          <a:prstGeom prst="rect">
            <a:avLst/>
          </a:prstGeom>
          <a:solidFill>
            <a:schemeClr val="bg1"/>
          </a:solidFill>
        </p:spPr>
        <p:txBody>
          <a:bodyPr>
            <a:spAutoFit/>
          </a:bodyPr>
          <a:lstStyle/>
          <a:p>
            <a:r>
              <a:rPr lang="en-GB" dirty="0" smtClean="0">
                <a:effectLst/>
                <a:latin typeface="Calibri Light" panose="020F0302020204030204" pitchFamily="34" charset="0"/>
                <a:ea typeface="Calibri" panose="020F0502020204030204" pitchFamily="34" charset="0"/>
                <a:cs typeface="Arial" panose="020B0604020202020204" pitchFamily="34" charset="0"/>
              </a:rPr>
              <a:t>Juliet: "My only love sprung from my only hate; too early unknown and known too late."</a:t>
            </a:r>
            <a:endParaRPr lang="en-GB" dirty="0"/>
          </a:p>
        </p:txBody>
      </p:sp>
      <p:sp>
        <p:nvSpPr>
          <p:cNvPr id="10" name="Rectangle 9"/>
          <p:cNvSpPr/>
          <p:nvPr/>
        </p:nvSpPr>
        <p:spPr>
          <a:xfrm>
            <a:off x="2817829" y="682939"/>
            <a:ext cx="1355581" cy="954107"/>
          </a:xfrm>
          <a:prstGeom prst="rect">
            <a:avLst/>
          </a:prstGeom>
          <a:solidFill>
            <a:schemeClr val="bg1"/>
          </a:solidFill>
        </p:spPr>
        <p:txBody>
          <a:bodyPr wrap="square">
            <a:spAutoFit/>
          </a:bodyPr>
          <a:lstStyle/>
          <a:p>
            <a:r>
              <a:rPr lang="en-GB" sz="1400"/>
              <a:t>his is what is known as a </a:t>
            </a:r>
            <a:r>
              <a:rPr lang="en-GB" sz="1400" u="sng">
                <a:hlinkClick r:id="rId3" tooltip="Paradox"/>
              </a:rPr>
              <a:t>paradox</a:t>
            </a:r>
            <a:r>
              <a:rPr lang="en-GB" sz="1400"/>
              <a:t> or contradiction. </a:t>
            </a:r>
            <a:endParaRPr lang="en-GB" sz="1400" dirty="0"/>
          </a:p>
        </p:txBody>
      </p:sp>
      <p:sp>
        <p:nvSpPr>
          <p:cNvPr id="12" name="Rectangle 11"/>
          <p:cNvSpPr/>
          <p:nvPr/>
        </p:nvSpPr>
        <p:spPr>
          <a:xfrm>
            <a:off x="5865176" y="542969"/>
            <a:ext cx="1977562" cy="738664"/>
          </a:xfrm>
          <a:prstGeom prst="rect">
            <a:avLst/>
          </a:prstGeom>
          <a:solidFill>
            <a:schemeClr val="bg1"/>
          </a:solidFill>
        </p:spPr>
        <p:txBody>
          <a:bodyPr wrap="square">
            <a:spAutoFit/>
          </a:bodyPr>
          <a:lstStyle/>
          <a:p>
            <a:r>
              <a:rPr lang="en-GB" sz="1400" b="0" i="0" dirty="0" smtClean="0">
                <a:solidFill>
                  <a:srgbClr val="1F1F1F"/>
                </a:solidFill>
                <a:effectLst/>
                <a:latin typeface="open sans"/>
              </a:rPr>
              <a:t>This is what is known as a </a:t>
            </a:r>
            <a:r>
              <a:rPr lang="en-GB" sz="1400" b="0" i="0" u="sng" dirty="0" smtClean="0">
                <a:solidFill>
                  <a:srgbClr val="006B87"/>
                </a:solidFill>
                <a:effectLst/>
                <a:latin typeface="open sans"/>
                <a:hlinkClick r:id="rId3" tooltip="Paradox"/>
              </a:rPr>
              <a:t>paradox</a:t>
            </a:r>
            <a:r>
              <a:rPr lang="en-GB" sz="1400" b="0" i="0" dirty="0" smtClean="0">
                <a:solidFill>
                  <a:srgbClr val="1F1F1F"/>
                </a:solidFill>
                <a:effectLst/>
                <a:latin typeface="open sans"/>
              </a:rPr>
              <a:t> or contradiction. </a:t>
            </a:r>
            <a:endParaRPr lang="en-GB" sz="1400" dirty="0"/>
          </a:p>
        </p:txBody>
      </p:sp>
      <p:sp>
        <p:nvSpPr>
          <p:cNvPr id="13" name="TextBox 12"/>
          <p:cNvSpPr txBox="1"/>
          <p:nvPr/>
        </p:nvSpPr>
        <p:spPr>
          <a:xfrm>
            <a:off x="527538" y="3408592"/>
            <a:ext cx="1227990" cy="369332"/>
          </a:xfrm>
          <a:prstGeom prst="rect">
            <a:avLst/>
          </a:prstGeom>
          <a:solidFill>
            <a:schemeClr val="bg1"/>
          </a:solidFill>
        </p:spPr>
        <p:txBody>
          <a:bodyPr wrap="square" rtlCol="0">
            <a:spAutoFit/>
          </a:bodyPr>
          <a:lstStyle/>
          <a:p>
            <a:r>
              <a:rPr lang="en-GB" dirty="0" smtClean="0"/>
              <a:t>repetition</a:t>
            </a:r>
            <a:endParaRPr lang="en-GB" dirty="0"/>
          </a:p>
        </p:txBody>
      </p:sp>
      <p:sp>
        <p:nvSpPr>
          <p:cNvPr id="14" name="TextBox 13"/>
          <p:cNvSpPr txBox="1"/>
          <p:nvPr/>
        </p:nvSpPr>
        <p:spPr>
          <a:xfrm>
            <a:off x="6131169" y="4121902"/>
            <a:ext cx="1582616" cy="923330"/>
          </a:xfrm>
          <a:prstGeom prst="rect">
            <a:avLst/>
          </a:prstGeom>
          <a:solidFill>
            <a:schemeClr val="bg1"/>
          </a:solidFill>
        </p:spPr>
        <p:txBody>
          <a:bodyPr wrap="square" rtlCol="0">
            <a:spAutoFit/>
          </a:bodyPr>
          <a:lstStyle/>
          <a:p>
            <a:r>
              <a:rPr lang="en-GB" dirty="0" smtClean="0"/>
              <a:t>Everything happens too early</a:t>
            </a:r>
            <a:endParaRPr lang="en-GB" dirty="0"/>
          </a:p>
        </p:txBody>
      </p:sp>
    </p:spTree>
    <p:extLst>
      <p:ext uri="{BB962C8B-B14F-4D97-AF65-F5344CB8AC3E}">
        <p14:creationId xmlns:p14="http://schemas.microsoft.com/office/powerpoint/2010/main" val="3987486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sp>
        <p:nvSpPr>
          <p:cNvPr id="4" name="Rectangle 3"/>
          <p:cNvSpPr/>
          <p:nvPr/>
        </p:nvSpPr>
        <p:spPr>
          <a:xfrm>
            <a:off x="2596659" y="2546569"/>
            <a:ext cx="7114896" cy="369332"/>
          </a:xfrm>
          <a:prstGeom prst="rect">
            <a:avLst/>
          </a:prstGeom>
          <a:solidFill>
            <a:schemeClr val="bg1"/>
          </a:solidFill>
        </p:spPr>
        <p:txBody>
          <a:bodyPr wrap="none">
            <a:spAutoFit/>
          </a:bodyPr>
          <a:lstStyle/>
          <a:p>
            <a:r>
              <a:rPr lang="en-GB" dirty="0" smtClean="0">
                <a:effectLst/>
                <a:latin typeface="Calibri Light" panose="020F0302020204030204" pitchFamily="34" charset="0"/>
                <a:ea typeface="Calibri" panose="020F0502020204030204" pitchFamily="34" charset="0"/>
                <a:cs typeface="Arial" panose="020B0604020202020204" pitchFamily="34" charset="0"/>
              </a:rPr>
              <a:t>Friar Lawrence: "These violent delights have violent ends." (at the wedding)</a:t>
            </a:r>
            <a:endParaRPr lang="en-GB" dirty="0"/>
          </a:p>
        </p:txBody>
      </p:sp>
      <p:sp>
        <p:nvSpPr>
          <p:cNvPr id="10" name="Rectangle 9"/>
          <p:cNvSpPr/>
          <p:nvPr/>
        </p:nvSpPr>
        <p:spPr>
          <a:xfrm>
            <a:off x="3048001" y="707122"/>
            <a:ext cx="6096000" cy="646331"/>
          </a:xfrm>
          <a:prstGeom prst="rect">
            <a:avLst/>
          </a:prstGeom>
          <a:solidFill>
            <a:schemeClr val="bg1"/>
          </a:solidFill>
        </p:spPr>
        <p:txBody>
          <a:bodyPr>
            <a:spAutoFit/>
          </a:bodyPr>
          <a:lstStyle/>
          <a:p>
            <a:r>
              <a:rPr lang="en-GB" b="0" i="0" dirty="0" smtClean="0">
                <a:solidFill>
                  <a:srgbClr val="1F1F1F"/>
                </a:solidFill>
                <a:effectLst/>
                <a:latin typeface="open sans"/>
              </a:rPr>
              <a:t>Friar Laurence is warning Romeo not to be too rash, reckless, or extreme in the way that he loves </a:t>
            </a:r>
            <a:r>
              <a:rPr lang="en-GB" b="0" i="0" u="sng" dirty="0" smtClean="0">
                <a:solidFill>
                  <a:srgbClr val="006B87"/>
                </a:solidFill>
                <a:effectLst/>
                <a:latin typeface="open sans"/>
                <a:hlinkClick r:id="rId3" tooltip="Juliet"/>
              </a:rPr>
              <a:t>Juliet</a:t>
            </a:r>
            <a:r>
              <a:rPr lang="en-GB" b="0" i="0" dirty="0" smtClean="0">
                <a:solidFill>
                  <a:srgbClr val="1F1F1F"/>
                </a:solidFill>
                <a:effectLst/>
                <a:latin typeface="open sans"/>
              </a:rPr>
              <a:t>.</a:t>
            </a:r>
            <a:endParaRPr lang="en-GB" dirty="0"/>
          </a:p>
        </p:txBody>
      </p:sp>
      <p:sp>
        <p:nvSpPr>
          <p:cNvPr id="11" name="Rectangle 10"/>
          <p:cNvSpPr/>
          <p:nvPr/>
        </p:nvSpPr>
        <p:spPr>
          <a:xfrm>
            <a:off x="2960080" y="4068025"/>
            <a:ext cx="2684585" cy="923330"/>
          </a:xfrm>
          <a:prstGeom prst="rect">
            <a:avLst/>
          </a:prstGeom>
          <a:solidFill>
            <a:schemeClr val="bg1"/>
          </a:solidFill>
        </p:spPr>
        <p:txBody>
          <a:bodyPr wrap="square">
            <a:spAutoFit/>
          </a:bodyPr>
          <a:lstStyle/>
          <a:p>
            <a:r>
              <a:rPr lang="en-GB" b="0" i="0" dirty="0" smtClean="0">
                <a:solidFill>
                  <a:srgbClr val="1F1F1F"/>
                </a:solidFill>
                <a:effectLst/>
                <a:latin typeface="open sans"/>
              </a:rPr>
              <a:t>violent intensity with which Romeo and Juliet love one another.</a:t>
            </a:r>
            <a:endParaRPr lang="en-GB" dirty="0"/>
          </a:p>
        </p:txBody>
      </p:sp>
      <p:sp>
        <p:nvSpPr>
          <p:cNvPr id="12" name="Rectangle 11"/>
          <p:cNvSpPr/>
          <p:nvPr/>
        </p:nvSpPr>
        <p:spPr>
          <a:xfrm>
            <a:off x="6213231" y="3720070"/>
            <a:ext cx="3118338" cy="1754326"/>
          </a:xfrm>
          <a:prstGeom prst="rect">
            <a:avLst/>
          </a:prstGeom>
          <a:solidFill>
            <a:schemeClr val="bg1"/>
          </a:solidFill>
        </p:spPr>
        <p:txBody>
          <a:bodyPr wrap="square">
            <a:spAutoFit/>
          </a:bodyPr>
          <a:lstStyle/>
          <a:p>
            <a:r>
              <a:rPr lang="en-GB" b="0" i="0" dirty="0" smtClean="0">
                <a:solidFill>
                  <a:srgbClr val="1F1F1F"/>
                </a:solidFill>
                <a:effectLst/>
                <a:latin typeface="open sans"/>
              </a:rPr>
              <a:t>Later in the play, we discover that this warning was prescient (prophetic/foreshadows), as Romeo and Juliet's love does indeed end in violence.</a:t>
            </a:r>
            <a:endParaRPr lang="en-GB" dirty="0"/>
          </a:p>
        </p:txBody>
      </p:sp>
      <p:sp>
        <p:nvSpPr>
          <p:cNvPr id="13" name="TextBox 12"/>
          <p:cNvSpPr txBox="1"/>
          <p:nvPr/>
        </p:nvSpPr>
        <p:spPr>
          <a:xfrm>
            <a:off x="105507" y="2790652"/>
            <a:ext cx="1899138" cy="2308324"/>
          </a:xfrm>
          <a:prstGeom prst="rect">
            <a:avLst/>
          </a:prstGeom>
          <a:solidFill>
            <a:schemeClr val="bg1"/>
          </a:solidFill>
        </p:spPr>
        <p:txBody>
          <a:bodyPr wrap="square" rtlCol="0">
            <a:spAutoFit/>
          </a:bodyPr>
          <a:lstStyle/>
          <a:p>
            <a:r>
              <a:rPr lang="en-GB" dirty="0" smtClean="0"/>
              <a:t>It highlights how struggles and insults led to violence in Verona and honour seemed more important than life itself </a:t>
            </a:r>
            <a:endParaRPr lang="en-GB" dirty="0"/>
          </a:p>
        </p:txBody>
      </p:sp>
    </p:spTree>
    <p:extLst>
      <p:ext uri="{BB962C8B-B14F-4D97-AF65-F5344CB8AC3E}">
        <p14:creationId xmlns:p14="http://schemas.microsoft.com/office/powerpoint/2010/main" val="2196316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sp>
        <p:nvSpPr>
          <p:cNvPr id="4" name="Rectangle 3"/>
          <p:cNvSpPr/>
          <p:nvPr/>
        </p:nvSpPr>
        <p:spPr>
          <a:xfrm>
            <a:off x="3048000" y="3105835"/>
            <a:ext cx="6096000" cy="646331"/>
          </a:xfrm>
          <a:prstGeom prst="rect">
            <a:avLst/>
          </a:prstGeom>
          <a:solidFill>
            <a:schemeClr val="bg1"/>
          </a:solidFill>
        </p:spPr>
        <p:txBody>
          <a:bodyPr>
            <a:spAutoFit/>
          </a:bodyPr>
          <a:lstStyle/>
          <a:p>
            <a:r>
              <a:rPr lang="en-GB" dirty="0" smtClean="0">
                <a:effectLst/>
                <a:latin typeface="Calibri" panose="020F0502020204030204" pitchFamily="34" charset="0"/>
                <a:ea typeface="Calibri" panose="020F0502020204030204" pitchFamily="34" charset="0"/>
                <a:cs typeface="Times New Roman" panose="02020603050405020304" pitchFamily="18" charset="0"/>
              </a:rPr>
              <a:t>The Nurse: “His name is Romeo, and a Montague; </a:t>
            </a:r>
            <a:br>
              <a:rPr lang="en-GB" dirty="0" smtClean="0">
                <a:effectLst/>
                <a:latin typeface="Calibri" panose="020F0502020204030204" pitchFamily="34" charset="0"/>
                <a:ea typeface="Calibri" panose="020F0502020204030204" pitchFamily="34" charset="0"/>
                <a:cs typeface="Times New Roman" panose="02020603050405020304" pitchFamily="18" charset="0"/>
              </a:rPr>
            </a:br>
            <a:r>
              <a:rPr lang="en-GB" dirty="0" smtClean="0">
                <a:effectLst/>
                <a:latin typeface="Calibri" panose="020F0502020204030204" pitchFamily="34" charset="0"/>
                <a:ea typeface="Calibri" panose="020F0502020204030204" pitchFamily="34" charset="0"/>
                <a:cs typeface="Times New Roman" panose="02020603050405020304" pitchFamily="18" charset="0"/>
              </a:rPr>
              <a:t>The only son of your great enemy.”</a:t>
            </a:r>
            <a:endParaRPr lang="en-GB" dirty="0"/>
          </a:p>
        </p:txBody>
      </p:sp>
    </p:spTree>
    <p:extLst>
      <p:ext uri="{BB962C8B-B14F-4D97-AF65-F5344CB8AC3E}">
        <p14:creationId xmlns:p14="http://schemas.microsoft.com/office/powerpoint/2010/main" val="2655205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sp>
        <p:nvSpPr>
          <p:cNvPr id="4" name="Rectangle 3"/>
          <p:cNvSpPr/>
          <p:nvPr/>
        </p:nvSpPr>
        <p:spPr>
          <a:xfrm>
            <a:off x="2379785" y="2906357"/>
            <a:ext cx="6764215" cy="2304349"/>
          </a:xfrm>
          <a:prstGeom prst="rect">
            <a:avLst/>
          </a:prstGeom>
          <a:solidFill>
            <a:schemeClr val="bg1"/>
          </a:solidFill>
        </p:spPr>
        <p:txBody>
          <a:bodyPr wrap="square">
            <a:spAutoFit/>
          </a:bodyPr>
          <a:lstStyle/>
          <a:p>
            <a:pPr>
              <a:lnSpc>
                <a:spcPct val="107000"/>
              </a:lnSpc>
              <a:spcAft>
                <a:spcPts val="8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Tybalt: “What, drawn, and talk of peace! I hate the word, </a:t>
            </a:r>
            <a:r>
              <a:rPr lang="en-GB" b="1" dirty="0" smtClean="0">
                <a:effectLst/>
                <a:latin typeface="Calibri" panose="020F0502020204030204" pitchFamily="34" charset="0"/>
                <a:ea typeface="Calibri" panose="020F0502020204030204" pitchFamily="34" charset="0"/>
                <a:cs typeface="Times New Roman" panose="02020603050405020304" pitchFamily="18" charset="0"/>
              </a:rPr>
              <a:t>(Act 1 sc1)</a:t>
            </a:r>
          </a:p>
          <a:p>
            <a:pPr>
              <a:lnSpc>
                <a:spcPct val="107000"/>
              </a:lnSpc>
              <a:spcAft>
                <a:spcPts val="800"/>
              </a:spcAft>
            </a:pPr>
            <a:endParaRPr lang="en-GB" sz="3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“Romeo, the hate I bear thee can afford </a:t>
            </a:r>
            <a:br>
              <a:rPr lang="en-GB"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better term than this,—thou art a villain.” (Act 3 scene 1)</a:t>
            </a:r>
            <a:endParaRPr lang="en-GB" dirty="0"/>
          </a:p>
        </p:txBody>
      </p:sp>
    </p:spTree>
    <p:extLst>
      <p:ext uri="{BB962C8B-B14F-4D97-AF65-F5344CB8AC3E}">
        <p14:creationId xmlns:p14="http://schemas.microsoft.com/office/powerpoint/2010/main" val="2972605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sp>
        <p:nvSpPr>
          <p:cNvPr id="4" name="Rectangle 3"/>
          <p:cNvSpPr/>
          <p:nvPr/>
        </p:nvSpPr>
        <p:spPr>
          <a:xfrm>
            <a:off x="2596659" y="2690401"/>
            <a:ext cx="6547341" cy="1477199"/>
          </a:xfrm>
          <a:prstGeom prst="rect">
            <a:avLst/>
          </a:prstGeom>
          <a:solidFill>
            <a:schemeClr val="bg1"/>
          </a:solidFill>
        </p:spPr>
        <p:txBody>
          <a:bodyPr wrap="square">
            <a:spAutoFit/>
          </a:bodyPr>
          <a:lstStyle/>
          <a:p>
            <a:pPr>
              <a:lnSpc>
                <a:spcPct val="107000"/>
              </a:lnSpc>
              <a:spcAft>
                <a:spcPts val="800"/>
              </a:spcAft>
            </a:pP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Capulet: “What noise is this? Give me my long sword, </a:t>
            </a:r>
            <a:r>
              <a:rPr lang="en-GB" sz="2000" dirty="0" err="1" smtClean="0">
                <a:effectLst/>
                <a:latin typeface="Calibri" panose="020F0502020204030204" pitchFamily="34" charset="0"/>
                <a:ea typeface="Calibri" panose="020F0502020204030204" pitchFamily="34" charset="0"/>
                <a:cs typeface="Times New Roman" panose="02020603050405020304" pitchFamily="18" charset="0"/>
              </a:rPr>
              <a:t>ho</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dirty="0" smtClean="0">
                <a:effectLst/>
                <a:latin typeface="Calibri" panose="020F0502020204030204" pitchFamily="34" charset="0"/>
                <a:ea typeface="Calibri" panose="020F0502020204030204" pitchFamily="34" charset="0"/>
                <a:cs typeface="Times New Roman" panose="02020603050405020304" pitchFamily="18" charset="0"/>
              </a:rPr>
              <a:t>“My sword, I say! Old Montague is come, And flourishes his blade in spite of me.”</a:t>
            </a:r>
            <a:endParaRPr lang="en-GB" dirty="0"/>
          </a:p>
        </p:txBody>
      </p:sp>
    </p:spTree>
    <p:extLst>
      <p:ext uri="{BB962C8B-B14F-4D97-AF65-F5344CB8AC3E}">
        <p14:creationId xmlns:p14="http://schemas.microsoft.com/office/powerpoint/2010/main" val="2643092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259665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8" name="Rounded Rectangle 7"/>
          <p:cNvSpPr/>
          <p:nvPr/>
        </p:nvSpPr>
        <p:spPr>
          <a:xfrm>
            <a:off x="9765330" y="508397"/>
            <a:ext cx="2195142" cy="4610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solidFill>
                <a:srgbClr val="FF0000"/>
              </a:solidFill>
            </a:endParaRPr>
          </a:p>
          <a:p>
            <a:pPr algn="ctr"/>
            <a:endParaRPr lang="en-GB" u="sng" dirty="0" smtClean="0">
              <a:solidFill>
                <a:srgbClr val="FF0000"/>
              </a:solidFill>
            </a:endParaRPr>
          </a:p>
          <a:p>
            <a:pPr algn="ctr"/>
            <a:r>
              <a:rPr lang="en-GB" b="1" u="sng" dirty="0" smtClean="0">
                <a:solidFill>
                  <a:schemeClr val="tx1"/>
                </a:solidFill>
              </a:rPr>
              <a:t> TASK:</a:t>
            </a:r>
          </a:p>
          <a:p>
            <a:pPr marL="285750" indent="-285750" algn="ctr">
              <a:buFont typeface="Arial" panose="020B0604020202020204" pitchFamily="34" charset="0"/>
              <a:buChar char="•"/>
            </a:pPr>
            <a:r>
              <a:rPr lang="en-GB" dirty="0" smtClean="0"/>
              <a:t>Highlight quotes from B, M, E</a:t>
            </a:r>
          </a:p>
          <a:p>
            <a:pPr marL="285750" indent="-285750" algn="ctr">
              <a:buFont typeface="Arial" panose="020B0604020202020204" pitchFamily="34" charset="0"/>
              <a:buChar char="•"/>
            </a:pPr>
            <a:r>
              <a:rPr lang="en-GB" dirty="0" smtClean="0"/>
              <a:t>Analyse quotes using ‘what, how, why’</a:t>
            </a:r>
          </a:p>
          <a:p>
            <a:pPr marL="285750" indent="-285750" algn="ctr">
              <a:buFont typeface="Arial" panose="020B0604020202020204" pitchFamily="34" charset="0"/>
              <a:buChar char="•"/>
            </a:pPr>
            <a:r>
              <a:rPr lang="en-GB" dirty="0" smtClean="0"/>
              <a:t>Link to context</a:t>
            </a:r>
          </a:p>
          <a:p>
            <a:pPr marL="285750" indent="-285750" algn="ctr">
              <a:buFont typeface="Arial" panose="020B0604020202020204" pitchFamily="34" charset="0"/>
              <a:buChar char="•"/>
            </a:pPr>
            <a:r>
              <a:rPr lang="en-GB" dirty="0" smtClean="0"/>
              <a:t>Use key words</a:t>
            </a:r>
          </a:p>
          <a:p>
            <a:pPr marL="285750" indent="-285750" algn="ctr">
              <a:buFont typeface="Arial" panose="020B0604020202020204" pitchFamily="34" charset="0"/>
              <a:buChar char="•"/>
            </a:pPr>
            <a:endParaRPr lang="en-GB" b="1" u="sng" dirty="0"/>
          </a:p>
          <a:p>
            <a:pPr marL="285750" indent="-285750" algn="ctr">
              <a:buFont typeface="Arial" panose="020B0604020202020204" pitchFamily="34" charset="0"/>
              <a:buChar char="•"/>
            </a:pPr>
            <a:r>
              <a:rPr lang="en-GB" b="1" u="sng" dirty="0">
                <a:solidFill>
                  <a:srgbClr val="FF0000"/>
                </a:solidFill>
              </a:rPr>
              <a:t>C</a:t>
            </a:r>
            <a:r>
              <a:rPr lang="en-GB" b="1" u="sng" dirty="0" smtClean="0">
                <a:solidFill>
                  <a:srgbClr val="FF0000"/>
                </a:solidFill>
              </a:rPr>
              <a:t>HALLENGE:</a:t>
            </a:r>
          </a:p>
          <a:p>
            <a:pPr marL="285750" indent="-285750" algn="ctr">
              <a:buFont typeface="Arial" panose="020B0604020202020204" pitchFamily="34" charset="0"/>
              <a:buChar char="•"/>
            </a:pPr>
            <a:r>
              <a:rPr lang="en-GB" dirty="0" smtClean="0">
                <a:solidFill>
                  <a:srgbClr val="FF0000"/>
                </a:solidFill>
              </a:rPr>
              <a:t>Look for alternative meanings</a:t>
            </a:r>
          </a:p>
          <a:p>
            <a:pPr marL="285750" indent="-285750" algn="ctr">
              <a:buFont typeface="Arial" panose="020B0604020202020204" pitchFamily="34" charset="0"/>
              <a:buChar char="•"/>
            </a:pPr>
            <a:r>
              <a:rPr lang="en-GB" dirty="0" smtClean="0">
                <a:solidFill>
                  <a:srgbClr val="FF0000"/>
                </a:solidFill>
              </a:rPr>
              <a:t>Shakespeare’s message</a:t>
            </a:r>
          </a:p>
          <a:p>
            <a:pPr marL="285750" indent="-285750" algn="ctr">
              <a:buFont typeface="Arial" panose="020B0604020202020204" pitchFamily="34" charset="0"/>
              <a:buChar char="•"/>
            </a:pPr>
            <a:endParaRPr lang="en-GB" dirty="0">
              <a:solidFill>
                <a:srgbClr val="FF0000"/>
              </a:solidFill>
            </a:endParaRPr>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Extract analysis</a:t>
            </a:r>
            <a:endParaRPr lang="en-GB" b="1" u="sng" dirty="0"/>
          </a:p>
        </p:txBody>
      </p:sp>
      <p:sp>
        <p:nvSpPr>
          <p:cNvPr id="4" name="TextBox 3"/>
          <p:cNvSpPr txBox="1"/>
          <p:nvPr/>
        </p:nvSpPr>
        <p:spPr>
          <a:xfrm>
            <a:off x="4186610" y="1471901"/>
            <a:ext cx="3434861" cy="369332"/>
          </a:xfrm>
          <a:prstGeom prst="rect">
            <a:avLst/>
          </a:prstGeom>
          <a:solidFill>
            <a:schemeClr val="bg1"/>
          </a:solidFill>
        </p:spPr>
        <p:txBody>
          <a:bodyPr wrap="square" rtlCol="0">
            <a:spAutoFit/>
          </a:bodyPr>
          <a:lstStyle/>
          <a:p>
            <a:r>
              <a:rPr lang="en-GB" dirty="0" smtClean="0"/>
              <a:t>You have made worms meat of me</a:t>
            </a:r>
            <a:endParaRPr lang="en-GB" dirty="0"/>
          </a:p>
        </p:txBody>
      </p:sp>
      <p:sp>
        <p:nvSpPr>
          <p:cNvPr id="10" name="Rectangle 9"/>
          <p:cNvSpPr/>
          <p:nvPr/>
        </p:nvSpPr>
        <p:spPr>
          <a:xfrm>
            <a:off x="2816473" y="2857345"/>
            <a:ext cx="6096000" cy="2862322"/>
          </a:xfrm>
          <a:prstGeom prst="rect">
            <a:avLst/>
          </a:prstGeom>
          <a:solidFill>
            <a:schemeClr val="bg1"/>
          </a:solidFill>
        </p:spPr>
        <p:txBody>
          <a:bodyPr>
            <a:spAutoFit/>
          </a:bodyPr>
          <a:lstStyle/>
          <a:p>
            <a:pPr marL="285750" indent="-285750">
              <a:buFont typeface="Arial" panose="020B0604020202020204" pitchFamily="34" charset="0"/>
              <a:buChar char="•"/>
            </a:pPr>
            <a:r>
              <a:rPr lang="en-GB" dirty="0" smtClean="0"/>
              <a:t>Metaphor </a:t>
            </a:r>
          </a:p>
          <a:p>
            <a:pPr marL="285750" indent="-285750">
              <a:buFont typeface="Arial" panose="020B0604020202020204" pitchFamily="34" charset="0"/>
              <a:buChar char="•"/>
            </a:pPr>
            <a:r>
              <a:rPr lang="en-GB" dirty="0" smtClean="0"/>
              <a:t>Curse on both houses</a:t>
            </a:r>
          </a:p>
          <a:p>
            <a:pPr marL="285750" indent="-285750">
              <a:buFont typeface="Arial" panose="020B0604020202020204" pitchFamily="34" charset="0"/>
              <a:buChar char="•"/>
            </a:pPr>
            <a:r>
              <a:rPr lang="en-GB" dirty="0" smtClean="0"/>
              <a:t>Dooms them</a:t>
            </a:r>
          </a:p>
          <a:p>
            <a:pPr marL="285750" indent="-285750">
              <a:buFont typeface="Arial" panose="020B0604020202020204" pitchFamily="34" charset="0"/>
              <a:buChar char="•"/>
            </a:pPr>
            <a:r>
              <a:rPr lang="en-GB" dirty="0" smtClean="0"/>
              <a:t>Spell of bad fortune</a:t>
            </a:r>
          </a:p>
          <a:p>
            <a:pPr marL="285750" indent="-285750">
              <a:buFont typeface="Arial" panose="020B0604020202020204" pitchFamily="34" charset="0"/>
              <a:buChar char="•"/>
            </a:pPr>
            <a:r>
              <a:rPr lang="en-GB" dirty="0" smtClean="0"/>
              <a:t>Turned him into dead meat- because he is dying and will be rotten flesh- and he is angry at losing his life</a:t>
            </a:r>
          </a:p>
          <a:p>
            <a:pPr marL="285750" indent="-285750">
              <a:buFont typeface="Arial" panose="020B0604020202020204" pitchFamily="34" charset="0"/>
              <a:buChar char="•"/>
            </a:pPr>
            <a:r>
              <a:rPr lang="en-GB" dirty="0" smtClean="0"/>
              <a:t>Angry</a:t>
            </a:r>
          </a:p>
          <a:p>
            <a:pPr marL="285750" indent="-285750">
              <a:buFont typeface="Arial" panose="020B0604020202020204" pitchFamily="34" charset="0"/>
              <a:buChar char="•"/>
            </a:pPr>
            <a:r>
              <a:rPr lang="en-GB" dirty="0" smtClean="0"/>
              <a:t>Resentful that he is about to die for a silly feud</a:t>
            </a:r>
          </a:p>
          <a:p>
            <a:pPr marL="285750" indent="-285750">
              <a:buFont typeface="Arial" panose="020B0604020202020204" pitchFamily="34" charset="0"/>
              <a:buChar char="•"/>
            </a:pPr>
            <a:r>
              <a:rPr lang="en-GB" dirty="0" smtClean="0"/>
              <a:t>Curses his own friends and family </a:t>
            </a:r>
            <a:r>
              <a:rPr lang="en-GB" dirty="0" err="1" smtClean="0"/>
              <a:t>aswell</a:t>
            </a:r>
            <a:r>
              <a:rPr lang="en-GB" dirty="0" smtClean="0"/>
              <a:t> as the others because he hates what they have created</a:t>
            </a:r>
            <a:endParaRPr lang="en-GB" dirty="0"/>
          </a:p>
        </p:txBody>
      </p:sp>
    </p:spTree>
    <p:extLst>
      <p:ext uri="{BB962C8B-B14F-4D97-AF65-F5344CB8AC3E}">
        <p14:creationId xmlns:p14="http://schemas.microsoft.com/office/powerpoint/2010/main" val="1258504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Rounded Rectangular Callout 5"/>
          <p:cNvSpPr/>
          <p:nvPr/>
        </p:nvSpPr>
        <p:spPr>
          <a:xfrm>
            <a:off x="0" y="1"/>
            <a:ext cx="1523999" cy="2470760"/>
          </a:xfrm>
          <a:prstGeom prst="wedgeRoundRectCallout">
            <a:avLst>
              <a:gd name="adj1" fmla="val -46491"/>
              <a:gd name="adj2" fmla="val 57061"/>
              <a:gd name="adj3" fmla="val 16667"/>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200" b="1" u="sng" dirty="0" smtClean="0">
              <a:latin typeface="Comic Sans MS" panose="030F0702030302020204" pitchFamily="66" charset="0"/>
            </a:endParaRPr>
          </a:p>
          <a:p>
            <a:pPr algn="ctr"/>
            <a:endParaRPr lang="en-GB" sz="1200" b="1" u="sng" dirty="0">
              <a:latin typeface="Comic Sans MS" panose="030F0702030302020204" pitchFamily="66" charset="0"/>
            </a:endParaRPr>
          </a:p>
          <a:p>
            <a:pPr algn="ctr"/>
            <a:r>
              <a:rPr lang="en-GB" sz="1200" b="1" u="sng" dirty="0" smtClean="0">
                <a:latin typeface="Comic Sans MS" panose="030F0702030302020204" pitchFamily="66" charset="0"/>
              </a:rPr>
              <a:t>Key Words:</a:t>
            </a:r>
          </a:p>
          <a:p>
            <a:pPr algn="ctr"/>
            <a:r>
              <a:rPr lang="en-GB" sz="1200" b="1" u="sng" dirty="0" smtClean="0">
                <a:latin typeface="Comic Sans MS" panose="030F0702030302020204" pitchFamily="66" charset="0"/>
              </a:rPr>
              <a:t>Conflict</a:t>
            </a:r>
          </a:p>
          <a:p>
            <a:pPr algn="ctr"/>
            <a:r>
              <a:rPr lang="en-GB" sz="1200" b="1" u="sng" dirty="0" smtClean="0">
                <a:latin typeface="Comic Sans MS" panose="030F0702030302020204" pitchFamily="66" charset="0"/>
              </a:rPr>
              <a:t>Battle</a:t>
            </a:r>
          </a:p>
          <a:p>
            <a:pPr algn="ctr"/>
            <a:r>
              <a:rPr lang="en-GB" sz="1200" b="1" u="sng" dirty="0" smtClean="0">
                <a:latin typeface="Comic Sans MS" panose="030F0702030302020204" pitchFamily="66" charset="0"/>
              </a:rPr>
              <a:t>War </a:t>
            </a:r>
          </a:p>
          <a:p>
            <a:pPr algn="ctr"/>
            <a:r>
              <a:rPr lang="en-GB" sz="1200" b="1" u="sng" dirty="0" smtClean="0">
                <a:latin typeface="Comic Sans MS" panose="030F0702030302020204" pitchFamily="66" charset="0"/>
              </a:rPr>
              <a:t>Grudge</a:t>
            </a:r>
          </a:p>
          <a:p>
            <a:pPr algn="ctr"/>
            <a:r>
              <a:rPr lang="en-GB" sz="1200" b="1" u="sng" dirty="0" smtClean="0">
                <a:latin typeface="Comic Sans MS" panose="030F0702030302020204" pitchFamily="66" charset="0"/>
              </a:rPr>
              <a:t>Clash</a:t>
            </a:r>
          </a:p>
          <a:p>
            <a:pPr algn="ctr"/>
            <a:r>
              <a:rPr lang="en-GB" sz="1200" b="1" u="sng" dirty="0" smtClean="0">
                <a:latin typeface="Comic Sans MS" panose="030F0702030302020204" pitchFamily="66" charset="0"/>
              </a:rPr>
              <a:t>Bitterness</a:t>
            </a:r>
          </a:p>
          <a:p>
            <a:pPr algn="ctr"/>
            <a:r>
              <a:rPr lang="en-GB" sz="1200" b="1" u="sng" dirty="0" smtClean="0">
                <a:latin typeface="Comic Sans MS" panose="030F0702030302020204" pitchFamily="66" charset="0"/>
              </a:rPr>
              <a:t>Resentment</a:t>
            </a:r>
          </a:p>
          <a:p>
            <a:pPr algn="ctr"/>
            <a:r>
              <a:rPr lang="en-GB" sz="1200" b="1" u="sng" dirty="0" smtClean="0">
                <a:latin typeface="Comic Sans MS" panose="030F0702030302020204" pitchFamily="66" charset="0"/>
              </a:rPr>
              <a:t>Antipathy</a:t>
            </a:r>
          </a:p>
          <a:p>
            <a:pPr algn="ctr"/>
            <a:r>
              <a:rPr lang="en-GB" sz="1200" b="1" u="sng" dirty="0" smtClean="0">
                <a:latin typeface="Comic Sans MS" panose="030F0702030302020204" pitchFamily="66" charset="0"/>
              </a:rPr>
              <a:t>Hatred</a:t>
            </a:r>
          </a:p>
          <a:p>
            <a:pPr algn="ctr"/>
            <a:endParaRPr lang="en-GB" sz="12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a:p>
            <a:pPr algn="ctr"/>
            <a:endParaRPr lang="en-GB" sz="1400" b="1" u="sng" dirty="0" smtClean="0">
              <a:latin typeface="Comic Sans MS" panose="030F0702030302020204" pitchFamily="66" charset="0"/>
            </a:endParaRPr>
          </a:p>
        </p:txBody>
      </p:sp>
      <p:sp>
        <p:nvSpPr>
          <p:cNvPr id="7" name="Subtitle 2"/>
          <p:cNvSpPr txBox="1">
            <a:spLocks/>
          </p:cNvSpPr>
          <p:nvPr/>
        </p:nvSpPr>
        <p:spPr>
          <a:xfrm>
            <a:off x="0" y="5627536"/>
            <a:ext cx="12192001" cy="123046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smtClean="0"/>
              <a:t>Learning Objective: </a:t>
            </a:r>
            <a:r>
              <a:rPr lang="en-GB" sz="2000" b="1" u="sng" dirty="0"/>
              <a:t>to revise the </a:t>
            </a:r>
            <a:r>
              <a:rPr lang="en-GB" sz="2000" b="1" u="sng" dirty="0" smtClean="0"/>
              <a:t>theme of conflict</a:t>
            </a:r>
          </a:p>
          <a:p>
            <a:pPr marL="0" indent="0">
              <a:lnSpc>
                <a:spcPct val="100000"/>
              </a:lnSpc>
              <a:spcBef>
                <a:spcPts val="0"/>
              </a:spcBef>
              <a:buNone/>
            </a:pPr>
            <a:r>
              <a:rPr lang="en-GB" sz="1400" dirty="0" smtClean="0"/>
              <a:t>AO1 </a:t>
            </a:r>
            <a:r>
              <a:rPr lang="en-GB" sz="1400" dirty="0"/>
              <a:t>Read, understand and respond to texts. Students should be able to:  maintain a critical style and develop an informed personal response  use textual references, including quotations, to support and illustrate interpretations. </a:t>
            </a:r>
            <a:endParaRPr lang="en-GB" sz="1400" dirty="0" smtClean="0"/>
          </a:p>
          <a:p>
            <a:pPr marL="0" indent="0">
              <a:lnSpc>
                <a:spcPct val="100000"/>
              </a:lnSpc>
              <a:spcBef>
                <a:spcPts val="0"/>
              </a:spcBef>
              <a:buNone/>
            </a:pPr>
            <a:r>
              <a:rPr lang="en-GB" sz="1400" dirty="0" smtClean="0"/>
              <a:t>AO2 </a:t>
            </a:r>
            <a:r>
              <a:rPr lang="en-GB" sz="1400" dirty="0"/>
              <a:t>Analyse the language, form and structure used by a writer to create meanings and effects, using relevant subject terminology where appropriate. </a:t>
            </a:r>
            <a:endParaRPr lang="en-GB" sz="1400" dirty="0" smtClean="0"/>
          </a:p>
          <a:p>
            <a:pPr marL="0" indent="0">
              <a:lnSpc>
                <a:spcPct val="100000"/>
              </a:lnSpc>
              <a:spcBef>
                <a:spcPts val="0"/>
              </a:spcBef>
              <a:buNone/>
            </a:pPr>
            <a:r>
              <a:rPr lang="en-GB" sz="1400" dirty="0" smtClean="0"/>
              <a:t>AO3 </a:t>
            </a:r>
            <a:r>
              <a:rPr lang="en-GB" sz="1400" dirty="0"/>
              <a:t>Show understanding of the relationships between texts and the contexts in which they were written.</a:t>
            </a:r>
            <a:endParaRPr lang="en-GB" sz="1400" b="1" u="sng" dirty="0" smtClean="0"/>
          </a:p>
        </p:txBody>
      </p:sp>
      <p:sp>
        <p:nvSpPr>
          <p:cNvPr id="9" name="Rounded Rectangle 8"/>
          <p:cNvSpPr/>
          <p:nvPr/>
        </p:nvSpPr>
        <p:spPr>
          <a:xfrm>
            <a:off x="3267808" y="-76429"/>
            <a:ext cx="6775939" cy="328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WAGOLL</a:t>
            </a:r>
            <a:endParaRPr lang="en-GB" b="1" u="sng" dirty="0"/>
          </a:p>
        </p:txBody>
      </p:sp>
      <p:sp>
        <p:nvSpPr>
          <p:cNvPr id="4" name="TextBox 3"/>
          <p:cNvSpPr txBox="1"/>
          <p:nvPr/>
        </p:nvSpPr>
        <p:spPr>
          <a:xfrm>
            <a:off x="1721816" y="346393"/>
            <a:ext cx="4186615" cy="5262979"/>
          </a:xfrm>
          <a:prstGeom prst="rect">
            <a:avLst/>
          </a:prstGeom>
          <a:solidFill>
            <a:schemeClr val="bg1"/>
          </a:solidFill>
        </p:spPr>
        <p:txBody>
          <a:bodyPr wrap="square" rtlCol="0">
            <a:spAutoFit/>
          </a:bodyPr>
          <a:lstStyle/>
          <a:p>
            <a:r>
              <a:rPr lang="en-GB" sz="1400" dirty="0" smtClean="0"/>
              <a:t>Throughout the play, Conflict is evident from the initial prologue to the death of the main characters, Romeo and Juliet. The play is set against young lives being cut short due to ongoing brawls and this foreshadows the tragic components of the play. Thus, categorising it as a romantic tragedy. </a:t>
            </a:r>
          </a:p>
          <a:p>
            <a:r>
              <a:rPr lang="en-GB" sz="1400" dirty="0" smtClean="0"/>
              <a:t>P)At the start of the extract, conflict is presented as commonplace in E)  ‘</a:t>
            </a:r>
            <a:r>
              <a:rPr lang="en-GB" sz="1400" i="1" dirty="0"/>
              <a:t>They </a:t>
            </a:r>
            <a:r>
              <a:rPr lang="en-GB" sz="1400" i="1" dirty="0" smtClean="0"/>
              <a:t>fight’ as ‘several </a:t>
            </a:r>
            <a:r>
              <a:rPr lang="en-GB" sz="1400" i="1" dirty="0"/>
              <a:t>of both houses, who join the fray; then enter Citizens, with </a:t>
            </a:r>
            <a:r>
              <a:rPr lang="en-GB" sz="1400" i="1" dirty="0" smtClean="0"/>
              <a:t>clubs’. T) The stage directions immediately set the tone of conflict as a key theme to recur throughout the play. E) By starting with a conflict, it characterises villains and reveals that honour is important to many characters. Their masculinity was defined by aggression and power during this period and so many men often embroiled themselves in fights. The fight scene also signals the start of the play, which was common in  theatres, in order to entertain audiences and prevent the poor from tiring or boredom whilst standing in the pit. The fact the carried ‘clubs’ is indicative of the violence they anticipated due to daily life. Clearly, the audience are startled by the initial violence which foreshadows the deaths at the end of the play.</a:t>
            </a:r>
            <a:endParaRPr lang="en-GB" sz="1400" dirty="0"/>
          </a:p>
        </p:txBody>
      </p:sp>
      <p:sp>
        <p:nvSpPr>
          <p:cNvPr id="10" name="TextBox 9"/>
          <p:cNvSpPr txBox="1"/>
          <p:nvPr/>
        </p:nvSpPr>
        <p:spPr>
          <a:xfrm>
            <a:off x="6106248" y="285447"/>
            <a:ext cx="5898184" cy="4832092"/>
          </a:xfrm>
          <a:prstGeom prst="rect">
            <a:avLst/>
          </a:prstGeom>
          <a:solidFill>
            <a:schemeClr val="bg1"/>
          </a:solidFill>
        </p:spPr>
        <p:txBody>
          <a:bodyPr wrap="square" rtlCol="0">
            <a:spAutoFit/>
          </a:bodyPr>
          <a:lstStyle/>
          <a:p>
            <a:r>
              <a:rPr lang="en-GB" sz="1400" dirty="0" smtClean="0"/>
              <a:t>Throughout the play, Conflict is evident from the initial prologue to the death of the main characters, Romeo and Juliet. The play is set against young lives being cut short due to ongoing brawls and this foreshadows the tragic components of the play. Thus, categorising it as a romantic tragedy. Conflict is presented in both physical and emotional ways and provides for an engaging yet saddening narrative.</a:t>
            </a:r>
          </a:p>
          <a:p>
            <a:endParaRPr lang="en-GB" sz="1400" dirty="0" smtClean="0"/>
          </a:p>
          <a:p>
            <a:r>
              <a:rPr lang="en-GB" sz="1400" dirty="0" smtClean="0"/>
              <a:t>P)At the start of the extract, conflict is presented as commonplace and conventional in E)  ‘</a:t>
            </a:r>
            <a:r>
              <a:rPr lang="en-GB" sz="1400" i="1" dirty="0"/>
              <a:t>They </a:t>
            </a:r>
            <a:r>
              <a:rPr lang="en-GB" sz="1400" i="1" dirty="0" smtClean="0"/>
              <a:t>fight’ as ‘several </a:t>
            </a:r>
            <a:r>
              <a:rPr lang="en-GB" sz="1400" i="1" dirty="0"/>
              <a:t>of both houses, who join the fray; then enter Citizens, with </a:t>
            </a:r>
            <a:r>
              <a:rPr lang="en-GB" sz="1400" i="1" dirty="0" smtClean="0"/>
              <a:t>clubs’. T) The stage directions immediately set the tone of conflict as a key theme to recur throughout the play and indicates many characters will brawl or be at war. E) By starting with a conflict, it highlights that the main families are warring and battling to defend their social positions in Verona.  Also it characterises villains and reveals that honour is important to many characters. Their masculinity was defined by aggression and power during this period and so many men often embroiled themselves in fights. The fight scene also signals the start of the play, which was common in  theatres, in order to entertain audiences and prevent the poor from tiring or boredom whilst standing in the pit. The fact they carried ‘clubs’ is indicative of the violence they anticipated due to daily life and shows they were prepared to fight. Clearly, the audience are startled by the initial violence which foreshadows the deaths at the end of the </a:t>
            </a:r>
            <a:r>
              <a:rPr lang="en-GB" sz="1400" i="1" smtClean="0"/>
              <a:t>play. </a:t>
            </a:r>
            <a:endParaRPr lang="en-GB" sz="1400" dirty="0"/>
          </a:p>
        </p:txBody>
      </p:sp>
    </p:spTree>
    <p:extLst>
      <p:ext uri="{BB962C8B-B14F-4D97-AF65-F5344CB8AC3E}">
        <p14:creationId xmlns:p14="http://schemas.microsoft.com/office/powerpoint/2010/main" val="3335543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D954F-6C55-416F-8577-97C4815DEE27}"/>
              </a:ext>
            </a:extLst>
          </p:cNvPr>
          <p:cNvSpPr>
            <a:spLocks noGrp="1"/>
          </p:cNvSpPr>
          <p:nvPr>
            <p:ph type="title"/>
          </p:nvPr>
        </p:nvSpPr>
        <p:spPr>
          <a:xfrm>
            <a:off x="0" y="0"/>
            <a:ext cx="12192000" cy="1103243"/>
          </a:xfrm>
        </p:spPr>
        <p:style>
          <a:lnRef idx="1">
            <a:schemeClr val="accent3"/>
          </a:lnRef>
          <a:fillRef idx="2">
            <a:schemeClr val="accent3"/>
          </a:fillRef>
          <a:effectRef idx="1">
            <a:schemeClr val="accent3"/>
          </a:effectRef>
          <a:fontRef idx="minor">
            <a:schemeClr val="dk1"/>
          </a:fontRef>
        </p:style>
        <p:txBody>
          <a:bodyPr/>
          <a:lstStyle/>
          <a:p>
            <a:pPr algn="ctr"/>
            <a:r>
              <a:rPr lang="en-GB" b="1" dirty="0">
                <a:latin typeface="Arial Narrow" panose="020B0606020202030204" pitchFamily="34" charset="0"/>
              </a:rPr>
              <a:t>Overall Social and Historical Context… brief notes</a:t>
            </a:r>
          </a:p>
        </p:txBody>
      </p:sp>
      <p:sp>
        <p:nvSpPr>
          <p:cNvPr id="3" name="Content Placeholder 2">
            <a:extLst>
              <a:ext uri="{FF2B5EF4-FFF2-40B4-BE49-F238E27FC236}">
                <a16:creationId xmlns="" xmlns:a16="http://schemas.microsoft.com/office/drawing/2014/main" id="{81814803-9A31-4CFF-95E1-B5D014E3EE61}"/>
              </a:ext>
            </a:extLst>
          </p:cNvPr>
          <p:cNvSpPr>
            <a:spLocks noGrp="1"/>
          </p:cNvSpPr>
          <p:nvPr>
            <p:ph idx="1"/>
          </p:nvPr>
        </p:nvSpPr>
        <p:spPr>
          <a:xfrm>
            <a:off x="243509" y="1372635"/>
            <a:ext cx="11704982" cy="5127555"/>
          </a:xfrm>
        </p:spPr>
        <p:txBody>
          <a:bodyPr>
            <a:normAutofit lnSpcReduction="10000"/>
          </a:bodyPr>
          <a:lstStyle/>
          <a:p>
            <a:r>
              <a:rPr lang="en-GB" dirty="0"/>
              <a:t>Fate determined by the stars</a:t>
            </a:r>
          </a:p>
          <a:p>
            <a:r>
              <a:rPr lang="en-GB" dirty="0"/>
              <a:t>Superstition the core of Elizabethan values</a:t>
            </a:r>
          </a:p>
          <a:p>
            <a:r>
              <a:rPr lang="en-GB" dirty="0"/>
              <a:t>Social divide between the rich and poor (in the globe theatre and on stage)</a:t>
            </a:r>
          </a:p>
          <a:p>
            <a:r>
              <a:rPr lang="en-GB" dirty="0"/>
              <a:t>Patriarchal society, therefore patriarchal structures within families and households</a:t>
            </a:r>
          </a:p>
          <a:p>
            <a:r>
              <a:rPr lang="en-GB" dirty="0"/>
              <a:t>Marriage not for love, but to form alliances</a:t>
            </a:r>
          </a:p>
          <a:p>
            <a:r>
              <a:rPr lang="en-GB" dirty="0"/>
              <a:t>Marriage and spouses chosen by parents</a:t>
            </a:r>
          </a:p>
          <a:p>
            <a:r>
              <a:rPr lang="en-GB" dirty="0"/>
              <a:t>Religion a contributing factor to all things moral</a:t>
            </a:r>
          </a:p>
          <a:p>
            <a:r>
              <a:rPr lang="en-GB" dirty="0"/>
              <a:t>Gender divide: Masculinity defined by </a:t>
            </a:r>
            <a:r>
              <a:rPr lang="en-GB" dirty="0">
                <a:solidFill>
                  <a:srgbClr val="FF0000"/>
                </a:solidFill>
              </a:rPr>
              <a:t>male physique, power, control and aggressive nature</a:t>
            </a:r>
            <a:r>
              <a:rPr lang="en-GB" dirty="0"/>
              <a:t>. Femininity constitutes submissive nature, obedience and a general desire to please male counter parts.</a:t>
            </a:r>
          </a:p>
          <a:p>
            <a:endParaRPr lang="en-GB" dirty="0"/>
          </a:p>
        </p:txBody>
      </p:sp>
    </p:spTree>
    <p:extLst>
      <p:ext uri="{BB962C8B-B14F-4D97-AF65-F5344CB8AC3E}">
        <p14:creationId xmlns:p14="http://schemas.microsoft.com/office/powerpoint/2010/main" val="315762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69"/>
            <a:ext cx="12192000" cy="1077074"/>
          </a:xfrm>
          <a:solidFill>
            <a:srgbClr val="92D050"/>
          </a:solidFill>
          <a:ln w="57150">
            <a:solidFill>
              <a:schemeClr val="tx1"/>
            </a:solidFill>
          </a:ln>
        </p:spPr>
        <p:txBody>
          <a:bodyPr>
            <a:normAutofit/>
          </a:bodyPr>
          <a:lstStyle/>
          <a:p>
            <a:pPr algn="ctr"/>
            <a:r>
              <a:rPr lang="en-GB" sz="6600" dirty="0">
                <a:latin typeface="Adobe Fan Heiti Std B" panose="020B0700000000000000" pitchFamily="34" charset="-128"/>
                <a:ea typeface="Adobe Fan Heiti Std B" panose="020B0700000000000000" pitchFamily="34" charset="-128"/>
              </a:rPr>
              <a:t>Understanding Tragedies</a:t>
            </a:r>
          </a:p>
        </p:txBody>
      </p:sp>
      <p:sp>
        <p:nvSpPr>
          <p:cNvPr id="3" name="Content Placeholder 2"/>
          <p:cNvSpPr>
            <a:spLocks noGrp="1"/>
          </p:cNvSpPr>
          <p:nvPr>
            <p:ph idx="1"/>
          </p:nvPr>
        </p:nvSpPr>
        <p:spPr>
          <a:xfrm>
            <a:off x="395879" y="1507716"/>
            <a:ext cx="11389908" cy="5191932"/>
          </a:xfrm>
        </p:spPr>
        <p:txBody>
          <a:bodyPr>
            <a:normAutofit fontScale="85000" lnSpcReduction="20000"/>
          </a:bodyPr>
          <a:lstStyle/>
          <a:p>
            <a:pPr marL="0" indent="0" algn="ctr">
              <a:buNone/>
            </a:pPr>
            <a:r>
              <a:rPr lang="en-GB" dirty="0">
                <a:solidFill>
                  <a:srgbClr val="0070C0"/>
                </a:solidFill>
              </a:rPr>
              <a:t>Tragedies originated from Ancient Greece and were used to make criticism of society. They included particular features that made the genre what it is today. Playwrights such as Shakespeare, drew on these conventions, such as:</a:t>
            </a:r>
          </a:p>
          <a:p>
            <a:r>
              <a:rPr lang="en-GB" dirty="0">
                <a:solidFill>
                  <a:srgbClr val="0070C0"/>
                </a:solidFill>
              </a:rPr>
              <a:t>A noble (AND wealthy) hero/heroine</a:t>
            </a:r>
          </a:p>
          <a:p>
            <a:r>
              <a:rPr lang="en-GB" dirty="0">
                <a:solidFill>
                  <a:srgbClr val="FF0000"/>
                </a:solidFill>
              </a:rPr>
              <a:t>Villains</a:t>
            </a:r>
          </a:p>
          <a:p>
            <a:r>
              <a:rPr lang="en-GB" dirty="0">
                <a:solidFill>
                  <a:srgbClr val="FF0000"/>
                </a:solidFill>
              </a:rPr>
              <a:t>Death</a:t>
            </a:r>
            <a:r>
              <a:rPr lang="en-GB" dirty="0">
                <a:solidFill>
                  <a:srgbClr val="0070C0"/>
                </a:solidFill>
              </a:rPr>
              <a:t> at the end of the play</a:t>
            </a:r>
          </a:p>
          <a:p>
            <a:r>
              <a:rPr lang="en-GB" dirty="0">
                <a:solidFill>
                  <a:srgbClr val="0070C0"/>
                </a:solidFill>
              </a:rPr>
              <a:t>Fall in reputation</a:t>
            </a:r>
          </a:p>
          <a:p>
            <a:r>
              <a:rPr lang="en-GB" dirty="0">
                <a:solidFill>
                  <a:srgbClr val="0070C0"/>
                </a:solidFill>
              </a:rPr>
              <a:t>reversal of fortune (peripeteia)</a:t>
            </a:r>
          </a:p>
          <a:p>
            <a:r>
              <a:rPr lang="en-GB" dirty="0">
                <a:solidFill>
                  <a:srgbClr val="0070C0"/>
                </a:solidFill>
              </a:rPr>
              <a:t>Hamartia/Fatal Flaw</a:t>
            </a:r>
          </a:p>
          <a:p>
            <a:pPr marL="0" indent="0">
              <a:buNone/>
            </a:pPr>
            <a:endParaRPr lang="en-GB" sz="900" dirty="0"/>
          </a:p>
          <a:p>
            <a:pPr marL="0" indent="0" algn="ctr">
              <a:buNone/>
            </a:pPr>
            <a:r>
              <a:rPr lang="en-GB" dirty="0"/>
              <a:t>Aristotle in </a:t>
            </a:r>
            <a:r>
              <a:rPr lang="en-GB" i="1" dirty="0"/>
              <a:t>The Poetics</a:t>
            </a:r>
            <a:r>
              <a:rPr lang="en-GB" dirty="0"/>
              <a:t>, suggests that tragedies are </a:t>
            </a:r>
            <a:r>
              <a:rPr lang="en-GB" b="1" dirty="0">
                <a:solidFill>
                  <a:srgbClr val="FF0000"/>
                </a:solidFill>
              </a:rPr>
              <a:t>“ an imitation, not of men, but of life and action, of happiness and misery.”</a:t>
            </a:r>
          </a:p>
          <a:p>
            <a:pPr marL="0" indent="0" algn="ctr">
              <a:buNone/>
            </a:pPr>
            <a:r>
              <a:rPr lang="en-GB" dirty="0"/>
              <a:t>Therefore, tragedies must encompass all these components to make them successful. ‘imitation’ implies that it must be a reflection of what is normal. </a:t>
            </a:r>
            <a:r>
              <a:rPr lang="en-GB" dirty="0">
                <a:solidFill>
                  <a:srgbClr val="FF0000"/>
                </a:solidFill>
              </a:rPr>
              <a:t>The idea of a tragedy allow audiences to recognise the flaws/issues in society, by seeing and experiencing both happiness and sadness on stage </a:t>
            </a:r>
            <a:r>
              <a:rPr lang="en-GB" dirty="0"/>
              <a:t>(i.e. there MUST be death in order to make it a tragedy).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99592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3426"/>
          </a:xfrm>
          <a:solidFill>
            <a:schemeClr val="accent1"/>
          </a:solidFill>
          <a:ln w="57150">
            <a:solidFill>
              <a:schemeClr val="tx1"/>
            </a:solidFill>
          </a:ln>
        </p:spPr>
        <p:txBody>
          <a:bodyPr>
            <a:normAutofit/>
          </a:bodyPr>
          <a:lstStyle/>
          <a:p>
            <a:pPr algn="ctr"/>
            <a:r>
              <a:rPr lang="en-GB" sz="6600" dirty="0">
                <a:latin typeface="Adobe Fan Heiti Std B" panose="020B0700000000000000"/>
              </a:rPr>
              <a:t>The Chorus</a:t>
            </a:r>
          </a:p>
        </p:txBody>
      </p:sp>
      <p:sp>
        <p:nvSpPr>
          <p:cNvPr id="3" name="Content Placeholder 2"/>
          <p:cNvSpPr>
            <a:spLocks noGrp="1"/>
          </p:cNvSpPr>
          <p:nvPr>
            <p:ph idx="1"/>
          </p:nvPr>
        </p:nvSpPr>
        <p:spPr>
          <a:xfrm>
            <a:off x="665921" y="1875319"/>
            <a:ext cx="10860157" cy="4455905"/>
          </a:xfrm>
        </p:spPr>
        <p:txBody>
          <a:bodyPr>
            <a:normAutofit lnSpcReduction="10000"/>
          </a:bodyPr>
          <a:lstStyle/>
          <a:p>
            <a:pPr marL="0" indent="0" algn="ctr">
              <a:buNone/>
            </a:pPr>
            <a:r>
              <a:rPr lang="en-GB" dirty="0"/>
              <a:t>Traditionally, the role of the chorus is to act as the voice of </a:t>
            </a:r>
            <a:r>
              <a:rPr lang="en-GB" dirty="0">
                <a:solidFill>
                  <a:srgbClr val="FF0000"/>
                </a:solidFill>
              </a:rPr>
              <a:t>reason/justice.</a:t>
            </a:r>
            <a:r>
              <a:rPr lang="en-GB" dirty="0"/>
              <a:t> It was used as the voice of ‘the people’, highlighting their social concerns and issues.</a:t>
            </a:r>
          </a:p>
          <a:p>
            <a:pPr marL="0" indent="0">
              <a:buNone/>
            </a:pPr>
            <a:r>
              <a:rPr lang="en-GB" dirty="0"/>
              <a:t>However, the chorus plays a more vital role in Romeo and Juliet. As a single individual on stage the chorus must:</a:t>
            </a:r>
          </a:p>
          <a:p>
            <a:pPr marL="0" indent="0">
              <a:buNone/>
            </a:pPr>
            <a:endParaRPr lang="en-GB" sz="1400" dirty="0"/>
          </a:p>
          <a:p>
            <a:r>
              <a:rPr lang="en-GB" dirty="0"/>
              <a:t>Summarise the story/plot to help create dramatic irony</a:t>
            </a:r>
          </a:p>
          <a:p>
            <a:r>
              <a:rPr lang="en-GB" dirty="0"/>
              <a:t>Manipulate the audience into evoking sympathy for Romeo and Juliet</a:t>
            </a:r>
          </a:p>
          <a:p>
            <a:r>
              <a:rPr lang="en-GB" dirty="0"/>
              <a:t>Provide enough detail to keep the audience entertained</a:t>
            </a:r>
          </a:p>
          <a:p>
            <a:r>
              <a:rPr lang="en-GB" dirty="0"/>
              <a:t>Stay neutral, like the narrator in BB who distances himself from the action</a:t>
            </a:r>
          </a:p>
          <a:p>
            <a:pPr marL="0" indent="0">
              <a:buNone/>
            </a:pPr>
            <a:endParaRPr lang="en-GB" dirty="0"/>
          </a:p>
        </p:txBody>
      </p:sp>
    </p:spTree>
    <p:extLst>
      <p:ext uri="{BB962C8B-B14F-4D97-AF65-F5344CB8AC3E}">
        <p14:creationId xmlns:p14="http://schemas.microsoft.com/office/powerpoint/2010/main" val="455027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3122"/>
          </a:xfrm>
          <a:solidFill>
            <a:schemeClr val="accent4"/>
          </a:solidFill>
          <a:ln w="57150">
            <a:solidFill>
              <a:schemeClr val="tx1"/>
            </a:solidFill>
          </a:ln>
        </p:spPr>
        <p:txBody>
          <a:bodyPr>
            <a:normAutofit/>
          </a:bodyPr>
          <a:lstStyle/>
          <a:p>
            <a:pPr algn="ctr"/>
            <a:r>
              <a:rPr lang="en-GB" sz="7200" dirty="0">
                <a:latin typeface="Adobe Fan Heiti Std B" panose="020B0700000000000000"/>
              </a:rPr>
              <a:t>Entertainment Value</a:t>
            </a:r>
          </a:p>
        </p:txBody>
      </p:sp>
      <p:sp>
        <p:nvSpPr>
          <p:cNvPr id="3" name="Content Placeholder 2"/>
          <p:cNvSpPr>
            <a:spLocks noGrp="1"/>
          </p:cNvSpPr>
          <p:nvPr>
            <p:ph idx="1"/>
          </p:nvPr>
        </p:nvSpPr>
        <p:spPr>
          <a:xfrm>
            <a:off x="308113" y="1381539"/>
            <a:ext cx="11579087" cy="5188226"/>
          </a:xfrm>
        </p:spPr>
        <p:txBody>
          <a:bodyPr>
            <a:normAutofit fontScale="92500" lnSpcReduction="20000"/>
          </a:bodyPr>
          <a:lstStyle/>
          <a:p>
            <a:pPr marL="0" indent="0" algn="ctr">
              <a:buNone/>
            </a:pPr>
            <a:r>
              <a:rPr lang="en-GB" dirty="0"/>
              <a:t>Due to the nature of the globe theatre and the fact that special effects, lighting etc were all almost non-existent (in comparison to modern day), actors, playwrights relied on the way in which stories were told on stage, through action and dialogue.</a:t>
            </a:r>
          </a:p>
          <a:p>
            <a:pPr marL="0" indent="0" algn="ctr">
              <a:buNone/>
            </a:pPr>
            <a:r>
              <a:rPr lang="en-GB" dirty="0"/>
              <a:t>The poor, who would stand at the front of stage would be some of the first to tire. Thus, in order for a play to be successful, the audience would have to be thoroughly entertained.</a:t>
            </a:r>
          </a:p>
          <a:p>
            <a:pPr marL="0" indent="0">
              <a:buNone/>
            </a:pPr>
            <a:endParaRPr lang="en-GB" dirty="0"/>
          </a:p>
          <a:p>
            <a:pPr marL="0" indent="0">
              <a:buNone/>
            </a:pPr>
            <a:r>
              <a:rPr lang="en-GB" dirty="0"/>
              <a:t>Romeo and Juliet achieves this in the following ways:</a:t>
            </a:r>
          </a:p>
          <a:p>
            <a:pPr>
              <a:buFont typeface="Wingdings" panose="05000000000000000000" pitchFamily="2" charset="2"/>
              <a:buChar char="§"/>
            </a:pPr>
            <a:r>
              <a:rPr lang="en-GB" dirty="0"/>
              <a:t>Prologue gives a backstory and prepares them for what they are going to see</a:t>
            </a:r>
          </a:p>
          <a:p>
            <a:pPr>
              <a:buFont typeface="Wingdings" panose="05000000000000000000" pitchFamily="2" charset="2"/>
              <a:buChar char="§"/>
            </a:pPr>
            <a:r>
              <a:rPr lang="en-GB" dirty="0"/>
              <a:t>Lots of </a:t>
            </a:r>
            <a:r>
              <a:rPr lang="en-GB" dirty="0">
                <a:solidFill>
                  <a:srgbClr val="FF0000"/>
                </a:solidFill>
              </a:rPr>
              <a:t>dramatic irony to increase tension</a:t>
            </a:r>
          </a:p>
          <a:p>
            <a:pPr>
              <a:buFont typeface="Wingdings" panose="05000000000000000000" pitchFamily="2" charset="2"/>
              <a:buChar char="§"/>
            </a:pPr>
            <a:r>
              <a:rPr lang="en-GB" dirty="0">
                <a:solidFill>
                  <a:srgbClr val="FF0000"/>
                </a:solidFill>
              </a:rPr>
              <a:t>Fight scene to signal the start of the play</a:t>
            </a:r>
            <a:r>
              <a:rPr lang="en-GB" dirty="0"/>
              <a:t>: the loud sounds usually call attention to the audience</a:t>
            </a:r>
          </a:p>
          <a:p>
            <a:pPr>
              <a:buFont typeface="Wingdings" panose="05000000000000000000" pitchFamily="2" charset="2"/>
              <a:buChar char="§"/>
            </a:pPr>
            <a:r>
              <a:rPr lang="en-GB" dirty="0">
                <a:solidFill>
                  <a:srgbClr val="FF0000"/>
                </a:solidFill>
              </a:rPr>
              <a:t>Violence, blood, gore would be fascinating </a:t>
            </a:r>
            <a:r>
              <a:rPr lang="en-GB" dirty="0"/>
              <a:t>and also entertaining (though modern audiences may not have the same response)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95728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33061"/>
          </a:xfrm>
          <a:ln w="38100">
            <a:solidFill>
              <a:schemeClr val="tx1"/>
            </a:solidFill>
          </a:ln>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en-GB" sz="6000" dirty="0">
                <a:ea typeface="Adobe Fan Heiti Std B" panose="020B0700000000000000"/>
              </a:rPr>
              <a:t>Destiny, Fate, the Stars and Superstition</a:t>
            </a:r>
          </a:p>
        </p:txBody>
      </p:sp>
      <p:sp>
        <p:nvSpPr>
          <p:cNvPr id="3" name="Content Placeholder 2"/>
          <p:cNvSpPr>
            <a:spLocks noGrp="1"/>
          </p:cNvSpPr>
          <p:nvPr>
            <p:ph idx="1"/>
          </p:nvPr>
        </p:nvSpPr>
        <p:spPr>
          <a:xfrm>
            <a:off x="351183" y="1527451"/>
            <a:ext cx="11406808" cy="5022436"/>
          </a:xfrm>
        </p:spPr>
        <p:txBody>
          <a:bodyPr>
            <a:normAutofit/>
          </a:bodyPr>
          <a:lstStyle/>
          <a:p>
            <a:pPr marL="0" indent="0" algn="ctr">
              <a:buNone/>
            </a:pPr>
            <a:r>
              <a:rPr lang="en-GB" dirty="0"/>
              <a:t>Due to the lack of scientific advancement and the fact that as a society, Elizabethans were extremely superstitious, many believed in fortune telling, destiny and astrology. </a:t>
            </a:r>
          </a:p>
          <a:p>
            <a:pPr marL="0" indent="0" algn="ctr">
              <a:buNone/>
            </a:pPr>
            <a:r>
              <a:rPr lang="en-GB" dirty="0"/>
              <a:t>There is a slight difference between destiny and fate: the characters see themselves fated to end up in a particular situation as they are unable to see the full picture. However, the audience realise that characters are destined to fulfil certain roles. For example, Romeo thinks fate is against him and that he is unable to control what happens to him. The audience on the other hand, recognise that his </a:t>
            </a:r>
            <a:r>
              <a:rPr lang="en-GB" dirty="0">
                <a:solidFill>
                  <a:srgbClr val="FF0000"/>
                </a:solidFill>
              </a:rPr>
              <a:t>destiny is to die, </a:t>
            </a:r>
            <a:r>
              <a:rPr lang="en-GB" dirty="0"/>
              <a:t>as mentioned in the prologue. The situation is inevitable, but had every potential to turn out differently.</a:t>
            </a:r>
          </a:p>
          <a:p>
            <a:pPr marL="0" indent="0" algn="ctr">
              <a:buNone/>
            </a:pPr>
            <a:r>
              <a:rPr lang="en-GB" dirty="0"/>
              <a:t>Shakespeare uses these themes to draw attention to the idea of choice and action, i.e. everything in life has a cause and effect value. </a:t>
            </a:r>
          </a:p>
          <a:p>
            <a:pPr marL="0" indent="0" algn="ctr">
              <a:buNone/>
            </a:pPr>
            <a:endParaRPr lang="en-GB" dirty="0"/>
          </a:p>
        </p:txBody>
      </p:sp>
    </p:spTree>
    <p:extLst>
      <p:ext uri="{BB962C8B-B14F-4D97-AF65-F5344CB8AC3E}">
        <p14:creationId xmlns:p14="http://schemas.microsoft.com/office/powerpoint/2010/main" val="90570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2878"/>
          </a:xfrm>
          <a:solidFill>
            <a:schemeClr val="accent2">
              <a:lumMod val="75000"/>
            </a:schemeClr>
          </a:solidFill>
          <a:ln w="57150">
            <a:solidFill>
              <a:schemeClr val="tx1"/>
            </a:solidFill>
          </a:ln>
        </p:spPr>
        <p:style>
          <a:lnRef idx="3">
            <a:schemeClr val="lt1"/>
          </a:lnRef>
          <a:fillRef idx="1">
            <a:schemeClr val="accent6"/>
          </a:fillRef>
          <a:effectRef idx="1">
            <a:schemeClr val="accent6"/>
          </a:effectRef>
          <a:fontRef idx="minor">
            <a:schemeClr val="lt1"/>
          </a:fontRef>
        </p:style>
        <p:txBody>
          <a:bodyPr/>
          <a:lstStyle/>
          <a:p>
            <a:pPr algn="ctr"/>
            <a:r>
              <a:rPr lang="en-GB" dirty="0"/>
              <a:t>Religion - Catholicism</a:t>
            </a:r>
          </a:p>
        </p:txBody>
      </p:sp>
      <p:sp>
        <p:nvSpPr>
          <p:cNvPr id="3" name="Content Placeholder 2"/>
          <p:cNvSpPr>
            <a:spLocks noGrp="1"/>
          </p:cNvSpPr>
          <p:nvPr>
            <p:ph idx="1"/>
          </p:nvPr>
        </p:nvSpPr>
        <p:spPr>
          <a:xfrm>
            <a:off x="540025" y="1765990"/>
            <a:ext cx="10929731" cy="4351338"/>
          </a:xfrm>
        </p:spPr>
        <p:txBody>
          <a:bodyPr>
            <a:normAutofit/>
          </a:bodyPr>
          <a:lstStyle/>
          <a:p>
            <a:pPr marL="0" indent="0" algn="ctr">
              <a:buNone/>
            </a:pPr>
            <a:r>
              <a:rPr lang="en-GB" dirty="0"/>
              <a:t>Religion was the most important aspect of Elizabethan society. However, Queen Elizabeth outlawed Catholics (to some degree) as she herself was protestant. Times were difficult; promoting or practicing the Catholic faith would result in punishment and unavoidable death.</a:t>
            </a:r>
          </a:p>
          <a:p>
            <a:pPr marL="0" indent="0" algn="ctr">
              <a:buNone/>
            </a:pPr>
            <a:endParaRPr lang="en-GB" dirty="0"/>
          </a:p>
          <a:p>
            <a:pPr marL="0" indent="0" algn="ctr">
              <a:buNone/>
            </a:pPr>
            <a:r>
              <a:rPr lang="en-GB" dirty="0"/>
              <a:t>Religion was also the considered a moral compass – it provided a framework of behavioural and social expectations.</a:t>
            </a:r>
          </a:p>
          <a:p>
            <a:pPr marL="0" indent="0" algn="ctr">
              <a:buNone/>
            </a:pPr>
            <a:r>
              <a:rPr lang="en-GB" dirty="0"/>
              <a:t>There are many references to the catholic faith in Romeo and Juliet to assume that their love is forbidden/outlawed and will never be accepted.</a:t>
            </a:r>
          </a:p>
        </p:txBody>
      </p:sp>
    </p:spTree>
    <p:extLst>
      <p:ext uri="{BB962C8B-B14F-4D97-AF65-F5344CB8AC3E}">
        <p14:creationId xmlns:p14="http://schemas.microsoft.com/office/powerpoint/2010/main" val="199420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3304"/>
          </a:xfrm>
          <a:solidFill>
            <a:srgbClr val="FFFF00"/>
          </a:solidFill>
        </p:spPr>
        <p:txBody>
          <a:bodyPr/>
          <a:lstStyle/>
          <a:p>
            <a:pPr algn="ctr"/>
            <a:r>
              <a:rPr lang="en-GB" dirty="0">
                <a:latin typeface="Adobe Fan Heiti Std B"/>
              </a:rPr>
              <a:t>Sexuality, Family and Hierarchical Structures</a:t>
            </a:r>
          </a:p>
        </p:txBody>
      </p:sp>
      <p:sp>
        <p:nvSpPr>
          <p:cNvPr id="3" name="Content Placeholder 2"/>
          <p:cNvSpPr>
            <a:spLocks noGrp="1"/>
          </p:cNvSpPr>
          <p:nvPr>
            <p:ph idx="1"/>
          </p:nvPr>
        </p:nvSpPr>
        <p:spPr>
          <a:xfrm>
            <a:off x="556591" y="1259092"/>
            <a:ext cx="11078817" cy="5400125"/>
          </a:xfrm>
        </p:spPr>
        <p:txBody>
          <a:bodyPr>
            <a:normAutofit fontScale="85000" lnSpcReduction="20000"/>
          </a:bodyPr>
          <a:lstStyle/>
          <a:p>
            <a:pPr marL="0" indent="0" algn="just">
              <a:buNone/>
            </a:pPr>
            <a:r>
              <a:rPr lang="en-GB" dirty="0"/>
              <a:t>There was a clear sense of male patriarchy within society at the time; this meant that men were dominant and had more rights over women, which in turn extended to family households as well as roles in society. Gender roles were clearly defined and expectations were set. Men were considered to be important and they centred around business and financial transactions. Furthermore, there was an expectation to exhort masculinity in the sense that they would engage in conflict, violence and aggression. </a:t>
            </a:r>
          </a:p>
          <a:p>
            <a:pPr marL="0" indent="0" algn="just">
              <a:buNone/>
            </a:pPr>
            <a:r>
              <a:rPr lang="en-GB" dirty="0"/>
              <a:t>As a result, women were bound to the domestic space and were expected to be submissive in their actions. They were seen as possessions and very often, objectified for their looks and beauty. </a:t>
            </a:r>
          </a:p>
          <a:p>
            <a:pPr marL="0" indent="0" algn="just">
              <a:buNone/>
            </a:pPr>
            <a:endParaRPr lang="en-GB" dirty="0"/>
          </a:p>
          <a:p>
            <a:pPr marL="0" indent="0" algn="just">
              <a:buNone/>
            </a:pPr>
            <a:r>
              <a:rPr lang="en-GB" dirty="0"/>
              <a:t>The very same patriarchal structure applied to many households. Children were expected to be obedient to their parents, particularly with fathers. Therefore, the male would dictate the actions of both wife and children. Marriage was often directed by profit and financial gain (women were used in financial transactions to form alliances). </a:t>
            </a:r>
          </a:p>
          <a:p>
            <a:pPr marL="0" indent="0" algn="just">
              <a:buNone/>
            </a:pPr>
            <a:endParaRPr lang="en-GB" dirty="0"/>
          </a:p>
          <a:p>
            <a:pPr marL="0" indent="0" algn="just">
              <a:buNone/>
            </a:pPr>
            <a:r>
              <a:rPr lang="en-GB" dirty="0"/>
              <a:t>Shakespeare draws attention to the inequality and injustices in society, not necessarily to promote social change, but to raise an awareness.</a:t>
            </a:r>
          </a:p>
        </p:txBody>
      </p:sp>
    </p:spTree>
    <p:extLst>
      <p:ext uri="{BB962C8B-B14F-4D97-AF65-F5344CB8AC3E}">
        <p14:creationId xmlns:p14="http://schemas.microsoft.com/office/powerpoint/2010/main" val="1480047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3243"/>
          </a:xfrm>
          <a:solidFill>
            <a:srgbClr val="7030A0"/>
          </a:solidFill>
        </p:spPr>
        <p:txBody>
          <a:bodyPr>
            <a:normAutofit/>
          </a:bodyPr>
          <a:lstStyle/>
          <a:p>
            <a:pPr algn="ctr"/>
            <a:r>
              <a:rPr lang="en-GB" sz="6000" dirty="0">
                <a:latin typeface="Adobe Fan Heiti Std B"/>
              </a:rPr>
              <a:t>Social Class and Class Divide</a:t>
            </a:r>
          </a:p>
        </p:txBody>
      </p:sp>
      <p:sp>
        <p:nvSpPr>
          <p:cNvPr id="3" name="Content Placeholder 2"/>
          <p:cNvSpPr>
            <a:spLocks noGrp="1"/>
          </p:cNvSpPr>
          <p:nvPr>
            <p:ph idx="1"/>
          </p:nvPr>
        </p:nvSpPr>
        <p:spPr>
          <a:xfrm>
            <a:off x="430695" y="1497633"/>
            <a:ext cx="11357113" cy="4893227"/>
          </a:xfrm>
        </p:spPr>
        <p:txBody>
          <a:bodyPr>
            <a:normAutofit/>
          </a:bodyPr>
          <a:lstStyle/>
          <a:p>
            <a:pPr marL="0" indent="0">
              <a:buNone/>
            </a:pPr>
            <a:r>
              <a:rPr lang="en-GB" dirty="0"/>
              <a:t>Just like the way in which the Globe theatre was divided between rich and poor (Groundlings), society functioned in the same way.</a:t>
            </a:r>
          </a:p>
          <a:p>
            <a:pPr marL="0" indent="0">
              <a:buNone/>
            </a:pPr>
            <a:r>
              <a:rPr lang="en-GB" dirty="0"/>
              <a:t>This is demonstrated with:</a:t>
            </a:r>
          </a:p>
          <a:p>
            <a:r>
              <a:rPr lang="en-GB" dirty="0"/>
              <a:t>Servants of Capulets </a:t>
            </a:r>
            <a:r>
              <a:rPr lang="en-GB"/>
              <a:t>and Montague</a:t>
            </a:r>
            <a:endParaRPr lang="en-GB" dirty="0"/>
          </a:p>
          <a:p>
            <a:r>
              <a:rPr lang="en-GB" dirty="0"/>
              <a:t>The Nurse and her role with Juliet</a:t>
            </a:r>
          </a:p>
          <a:p>
            <a:r>
              <a:rPr lang="en-GB" dirty="0"/>
              <a:t>The Friar and others</a:t>
            </a:r>
          </a:p>
          <a:p>
            <a:r>
              <a:rPr lang="en-GB" dirty="0"/>
              <a:t>The families and the Prince</a:t>
            </a:r>
          </a:p>
          <a:p>
            <a:r>
              <a:rPr lang="en-GB" dirty="0"/>
              <a:t>Paris and Lord Capulet</a:t>
            </a:r>
          </a:p>
          <a:p>
            <a:r>
              <a:rPr lang="en-GB" dirty="0"/>
              <a:t>The two families (though alike, still considered themselves superior to each other)</a:t>
            </a:r>
          </a:p>
        </p:txBody>
      </p:sp>
    </p:spTree>
    <p:extLst>
      <p:ext uri="{BB962C8B-B14F-4D97-AF65-F5344CB8AC3E}">
        <p14:creationId xmlns:p14="http://schemas.microsoft.com/office/powerpoint/2010/main" val="3518016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3296</Words>
  <Application>Microsoft Office PowerPoint</Application>
  <PresentationFormat>Widescreen</PresentationFormat>
  <Paragraphs>385</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Adobe Fan Heiti Std B</vt:lpstr>
      <vt:lpstr>Arial</vt:lpstr>
      <vt:lpstr>Arial Narrow</vt:lpstr>
      <vt:lpstr>Calibri</vt:lpstr>
      <vt:lpstr>Calibri Light</vt:lpstr>
      <vt:lpstr>Comic Sans MS</vt:lpstr>
      <vt:lpstr>open sans</vt:lpstr>
      <vt:lpstr>Times New Roman</vt:lpstr>
      <vt:lpstr>Wingdings</vt:lpstr>
      <vt:lpstr>Office Theme</vt:lpstr>
      <vt:lpstr>Revise Context</vt:lpstr>
      <vt:lpstr>Overall Social and Historical Context… brief notes</vt:lpstr>
      <vt:lpstr>Understanding Tragedies</vt:lpstr>
      <vt:lpstr>The Chorus</vt:lpstr>
      <vt:lpstr>Entertainment Value</vt:lpstr>
      <vt:lpstr>Destiny, Fate, the Stars and Superstition</vt:lpstr>
      <vt:lpstr>Religion - Catholicism</vt:lpstr>
      <vt:lpstr>Sexuality, Family and Hierarchical Structures</vt:lpstr>
      <vt:lpstr>Social Class and Class Divide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Wolfreton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dc:creator>
  <cp:lastModifiedBy>gav</cp:lastModifiedBy>
  <cp:revision>16</cp:revision>
  <dcterms:created xsi:type="dcterms:W3CDTF">2019-12-08T17:34:30Z</dcterms:created>
  <dcterms:modified xsi:type="dcterms:W3CDTF">2020-09-27T09:29:50Z</dcterms:modified>
</cp:coreProperties>
</file>