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4DC014-F37E-4891-898F-6B7B62414E32}">
  <a:tblStyle styleId="{1D4DC014-F37E-4891-898F-6B7B62414E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5103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dfdac52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cdfdac52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41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dfdac52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2cdfdac52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946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cdfdac52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2cdfdac52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9812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cdfdac52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Focus for lower ability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2cdfdac52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03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dfdac52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2cdfdac52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6943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cdfdac529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2cdfdac529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983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cdfdac52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 be printed out to keep in books.</a:t>
            </a:r>
            <a:endParaRPr/>
          </a:p>
        </p:txBody>
      </p:sp>
      <p:sp>
        <p:nvSpPr>
          <p:cNvPr id="170" name="Google Shape;170;g2cdfdac52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8761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bb2783812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g4bb278381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388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cdfdac529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cdfdac529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59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672"/>
            <a:ext cx="8229600" cy="1269814"/>
          </a:xfrm>
        </p:spPr>
        <p:txBody>
          <a:bodyPr/>
          <a:lstStyle/>
          <a:p>
            <a:r>
              <a:rPr lang="en-GB" b="1" u="sng" dirty="0" smtClean="0"/>
              <a:t>Dickens’ presentation of </a:t>
            </a:r>
            <a:r>
              <a:rPr lang="en-GB" b="1" u="sng" dirty="0" smtClean="0"/>
              <a:t>Scrooge at the start of Stave 1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25836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80800"/>
          </a:xfrm>
          <a:prstGeom prst="rect">
            <a:avLst/>
          </a:prstGeom>
          <a:solidFill>
            <a:srgbClr val="00B05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FFFF"/>
                </a:solidFill>
              </a:rPr>
              <a:t>Homework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206" name="Google Shape;206;p35"/>
          <p:cNvSpPr txBox="1">
            <a:spLocks noGrp="1"/>
          </p:cNvSpPr>
          <p:nvPr>
            <p:ph type="body" idx="1"/>
          </p:nvPr>
        </p:nvSpPr>
        <p:spPr>
          <a:xfrm>
            <a:off x="46925" y="639750"/>
            <a:ext cx="9039300" cy="44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 b="1" i="1" u="sng"/>
              <a:t>Choose a task that is appropriate to your area of development. If you’re not sure consult your book, buddy or the boss.</a:t>
            </a:r>
            <a:endParaRPr sz="2400" b="1" i="1" u="sng"/>
          </a:p>
        </p:txBody>
      </p:sp>
      <p:pic>
        <p:nvPicPr>
          <p:cNvPr id="207" name="Google Shape;20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6385" y="1243750"/>
            <a:ext cx="1649839" cy="23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5"/>
          <p:cNvSpPr/>
          <p:nvPr/>
        </p:nvSpPr>
        <p:spPr>
          <a:xfrm>
            <a:off x="125750" y="1843000"/>
            <a:ext cx="1785300" cy="315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Mind-map adjectives and quotes on the three characters we’ve met so far.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Scrooge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Fred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Bob Cratchit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5"/>
          <p:cNvSpPr/>
          <p:nvPr/>
        </p:nvSpPr>
        <p:spPr>
          <a:xfrm>
            <a:off x="1967525" y="1843000"/>
            <a:ext cx="1785300" cy="315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Take </a:t>
            </a:r>
            <a:r>
              <a:rPr lang="en-GB" sz="1600" b="1" u="sng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THREE </a:t>
            </a:r>
            <a:r>
              <a:rPr lang="en-GB" sz="16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quotations on each character we’ve met so far and </a:t>
            </a:r>
            <a:r>
              <a:rPr lang="en-GB" sz="1600" b="1" u="sng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ANALYSE </a:t>
            </a:r>
            <a:r>
              <a:rPr lang="en-GB" sz="16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language in close detail.</a:t>
            </a:r>
            <a:endParaRPr sz="160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GB" sz="1600" b="1" u="sng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GB" sz="16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try to relate </a:t>
            </a:r>
            <a:r>
              <a:rPr lang="en-GB" sz="1600" b="1" u="sng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GB" sz="16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to the evidence too.</a:t>
            </a:r>
            <a:endParaRPr sz="160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35"/>
          <p:cNvSpPr/>
          <p:nvPr/>
        </p:nvSpPr>
        <p:spPr>
          <a:xfrm>
            <a:off x="3809300" y="1843000"/>
            <a:ext cx="1785300" cy="315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Analyse the extract in detail and answer the following:</a:t>
            </a:r>
            <a:endParaRPr sz="1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How is Scrooge initially presented in the extract?</a:t>
            </a:r>
            <a:endParaRPr sz="1800" b="1" u="sng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35"/>
          <p:cNvSpPr/>
          <p:nvPr/>
        </p:nvSpPr>
        <p:spPr>
          <a:xfrm>
            <a:off x="5651075" y="1843000"/>
            <a:ext cx="1785300" cy="315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Analyse the extract in critical detail and answer the following: </a:t>
            </a:r>
            <a:r>
              <a:rPr lang="en-GB" sz="1800" b="1" u="sng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How is poverty presented in the extract and the wider novella?</a:t>
            </a:r>
            <a:endParaRPr sz="1800" b="1" u="sng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2850" y="3577225"/>
            <a:ext cx="1543325" cy="150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48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GB" sz="3959">
                <a:solidFill>
                  <a:schemeClr val="lt1"/>
                </a:solidFill>
              </a:rPr>
              <a:t>Starter - The </a:t>
            </a:r>
            <a:r>
              <a:rPr lang="en-GB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Preface</a:t>
            </a:r>
            <a:endParaRPr sz="395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2461700" y="486000"/>
            <a:ext cx="6682300" cy="1745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I have endeavoured in this </a:t>
            </a:r>
            <a:r>
              <a:rPr lang="en-GB" sz="1400" b="0" i="0" u="none" strike="noStrike" cap="none" dirty="0">
                <a:solidFill>
                  <a:srgbClr val="FF0000"/>
                </a:solidFill>
                <a:sym typeface="Calibri"/>
              </a:rPr>
              <a:t>Ghostly</a:t>
            </a: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 little book, to raise </a:t>
            </a:r>
            <a:r>
              <a:rPr lang="en-GB" sz="1400" b="0" i="0" u="sng" strike="noStrike" cap="none" dirty="0">
                <a:solidFill>
                  <a:schemeClr val="dk1"/>
                </a:solidFill>
                <a:sym typeface="Calibri"/>
              </a:rPr>
              <a:t>the </a:t>
            </a:r>
            <a:r>
              <a:rPr lang="en-GB" sz="1400" b="0" i="0" u="sng" strike="noStrike" cap="none" dirty="0">
                <a:solidFill>
                  <a:srgbClr val="FF0000"/>
                </a:solidFill>
                <a:sym typeface="Calibri"/>
              </a:rPr>
              <a:t>Ghost</a:t>
            </a:r>
            <a:r>
              <a:rPr lang="en-GB" sz="1400" b="0" i="0" u="sng" strike="noStrike" cap="none" dirty="0">
                <a:solidFill>
                  <a:schemeClr val="dk1"/>
                </a:solidFill>
                <a:sym typeface="Calibri"/>
              </a:rPr>
              <a:t> of an </a:t>
            </a:r>
            <a:r>
              <a:rPr lang="en-GB" sz="1400" b="1" i="0" u="sng" strike="noStrike" cap="none" dirty="0">
                <a:solidFill>
                  <a:srgbClr val="00B050"/>
                </a:solidFill>
                <a:sym typeface="Calibri"/>
              </a:rPr>
              <a:t>Idea</a:t>
            </a: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, which shall not put my readers out of humour with themselves, with each other, with the season, or with me. May it </a:t>
            </a:r>
            <a:r>
              <a:rPr lang="en-GB" sz="1400" b="0" i="0" u="sng" strike="noStrike" cap="none" dirty="0">
                <a:solidFill>
                  <a:srgbClr val="FF0000"/>
                </a:solidFill>
                <a:sym typeface="Calibri"/>
              </a:rPr>
              <a:t>haunt</a:t>
            </a:r>
            <a:r>
              <a:rPr lang="en-GB" sz="1400" b="0" i="0" u="sng" strike="noStrike" cap="none" dirty="0">
                <a:solidFill>
                  <a:schemeClr val="dk1"/>
                </a:solidFill>
                <a:sym typeface="Calibri"/>
              </a:rPr>
              <a:t> their house pleasantly</a:t>
            </a: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, and </a:t>
            </a:r>
            <a:r>
              <a:rPr lang="en-GB" sz="1400" b="0" i="0" u="sng" strike="noStrike" cap="none" dirty="0">
                <a:solidFill>
                  <a:srgbClr val="7030A0"/>
                </a:solidFill>
                <a:sym typeface="Calibri"/>
              </a:rPr>
              <a:t>no one wish to lay it</a:t>
            </a:r>
            <a:r>
              <a:rPr lang="en-GB" sz="1400" b="0" i="0" u="sng" strike="noStrike" cap="none" dirty="0" smtClean="0">
                <a:solidFill>
                  <a:srgbClr val="7030A0"/>
                </a:solidFill>
                <a:sym typeface="Calibri"/>
              </a:rPr>
              <a:t>.</a:t>
            </a:r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400" dirty="0"/>
          </a:p>
          <a:p>
            <a:pPr marL="514350" marR="0" lvl="0" indent="-514350" algn="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Their faithful </a:t>
            </a:r>
            <a:r>
              <a:rPr lang="en-GB" sz="1400" b="0" i="0" u="none" strike="noStrike" cap="none" dirty="0">
                <a:solidFill>
                  <a:srgbClr val="0070C0"/>
                </a:solidFill>
                <a:sym typeface="Calibri"/>
              </a:rPr>
              <a:t>Friend</a:t>
            </a: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 and </a:t>
            </a:r>
            <a:r>
              <a:rPr lang="en-GB" sz="1400" b="0" i="0" u="none" strike="noStrike" cap="none" dirty="0">
                <a:solidFill>
                  <a:srgbClr val="0070C0"/>
                </a:solidFill>
                <a:sym typeface="Calibri"/>
              </a:rPr>
              <a:t>Servant</a:t>
            </a: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,</a:t>
            </a:r>
            <a:endParaRPr sz="1400" dirty="0"/>
          </a:p>
          <a:p>
            <a:pPr marL="514350" marR="0" lvl="0" indent="-514350" algn="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sym typeface="Calibri"/>
              </a:rPr>
              <a:t>C.D.</a:t>
            </a:r>
            <a:endParaRPr sz="1400" dirty="0"/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GB" sz="1400" b="0" i="1" u="none" strike="noStrike" cap="none" dirty="0">
                <a:solidFill>
                  <a:schemeClr val="dk1"/>
                </a:solidFill>
                <a:sym typeface="Calibri"/>
              </a:rPr>
              <a:t>December 1843</a:t>
            </a:r>
            <a:endParaRPr sz="1400" dirty="0"/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5"/>
          <p:cNvSpPr/>
          <p:nvPr/>
        </p:nvSpPr>
        <p:spPr>
          <a:xfrm>
            <a:off x="2609400" y="2435315"/>
            <a:ext cx="6534600" cy="1677924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GB" sz="1600" b="1" u="sng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Answer the questions based on above: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lang="en-GB" sz="1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does Dickens repeat ‘ghost? What is the importance?</a:t>
            </a:r>
            <a:endParaRPr sz="1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What is the ‘Ghost of an Idea’? Relate it to context.</a:t>
            </a:r>
            <a:endParaRPr sz="1600" dirty="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What does ‘lay it’ mean?</a:t>
            </a:r>
            <a:endParaRPr sz="16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Why would Dickens refer to himself as a ‘Friend’ and ‘Servant’?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What is the effect of this on the reader?</a:t>
            </a:r>
            <a:endParaRPr sz="16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180886"/>
            <a:ext cx="9144001" cy="962614"/>
          </a:xfrm>
          <a:prstGeom prst="rect">
            <a:avLst/>
          </a:prstGeom>
          <a:solidFill>
            <a:schemeClr val="accent1">
              <a:lumMod val="20000"/>
              <a:lumOff val="80000"/>
              <a:alpha val="54902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Learning Objective: </a:t>
            </a:r>
            <a:r>
              <a:rPr lang="en-GB" sz="1050" b="1" u="sng" dirty="0"/>
              <a:t>to </a:t>
            </a:r>
            <a:r>
              <a:rPr lang="en-GB" sz="1050" b="1" u="sng" dirty="0" smtClean="0"/>
              <a:t>understand how DICKENS creates Scrooge’s identity from the beginning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 smtClean="0"/>
              <a:t>AO1 </a:t>
            </a:r>
            <a:r>
              <a:rPr lang="en-GB" sz="1050" dirty="0"/>
              <a:t>Read, understand and respond to texts. Students should be able to:  maintain a critical style and develop an informed personal response  use textual references, including quotations, to support and illustrate interpretations.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/>
              <a:t>AO2 Analyse the language, form and structure used by a writer to create meanings and effects, using relevant subject terminology where appropriate.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AO3 </a:t>
            </a:r>
            <a:r>
              <a:rPr lang="en-GB" sz="1050" b="1" u="sng" dirty="0"/>
              <a:t>Show understanding of the relationships between texts and the contexts in which they were written</a:t>
            </a:r>
            <a:r>
              <a:rPr lang="en-GB" sz="1050" dirty="0"/>
              <a:t>.</a:t>
            </a:r>
            <a:endParaRPr lang="en-GB" sz="1050" b="1" u="sng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1" y="1"/>
            <a:ext cx="1800807" cy="2612570"/>
          </a:xfrm>
          <a:prstGeom prst="wedgeRoundRectCallout">
            <a:avLst>
              <a:gd name="adj1" fmla="val -44929"/>
              <a:gd name="adj2" fmla="val 556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Key Words: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Envious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Miserly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Cynical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Unsympathetic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Isolated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Parsimonious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/>
              <a:t>a person who is very unwilling to spend money </a:t>
            </a:r>
            <a:r>
              <a:rPr lang="en-GB" sz="1100" dirty="0" smtClean="0"/>
              <a:t>)</a:t>
            </a:r>
          </a:p>
          <a:p>
            <a:pPr algn="ctr"/>
            <a:r>
              <a:rPr lang="en-GB" sz="1100" b="1" dirty="0" smtClean="0">
                <a:ea typeface="Calibri"/>
                <a:cs typeface="Times New Roman"/>
              </a:rPr>
              <a:t>Malevolent</a:t>
            </a:r>
            <a:r>
              <a:rPr lang="en-GB" sz="1100" dirty="0" smtClean="0">
                <a:ea typeface="Calibri"/>
                <a:cs typeface="Times New Roman"/>
              </a:rPr>
              <a:t> </a:t>
            </a:r>
            <a:r>
              <a:rPr lang="en-GB" sz="1100" dirty="0">
                <a:ea typeface="Calibri"/>
                <a:cs typeface="Times New Roman"/>
              </a:rPr>
              <a:t>(mean)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Greedy (avaricious, covetous)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Archetypal </a:t>
            </a:r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villain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Parable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Pathetic fallacy</a:t>
            </a:r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3685593" y="448886"/>
            <a:ext cx="5458408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Task: read the first 4 pages of Stave 1.</a:t>
            </a:r>
            <a:endParaRPr sz="3959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" y="1"/>
            <a:ext cx="1800807" cy="2612570"/>
          </a:xfrm>
          <a:prstGeom prst="wedgeRoundRectCallout">
            <a:avLst>
              <a:gd name="adj1" fmla="val -44929"/>
              <a:gd name="adj2" fmla="val 556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Key Words: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Envious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Miserly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Cynical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Unsympathetic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Isolated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Parsimonious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/>
              <a:t>a person who is very unwilling to spend money </a:t>
            </a:r>
            <a:r>
              <a:rPr lang="en-GB" sz="1100" dirty="0" smtClean="0"/>
              <a:t>)</a:t>
            </a:r>
          </a:p>
          <a:p>
            <a:pPr algn="ctr"/>
            <a:r>
              <a:rPr lang="en-GB" sz="1100" b="1" dirty="0" smtClean="0">
                <a:ea typeface="Calibri"/>
                <a:cs typeface="Times New Roman"/>
              </a:rPr>
              <a:t>Malevolent</a:t>
            </a:r>
            <a:r>
              <a:rPr lang="en-GB" sz="1100" dirty="0" smtClean="0">
                <a:ea typeface="Calibri"/>
                <a:cs typeface="Times New Roman"/>
              </a:rPr>
              <a:t> </a:t>
            </a:r>
            <a:r>
              <a:rPr lang="en-GB" sz="1100" dirty="0">
                <a:ea typeface="Calibri"/>
                <a:cs typeface="Times New Roman"/>
              </a:rPr>
              <a:t>(mean)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Greedy (avaricious, covetous)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Archetypal </a:t>
            </a:r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villain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Parable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Pathetic fallacy</a:t>
            </a:r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180886"/>
            <a:ext cx="9144001" cy="962614"/>
          </a:xfrm>
          <a:prstGeom prst="rect">
            <a:avLst/>
          </a:prstGeom>
          <a:solidFill>
            <a:schemeClr val="accent1">
              <a:lumMod val="20000"/>
              <a:lumOff val="80000"/>
              <a:alpha val="54902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Learning Objective: </a:t>
            </a:r>
            <a:r>
              <a:rPr lang="en-GB" sz="1050" b="1" u="sng" dirty="0"/>
              <a:t>to </a:t>
            </a:r>
            <a:r>
              <a:rPr lang="en-GB" sz="1050" b="1" u="sng" dirty="0" smtClean="0"/>
              <a:t>understand how DICKENS creates Scrooge’s identity from the beginning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 smtClean="0"/>
              <a:t>AO1 </a:t>
            </a:r>
            <a:r>
              <a:rPr lang="en-GB" sz="1050" dirty="0"/>
              <a:t>Read, understand and respond to texts. Students should be able to:  maintain a critical style and develop an informed personal response  use textual references, including quotations, to support and illustrate interpretations.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/>
              <a:t>AO2 Analyse the language, form and structure used by a writer to create meanings and effects, using relevant subject terminology where appropriate.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AO3 </a:t>
            </a:r>
            <a:r>
              <a:rPr lang="en-GB" sz="1050" b="1" u="sng" dirty="0"/>
              <a:t>Show understanding of the relationships between texts and the contexts in which they were written</a:t>
            </a:r>
            <a:r>
              <a:rPr lang="en-GB" sz="1050" dirty="0"/>
              <a:t>.</a:t>
            </a:r>
            <a:endParaRPr lang="en-GB" sz="1050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7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573624" y="743571"/>
            <a:ext cx="4943358" cy="37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GB" sz="1600" dirty="0" smtClean="0">
                <a:solidFill>
                  <a:schemeClr val="tx1"/>
                </a:solidFill>
              </a:rPr>
              <a:t>Identify </a:t>
            </a:r>
            <a:r>
              <a:rPr lang="en-GB" sz="1600" b="0" i="0" u="none" strike="noStrike" cap="none" dirty="0" smtClean="0">
                <a:solidFill>
                  <a:schemeClr val="tx1"/>
                </a:solidFill>
                <a:sym typeface="Calibri"/>
              </a:rPr>
              <a:t> </a:t>
            </a:r>
            <a:r>
              <a:rPr lang="en-GB" sz="1600" b="0" i="0" u="none" strike="noStrike" cap="none" dirty="0">
                <a:solidFill>
                  <a:schemeClr val="tx1"/>
                </a:solidFill>
                <a:sym typeface="Calibri"/>
              </a:rPr>
              <a:t>the semantic field (</a:t>
            </a:r>
            <a:r>
              <a:rPr lang="en-GB" sz="1600" b="0" i="1" u="none" strike="noStrike" cap="none" dirty="0">
                <a:solidFill>
                  <a:schemeClr val="tx1"/>
                </a:solidFill>
                <a:sym typeface="Calibri"/>
              </a:rPr>
              <a:t>words group</a:t>
            </a:r>
            <a:r>
              <a:rPr lang="en-GB" sz="1600" i="1" dirty="0">
                <a:solidFill>
                  <a:schemeClr val="tx1"/>
                </a:solidFill>
              </a:rPr>
              <a:t>ed by the same meaning</a:t>
            </a:r>
            <a:r>
              <a:rPr lang="en-GB" sz="1600" dirty="0">
                <a:solidFill>
                  <a:schemeClr val="tx1"/>
                </a:solidFill>
              </a:rPr>
              <a:t>) </a:t>
            </a:r>
            <a:r>
              <a:rPr lang="en-GB" sz="1600" b="0" i="0" u="none" strike="noStrike" cap="none" dirty="0">
                <a:solidFill>
                  <a:schemeClr val="tx1"/>
                </a:solidFill>
                <a:sym typeface="Calibri"/>
              </a:rPr>
              <a:t>of </a:t>
            </a:r>
            <a:r>
              <a:rPr lang="en-GB" sz="1600" b="1" i="0" u="sng" strike="noStrike" cap="none" dirty="0">
                <a:solidFill>
                  <a:schemeClr val="tx1"/>
                </a:solidFill>
              </a:rPr>
              <a:t>death </a:t>
            </a:r>
            <a:r>
              <a:rPr lang="en-GB" sz="1600" b="0" i="0" u="none" strike="noStrike" cap="none" dirty="0">
                <a:solidFill>
                  <a:schemeClr val="tx1"/>
                </a:solidFill>
                <a:sym typeface="Calibri"/>
              </a:rPr>
              <a:t>and </a:t>
            </a:r>
            <a:r>
              <a:rPr lang="en-GB" sz="1600" b="1" i="0" u="sng" strike="noStrike" cap="none" dirty="0">
                <a:solidFill>
                  <a:schemeClr val="tx1"/>
                </a:solidFill>
              </a:rPr>
              <a:t>loneliness </a:t>
            </a:r>
            <a:r>
              <a:rPr lang="en-GB" sz="1600" b="0" i="0" u="none" strike="noStrike" cap="none" dirty="0">
                <a:solidFill>
                  <a:schemeClr val="tx1"/>
                </a:solidFill>
                <a:sym typeface="Calibri"/>
              </a:rPr>
              <a:t>on the </a:t>
            </a:r>
            <a:r>
              <a:rPr lang="en-GB" sz="1600" dirty="0">
                <a:solidFill>
                  <a:schemeClr val="tx1"/>
                </a:solidFill>
              </a:rPr>
              <a:t>first three pages</a:t>
            </a:r>
            <a:r>
              <a:rPr lang="en-GB" sz="1600" b="0" i="0" u="none" strike="noStrike" cap="none" dirty="0">
                <a:solidFill>
                  <a:schemeClr val="tx1"/>
                </a:solidFill>
                <a:sym typeface="Calibri"/>
              </a:rPr>
              <a:t> of ACC</a:t>
            </a:r>
            <a:r>
              <a:rPr lang="en-GB" sz="1600" b="0" i="0" u="none" strike="noStrike" cap="none" dirty="0" smtClean="0">
                <a:solidFill>
                  <a:schemeClr val="tx1"/>
                </a:solidFill>
                <a:sym typeface="Calibri"/>
              </a:rPr>
              <a:t>. Write a list in your book.</a:t>
            </a:r>
            <a:endParaRPr sz="1600" b="0" i="0" u="none" strike="noStrike" cap="none" dirty="0">
              <a:solidFill>
                <a:schemeClr val="tx1"/>
              </a:solidFill>
              <a:sym typeface="Calibri"/>
            </a:endParaRP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What is the effect of the semantic field? What are your first impressions of Scrooge</a:t>
            </a:r>
            <a:r>
              <a:rPr lang="en-GB" sz="1600" dirty="0" smtClean="0">
                <a:solidFill>
                  <a:schemeClr val="tx1"/>
                </a:solidFill>
              </a:rPr>
              <a:t>? Write in book.</a:t>
            </a:r>
            <a:endParaRPr sz="1600" dirty="0">
              <a:solidFill>
                <a:schemeClr val="tx1"/>
              </a:solidFill>
            </a:endParaRP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Focus on the use of pathetic fallacy. Why is this significant? What does it suggest about Scrooge’s character</a:t>
            </a:r>
            <a:r>
              <a:rPr lang="en-GB" sz="1600" dirty="0" smtClean="0">
                <a:solidFill>
                  <a:schemeClr val="tx1"/>
                </a:solidFill>
              </a:rPr>
              <a:t>?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1600" b="1" u="sng" dirty="0" smtClean="0">
                <a:solidFill>
                  <a:schemeClr val="tx1"/>
                </a:solidFill>
              </a:rPr>
              <a:t>4. </a:t>
            </a:r>
            <a:r>
              <a:rPr lang="en-GB" sz="1600" b="1" u="sng" dirty="0" smtClean="0">
                <a:solidFill>
                  <a:srgbClr val="FF0000"/>
                </a:solidFill>
              </a:rPr>
              <a:t>Challenge</a:t>
            </a:r>
            <a:r>
              <a:rPr lang="en-GB" sz="1600" b="1" u="sng" dirty="0">
                <a:solidFill>
                  <a:srgbClr val="FF0000"/>
                </a:solidFill>
              </a:rPr>
              <a:t>: What is a parable? How does this relate to the novella? Include </a:t>
            </a:r>
            <a:r>
              <a:rPr lang="en-GB" sz="1600" b="1" u="sng" dirty="0" smtClean="0">
                <a:solidFill>
                  <a:srgbClr val="FF0000"/>
                </a:solidFill>
              </a:rPr>
              <a:t>context from last lesson  </a:t>
            </a:r>
            <a:r>
              <a:rPr lang="en-GB" sz="1600" b="1" u="sng" dirty="0">
                <a:solidFill>
                  <a:srgbClr val="FF0000"/>
                </a:solidFill>
              </a:rPr>
              <a:t>to discuss the importance.</a:t>
            </a:r>
            <a:endParaRPr sz="1600" b="1" u="sng" dirty="0">
              <a:solidFill>
                <a:srgbClr val="FF0000"/>
              </a:solidFill>
            </a:endParaRP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180886"/>
            <a:ext cx="9144001" cy="962614"/>
          </a:xfrm>
          <a:prstGeom prst="rect">
            <a:avLst/>
          </a:prstGeom>
          <a:solidFill>
            <a:schemeClr val="accent1">
              <a:lumMod val="20000"/>
              <a:lumOff val="80000"/>
              <a:alpha val="54902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Learning Objective: </a:t>
            </a:r>
            <a:r>
              <a:rPr lang="en-GB" sz="1050" b="1" u="sng" dirty="0"/>
              <a:t>to </a:t>
            </a:r>
            <a:r>
              <a:rPr lang="en-GB" sz="1050" b="1" u="sng" dirty="0" smtClean="0"/>
              <a:t>understand how DICKENS creates Scrooge’s identity from the beginning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 smtClean="0"/>
              <a:t>AO1 </a:t>
            </a:r>
            <a:r>
              <a:rPr lang="en-GB" sz="1050" dirty="0"/>
              <a:t>Read, understand and respond to texts. Students should be able to:  maintain a critical style and develop an informed personal response  use textual references, including quotations, to support and illustrate interpretations.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/>
              <a:t>AO2 Analyse the language, form and structure used by a writer to create meanings and effects, using relevant subject terminology where appropriate.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AO3 </a:t>
            </a:r>
            <a:r>
              <a:rPr lang="en-GB" sz="1050" b="1" u="sng" dirty="0"/>
              <a:t>Show understanding of the relationships between texts and the contexts in which they were written</a:t>
            </a:r>
            <a:r>
              <a:rPr lang="en-GB" sz="1050" dirty="0"/>
              <a:t>.</a:t>
            </a:r>
            <a:endParaRPr lang="en-GB" sz="1050" b="1" u="sng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1" y="1"/>
            <a:ext cx="1800807" cy="2612570"/>
          </a:xfrm>
          <a:prstGeom prst="wedgeRoundRectCallout">
            <a:avLst>
              <a:gd name="adj1" fmla="val -44929"/>
              <a:gd name="adj2" fmla="val 556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Key Words: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Envious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Miserly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Cynical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Unsympathetic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Isolated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Parsimonious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/>
              <a:t>a person who is very unwilling to spend money </a:t>
            </a:r>
            <a:r>
              <a:rPr lang="en-GB" sz="1100" dirty="0" smtClean="0"/>
              <a:t>)</a:t>
            </a:r>
          </a:p>
          <a:p>
            <a:pPr algn="ctr"/>
            <a:r>
              <a:rPr lang="en-GB" sz="1100" b="1" dirty="0" smtClean="0">
                <a:ea typeface="Calibri"/>
                <a:cs typeface="Times New Roman"/>
              </a:rPr>
              <a:t>Malevolent</a:t>
            </a:r>
            <a:r>
              <a:rPr lang="en-GB" sz="1100" dirty="0" smtClean="0">
                <a:ea typeface="Calibri"/>
                <a:cs typeface="Times New Roman"/>
              </a:rPr>
              <a:t> </a:t>
            </a:r>
            <a:r>
              <a:rPr lang="en-GB" sz="1100" dirty="0">
                <a:ea typeface="Calibri"/>
                <a:cs typeface="Times New Roman"/>
              </a:rPr>
              <a:t>(mean)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Greedy (avaricious, covetous)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Archetypal </a:t>
            </a:r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villain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Parable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Pathetic fallacy</a:t>
            </a:r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title"/>
          </p:nvPr>
        </p:nvSpPr>
        <p:spPr>
          <a:xfrm>
            <a:off x="1800808" y="0"/>
            <a:ext cx="7343192" cy="583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Impressions of Scrooge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8"/>
          <p:cNvSpPr txBox="1"/>
          <p:nvPr/>
        </p:nvSpPr>
        <p:spPr>
          <a:xfrm>
            <a:off x="2192694" y="673425"/>
            <a:ext cx="6823456" cy="1142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1800" b="1" i="0" u="sng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 </a:t>
            </a:r>
            <a:r>
              <a:rPr lang="en-GB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adjectives that describe Scrooge.</a:t>
            </a:r>
            <a:endParaRPr sz="1800" dirty="0"/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</a:t>
            </a:r>
            <a:r>
              <a:rPr lang="en-GB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quote of 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something that Scrooge says or does which reinforces that idea.</a:t>
            </a:r>
            <a:endParaRPr sz="1800" dirty="0"/>
          </a:p>
        </p:txBody>
      </p:sp>
      <p:graphicFrame>
        <p:nvGraphicFramePr>
          <p:cNvPr id="152" name="Google Shape;152;p28"/>
          <p:cNvGraphicFramePr/>
          <p:nvPr>
            <p:extLst>
              <p:ext uri="{D42A27DB-BD31-4B8C-83A1-F6EECF244321}">
                <p14:modId xmlns:p14="http://schemas.microsoft.com/office/powerpoint/2010/main" val="3375264873"/>
              </p:ext>
            </p:extLst>
          </p:nvPr>
        </p:nvGraphicFramePr>
        <p:xfrm>
          <a:off x="1082350" y="1923678"/>
          <a:ext cx="7882137" cy="2269645"/>
        </p:xfrm>
        <a:graphic>
          <a:graphicData uri="http://schemas.openxmlformats.org/drawingml/2006/table">
            <a:tbl>
              <a:tblPr firstRow="1" bandRow="1">
                <a:noFill/>
                <a:tableStyleId>{1D4DC014-F37E-4891-898F-6B7B62414E32}</a:tableStyleId>
              </a:tblPr>
              <a:tblGrid>
                <a:gridCol w="2627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73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273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62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 u="sng" strike="noStrike" cap="none" dirty="0">
                          <a:solidFill>
                            <a:srgbClr val="FF0000"/>
                          </a:solidFill>
                        </a:rPr>
                        <a:t>Adjectives</a:t>
                      </a:r>
                      <a:endParaRPr sz="2100" b="1" u="sng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 u="sng" strike="noStrike" cap="none">
                          <a:solidFill>
                            <a:srgbClr val="FF0000"/>
                          </a:solidFill>
                        </a:rPr>
                        <a:t>Example</a:t>
                      </a:r>
                      <a:endParaRPr sz="2100" b="1" u="sng" strike="noStrike" cap="none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 b="1" u="sng" strike="noStrike" cap="none">
                          <a:solidFill>
                            <a:srgbClr val="FF0000"/>
                          </a:solidFill>
                        </a:rPr>
                        <a:t>Further analysis</a:t>
                      </a:r>
                      <a:endParaRPr sz="2100" b="1" u="sng" strike="noStrike" cap="none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2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2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2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2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0" y="4180886"/>
            <a:ext cx="9144001" cy="962614"/>
          </a:xfrm>
          <a:prstGeom prst="rect">
            <a:avLst/>
          </a:prstGeom>
          <a:solidFill>
            <a:schemeClr val="accent1">
              <a:lumMod val="20000"/>
              <a:lumOff val="80000"/>
              <a:alpha val="54902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Learning Objective: </a:t>
            </a:r>
            <a:r>
              <a:rPr lang="en-GB" sz="1050" b="1" u="sng" dirty="0"/>
              <a:t>to </a:t>
            </a:r>
            <a:r>
              <a:rPr lang="en-GB" sz="1050" b="1" u="sng" dirty="0" smtClean="0"/>
              <a:t>understand how DICKENS creates Scrooge’s identity from the beginning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 smtClean="0"/>
              <a:t>AO1 </a:t>
            </a:r>
            <a:r>
              <a:rPr lang="en-GB" sz="1050" dirty="0"/>
              <a:t>Read, understand and respond to texts. Students should be able to:  maintain a critical style and develop an informed personal response  use textual references, including quotations, to support and illustrate interpretations.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dirty="0"/>
              <a:t>AO2 Analyse the language, form and structure used by a writer to create meanings and effects, using relevant subject terminology where appropriate. </a:t>
            </a:r>
            <a:endParaRPr lang="en-GB" sz="10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50" b="1" u="sng" dirty="0" smtClean="0"/>
              <a:t>AO3 </a:t>
            </a:r>
            <a:r>
              <a:rPr lang="en-GB" sz="1050" b="1" u="sng" dirty="0"/>
              <a:t>Show understanding of the relationships between texts and the contexts in which they were written</a:t>
            </a:r>
            <a:r>
              <a:rPr lang="en-GB" sz="1050" dirty="0"/>
              <a:t>.</a:t>
            </a:r>
            <a:endParaRPr lang="en-GB" sz="1050" b="1" u="sng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1" y="1"/>
            <a:ext cx="1800807" cy="2612570"/>
          </a:xfrm>
          <a:prstGeom prst="wedgeRoundRectCallout">
            <a:avLst>
              <a:gd name="adj1" fmla="val -44929"/>
              <a:gd name="adj2" fmla="val 556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Key Words: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Envious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Miserly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Cynical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Unsympathetic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Isolated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Parsimonious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/>
              <a:t>a person who is very unwilling to spend money </a:t>
            </a:r>
            <a:r>
              <a:rPr lang="en-GB" sz="1100" dirty="0" smtClean="0"/>
              <a:t>)</a:t>
            </a:r>
          </a:p>
          <a:p>
            <a:pPr algn="ctr"/>
            <a:r>
              <a:rPr lang="en-GB" sz="1100" b="1" dirty="0" smtClean="0">
                <a:ea typeface="Calibri"/>
                <a:cs typeface="Times New Roman"/>
              </a:rPr>
              <a:t>Malevolent</a:t>
            </a:r>
            <a:r>
              <a:rPr lang="en-GB" sz="1100" dirty="0" smtClean="0">
                <a:ea typeface="Calibri"/>
                <a:cs typeface="Times New Roman"/>
              </a:rPr>
              <a:t> </a:t>
            </a:r>
            <a:r>
              <a:rPr lang="en-GB" sz="1100" dirty="0">
                <a:ea typeface="Calibri"/>
                <a:cs typeface="Times New Roman"/>
              </a:rPr>
              <a:t>(mean)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Greedy (avaricious, covetous)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Archetypal </a:t>
            </a:r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villain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Parable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Pathetic fallacy</a:t>
            </a:r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1800808" y="0"/>
            <a:ext cx="7343042" cy="573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GB" sz="395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Impressions of Scrooge</a:t>
            </a:r>
            <a:endParaRPr sz="3959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9"/>
          <p:cNvSpPr txBox="1"/>
          <p:nvPr/>
        </p:nvSpPr>
        <p:spPr>
          <a:xfrm>
            <a:off x="2118049" y="797442"/>
            <a:ext cx="6938026" cy="33705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Dickens uses </a:t>
            </a:r>
            <a:r>
              <a:rPr lang="en-GB" sz="1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verbs </a:t>
            </a: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1800" b="1" i="0" u="none" strike="noStrike" cap="none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accumulation of clauses</a:t>
            </a: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lang="en-GB" sz="1800" b="1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asyndetic listing</a:t>
            </a: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describe Scrooge. </a:t>
            </a:r>
            <a:endParaRPr lang="en-GB" sz="1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lang="en-GB" sz="1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18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TASK: </a:t>
            </a:r>
            <a:r>
              <a:rPr lang="en-GB" sz="1800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we learn about </a:t>
            </a:r>
            <a:r>
              <a:rPr lang="en-GB" sz="1800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him in the quote below?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1800" b="1" u="sng" dirty="0"/>
          </a:p>
          <a:p>
            <a:pPr marL="0" marR="0" lvl="0" indent="0" algn="l" rtl="0">
              <a:lnSpc>
                <a:spcPct val="80000"/>
              </a:lnSpc>
              <a:spcBef>
                <a:spcPts val="558"/>
              </a:spcBef>
              <a:spcAft>
                <a:spcPts val="0"/>
              </a:spcAft>
              <a:buClr>
                <a:schemeClr val="dk1"/>
              </a:buClr>
              <a:buSzPts val="2790"/>
              <a:buFont typeface="Arial"/>
              <a:buNone/>
            </a:pP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“Oh! But he was a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tight-fisted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hand at the grindstone. Scrooge! A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squeezing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wrenching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grasping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scraping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clutching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covetous</a:t>
            </a:r>
            <a:r>
              <a:rPr lang="en-GB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old</a:t>
            </a:r>
            <a:r>
              <a:rPr lang="en-GB" sz="1800" b="1" i="1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sinner</a:t>
            </a:r>
            <a:r>
              <a:rPr lang="en-GB" sz="18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!”</a:t>
            </a:r>
          </a:p>
          <a:p>
            <a:pPr marL="0" marR="0" lvl="0" indent="0" algn="l" rtl="0">
              <a:lnSpc>
                <a:spcPct val="80000"/>
              </a:lnSpc>
              <a:spcBef>
                <a:spcPts val="558"/>
              </a:spcBef>
              <a:spcAft>
                <a:spcPts val="0"/>
              </a:spcAft>
              <a:buClr>
                <a:schemeClr val="dk1"/>
              </a:buClr>
              <a:buSzPts val="2790"/>
              <a:buFont typeface="Arial"/>
              <a:buNone/>
            </a:pP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1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Glossary: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gait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-way of walking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frosty rime- 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hair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covetous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-envious of other people’s possessions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9"/>
          <p:cNvSpPr txBox="1"/>
          <p:nvPr/>
        </p:nvSpPr>
        <p:spPr>
          <a:xfrm>
            <a:off x="50075" y="4373950"/>
            <a:ext cx="9006000" cy="76945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TASK: Is </a:t>
            </a:r>
            <a:r>
              <a:rPr lang="en-GB" sz="22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it considered skilful writing to use many adjectives in a single sentence? Why has Dickens made this choice? </a:t>
            </a:r>
            <a:endParaRPr sz="2200" b="1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" y="1"/>
            <a:ext cx="1800807" cy="2612570"/>
          </a:xfrm>
          <a:prstGeom prst="wedgeRoundRectCallout">
            <a:avLst>
              <a:gd name="adj1" fmla="val -44929"/>
              <a:gd name="adj2" fmla="val 556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1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Key Words: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Envious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</a:rPr>
              <a:t>Miserly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Cynical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Unsympathetic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Isolated</a:t>
            </a:r>
          </a:p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Parsimonious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/>
              <a:t>a person who is very unwilling to spend money </a:t>
            </a:r>
            <a:r>
              <a:rPr lang="en-GB" sz="1100" dirty="0" smtClean="0"/>
              <a:t>)</a:t>
            </a:r>
          </a:p>
          <a:p>
            <a:pPr algn="ctr"/>
            <a:r>
              <a:rPr lang="en-GB" sz="1100" b="1" dirty="0" smtClean="0">
                <a:ea typeface="Calibri"/>
                <a:cs typeface="Times New Roman"/>
              </a:rPr>
              <a:t>Malevolent</a:t>
            </a:r>
            <a:r>
              <a:rPr lang="en-GB" sz="1100" dirty="0" smtClean="0">
                <a:ea typeface="Calibri"/>
                <a:cs typeface="Times New Roman"/>
              </a:rPr>
              <a:t> </a:t>
            </a:r>
            <a:r>
              <a:rPr lang="en-GB" sz="1100" dirty="0">
                <a:ea typeface="Calibri"/>
                <a:cs typeface="Times New Roman"/>
              </a:rPr>
              <a:t>(mean)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Greedy (avaricious, covetous)</a:t>
            </a:r>
          </a:p>
          <a:p>
            <a:pPr algn="ctr"/>
            <a:r>
              <a:rPr lang="en-GB" sz="1100" b="1" u="sng" dirty="0">
                <a:latin typeface="Comic Sans MS" panose="030F0702030302020204" pitchFamily="66" charset="0"/>
                <a:cs typeface="Times New Roman"/>
              </a:rPr>
              <a:t>Archetypal </a:t>
            </a:r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villain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Parable</a:t>
            </a:r>
          </a:p>
          <a:p>
            <a:pPr algn="ctr"/>
            <a:r>
              <a:rPr lang="en-GB" sz="1100" b="1" u="sng" dirty="0" smtClean="0">
                <a:latin typeface="Comic Sans MS" panose="030F0702030302020204" pitchFamily="66" charset="0"/>
                <a:cs typeface="Times New Roman"/>
              </a:rPr>
              <a:t>Pathetic fallacy</a:t>
            </a:r>
            <a:endParaRPr lang="en-GB" sz="1100" b="1" u="sng" dirty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  <a:p>
            <a:pPr algn="ctr"/>
            <a:endParaRPr lang="en-GB" sz="1400" b="1" u="sng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/>
        </p:nvSpPr>
        <p:spPr>
          <a:xfrm>
            <a:off x="0" y="0"/>
            <a:ext cx="9144000" cy="60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70"/>
              <a:buFont typeface="Calibri"/>
              <a:buNone/>
            </a:pPr>
            <a:r>
              <a:rPr lang="en-GB" sz="360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Scrooge: possible answers</a:t>
            </a:r>
            <a:endParaRPr sz="360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67475" y="665500"/>
            <a:ext cx="8978700" cy="4392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819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Envious-</a:t>
            </a:r>
            <a:r>
              <a:rPr lang="en-GB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 covetous old sinner”               </a:t>
            </a: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Miserly-</a:t>
            </a:r>
            <a:r>
              <a:rPr lang="en-GB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“he was tight-fisted”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Unkind/mean spirited-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“hard and sharp as flint”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Unsociable-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“self- contained, and solitary as an oyster”, “sole”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Selfish-</a:t>
            </a:r>
            <a:r>
              <a:rPr lang="en-GB" sz="20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“I” , “My”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Unsympathetic-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“warning all human sympathy to keep its distance”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Obsessed with work-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“old Scrooge sat busy in the counting house”</a:t>
            </a: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Uncaring/indifferent-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“the cold within him froze his features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Short-tempered-</a:t>
            </a: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“Scrooge walked out with a growl”</a:t>
            </a:r>
            <a:endParaRPr sz="2000"/>
          </a:p>
          <a:p>
            <a:pPr marL="342900" marR="0" lvl="0" indent="-270192" algn="l" rtl="0">
              <a:lnSpc>
                <a:spcPct val="90000"/>
              </a:lnSpc>
              <a:spcBef>
                <a:spcPts val="629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Cynical-</a:t>
            </a: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“Bah! Humbug!”</a:t>
            </a:r>
            <a:endParaRPr sz="2000"/>
          </a:p>
          <a:p>
            <a:pPr marL="342900" marR="0" lvl="0" indent="-281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GB"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Disliked/menacing-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“nobody ever stopped him in the street”</a:t>
            </a:r>
            <a:endParaRPr sz="2000"/>
          </a:p>
          <a:p>
            <a:pPr marL="342900" marR="0" lvl="0" indent="-231330" algn="l" rtl="0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757"/>
              <a:buFont typeface="Arial"/>
              <a:buNone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95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GB" sz="3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Recap – How do I analyse for higher grades?</a:t>
            </a:r>
            <a:endParaRPr sz="3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31"/>
          <p:cNvSpPr txBox="1">
            <a:spLocks noGrp="1"/>
          </p:cNvSpPr>
          <p:nvPr>
            <p:ph type="body" idx="1"/>
          </p:nvPr>
        </p:nvSpPr>
        <p:spPr>
          <a:xfrm>
            <a:off x="79425" y="715425"/>
            <a:ext cx="8946900" cy="41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051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 is the author and what is their viewpoint or bias?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 is the audience and how does that influence the way information is presented?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is the main message of the text?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evidence has been used to support this main message?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Are there any counter-arguments?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evidence to provide a different viewpoint.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to distinguish between description (re-telling the story!) and analysis (judging why something happened)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 your evidence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explain </a:t>
            </a: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GB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why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evidence supports your point. Interpretation is an important part of analysis, and you should not just rely on the evidence ‘speaking for itself’.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specific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don’t make general comments. Stick to precise examples.</a:t>
            </a:r>
            <a:endParaRPr sz="1800"/>
          </a:p>
          <a:p>
            <a:pPr marL="342900" marR="0" lvl="0" indent="-310515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counter-arguments to your advantage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it will strengthen your argument to include an opposing viewpoint and explain why it is not as convincing as your own line of reasoning.</a:t>
            </a:r>
            <a:endParaRPr sz="1800"/>
          </a:p>
          <a:p>
            <a:pPr marL="342900" marR="0" lvl="0" indent="-3429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6"/>
          <p:cNvSpPr txBox="1"/>
          <p:nvPr/>
        </p:nvSpPr>
        <p:spPr>
          <a:xfrm>
            <a:off x="0" y="585250"/>
            <a:ext cx="9144000" cy="1050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46"/>
          <p:cNvSpPr txBox="1"/>
          <p:nvPr/>
        </p:nvSpPr>
        <p:spPr>
          <a:xfrm>
            <a:off x="0" y="0"/>
            <a:ext cx="9144000" cy="5853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sz="2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PETER- </a:t>
            </a:r>
            <a:r>
              <a:rPr lang="en-GB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is Scrooge presented </a:t>
            </a:r>
            <a:r>
              <a:rPr lang="en-GB" sz="2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 the start of  </a:t>
            </a:r>
            <a:r>
              <a:rPr lang="en-GB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ACC?</a:t>
            </a:r>
            <a:endParaRPr sz="200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46"/>
          <p:cNvSpPr txBox="1"/>
          <p:nvPr/>
        </p:nvSpPr>
        <p:spPr>
          <a:xfrm>
            <a:off x="97151" y="706199"/>
            <a:ext cx="3912142" cy="4237589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to include the following</a:t>
            </a:r>
            <a:r>
              <a:rPr lang="en-GB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(in the margin)</a:t>
            </a:r>
          </a:p>
          <a:p>
            <a:pPr marL="0" marR="0" lvl="0" indent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‘range’ of short, supporting quotes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Char char="-"/>
            </a:pPr>
            <a:r>
              <a:rPr lang="en-GB" sz="2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clear topic sentence - ‘Scrooge is presented as…’</a:t>
            </a:r>
            <a:endParaRPr sz="2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Char char="-"/>
            </a:pPr>
            <a:r>
              <a:rPr lang="en-GB" sz="2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Single </a:t>
            </a:r>
            <a:r>
              <a:rPr lang="en-GB" sz="2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word analysis using a word class or device</a:t>
            </a:r>
            <a:endParaRPr sz="2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Char char="-"/>
            </a:pPr>
            <a:r>
              <a:rPr lang="en-GB" sz="2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Context is absolutely key</a:t>
            </a:r>
            <a:r>
              <a:rPr lang="en-GB" sz="2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2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78;p46"/>
          <p:cNvSpPr txBox="1"/>
          <p:nvPr/>
        </p:nvSpPr>
        <p:spPr>
          <a:xfrm>
            <a:off x="4620575" y="706199"/>
            <a:ext cx="4262168" cy="4237589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Sentence starters: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Initially, Dickens portrays/presents Scrooge as 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This can be seen in ‘ ………………………………………’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The word (technique) implies ………………………..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Also, it suggests …………………………………………….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This is further shown in ‘ ………………………………..’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Clearly, ……………………………………………………………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CHALLENGE: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Dickens wanted to ……………………………………….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Maybe, readers might have …………………………..</a:t>
            </a:r>
            <a:endParaRPr lang="en-GB" sz="1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56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1451</Words>
  <Application>Microsoft Office PowerPoint</Application>
  <PresentationFormat>On-screen Show (16:9)</PresentationFormat>
  <Paragraphs>194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Office Theme</vt:lpstr>
      <vt:lpstr>Dickens’ presentation of Scrooge at the start of Stave 1</vt:lpstr>
      <vt:lpstr>Starter - The Preface</vt:lpstr>
      <vt:lpstr>Task: read the first 4 pages of Stave 1.</vt:lpstr>
      <vt:lpstr>Task</vt:lpstr>
      <vt:lpstr>First Impressions of Scrooge</vt:lpstr>
      <vt:lpstr>First Impressions of Scrooge</vt:lpstr>
      <vt:lpstr>PowerPoint Presentation</vt:lpstr>
      <vt:lpstr>Recap – How do I analyse for higher grades?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- The Preface</dc:title>
  <dc:creator>Holly Wimbush</dc:creator>
  <cp:lastModifiedBy>gav</cp:lastModifiedBy>
  <cp:revision>12</cp:revision>
  <dcterms:modified xsi:type="dcterms:W3CDTF">2020-10-31T11:47:39Z</dcterms:modified>
</cp:coreProperties>
</file>