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22" r:id="rId2"/>
    <p:sldId id="423" r:id="rId3"/>
    <p:sldId id="413" r:id="rId4"/>
    <p:sldId id="434" r:id="rId5"/>
    <p:sldId id="428" r:id="rId6"/>
    <p:sldId id="426" r:id="rId7"/>
    <p:sldId id="427" r:id="rId8"/>
    <p:sldId id="262" r:id="rId9"/>
    <p:sldId id="266" r:id="rId10"/>
    <p:sldId id="302" r:id="rId11"/>
    <p:sldId id="263" r:id="rId12"/>
    <p:sldId id="429" r:id="rId13"/>
    <p:sldId id="430" r:id="rId14"/>
    <p:sldId id="431" r:id="rId15"/>
    <p:sldId id="432" r:id="rId16"/>
    <p:sldId id="279" r:id="rId17"/>
  </p:sldIdLst>
  <p:sldSz cx="14058900" cy="10160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00">
          <p15:clr>
            <a:srgbClr val="A4A3A4"/>
          </p15:clr>
        </p15:guide>
        <p15:guide id="2" pos="44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23" autoAdjust="0"/>
    <p:restoredTop sz="94665"/>
  </p:normalViewPr>
  <p:slideViewPr>
    <p:cSldViewPr>
      <p:cViewPr varScale="1">
        <p:scale>
          <a:sx n="62" d="100"/>
          <a:sy n="62" d="100"/>
        </p:scale>
        <p:origin x="78" y="300"/>
      </p:cViewPr>
      <p:guideLst>
        <p:guide orient="horz" pos="3200"/>
        <p:guide pos="44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D617D1D0-2478-40C2-98C9-A6C8CC42B06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A920B45C-D8FF-4836-8533-6162FB017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75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58" cy="497375"/>
          </a:xfrm>
          <a:prstGeom prst="rect">
            <a:avLst/>
          </a:prstGeom>
        </p:spPr>
        <p:txBody>
          <a:bodyPr vert="horz" lIns="62984" tIns="31492" rIns="62984" bIns="31492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530" y="0"/>
            <a:ext cx="2946058" cy="497375"/>
          </a:xfrm>
          <a:prstGeom prst="rect">
            <a:avLst/>
          </a:prstGeom>
        </p:spPr>
        <p:txBody>
          <a:bodyPr vert="horz" lIns="62984" tIns="31492" rIns="62984" bIns="31492" rtlCol="0"/>
          <a:lstStyle>
            <a:lvl1pPr algn="r">
              <a:defRPr sz="800"/>
            </a:lvl1pPr>
          </a:lstStyle>
          <a:p>
            <a:fld id="{27B2CC13-A30B-B14A-8D28-5DB5613D882C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82675" y="1241425"/>
            <a:ext cx="46323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984" tIns="31492" rIns="62984" bIns="3149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42" y="4777215"/>
            <a:ext cx="5438792" cy="3908730"/>
          </a:xfrm>
          <a:prstGeom prst="rect">
            <a:avLst/>
          </a:prstGeom>
        </p:spPr>
        <p:txBody>
          <a:bodyPr vert="horz" lIns="62984" tIns="31492" rIns="62984" bIns="3149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263"/>
            <a:ext cx="2946058" cy="497375"/>
          </a:xfrm>
          <a:prstGeom prst="rect">
            <a:avLst/>
          </a:prstGeom>
        </p:spPr>
        <p:txBody>
          <a:bodyPr vert="horz" lIns="62984" tIns="31492" rIns="62984" bIns="31492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530" y="9429263"/>
            <a:ext cx="2946058" cy="497375"/>
          </a:xfrm>
          <a:prstGeom prst="rect">
            <a:avLst/>
          </a:prstGeom>
        </p:spPr>
        <p:txBody>
          <a:bodyPr vert="horz" lIns="62984" tIns="31492" rIns="62984" bIns="31492" rtlCol="0" anchor="b"/>
          <a:lstStyle>
            <a:lvl1pPr algn="r">
              <a:defRPr sz="800"/>
            </a:lvl1pPr>
          </a:lstStyle>
          <a:p>
            <a:fld id="{B1000324-C84F-3B44-8DD9-29DFC87E0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303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418" y="3156187"/>
            <a:ext cx="11950065" cy="21778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8835" y="5757334"/>
            <a:ext cx="9841230" cy="25964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F122-746A-475E-9357-E0CE52F91517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C921-64B0-48B6-A269-C5867EC14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2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F122-746A-475E-9357-E0CE52F91517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C921-64B0-48B6-A269-C5867EC14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377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92702" y="406873"/>
            <a:ext cx="3163253" cy="86689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2947" y="406873"/>
            <a:ext cx="9255443" cy="86689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F122-746A-475E-9357-E0CE52F91517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C921-64B0-48B6-A269-C5867EC14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201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ster #2">
    <p:bg>
      <p:bgPr>
        <a:solidFill>
          <a:srgbClr val="9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xfrm>
            <a:off x="5024957" y="0"/>
            <a:ext cx="8992756" cy="912815"/>
          </a:xfrm>
          <a:prstGeom prst="rect">
            <a:avLst/>
          </a:prstGeom>
          <a:solidFill>
            <a:srgbClr val="00A3D7"/>
          </a:solidFill>
          <a:ln w="25400">
            <a:solidFill>
              <a:srgbClr val="000000"/>
            </a:solidFill>
          </a:ln>
        </p:spPr>
        <p:txBody>
          <a:bodyPr lIns="0" tIns="0" rIns="0" bIns="0" anchor="b"/>
          <a:lstStyle>
            <a:lvl1pPr defTabSz="608545">
              <a:defRPr sz="3852" b="1" u="sng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Title Text</a:t>
            </a:r>
          </a:p>
        </p:txBody>
      </p:sp>
      <p:sp>
        <p:nvSpPr>
          <p:cNvPr id="147" name="Shape 147"/>
          <p:cNvSpPr>
            <a:spLocks noGrp="1"/>
          </p:cNvSpPr>
          <p:nvPr>
            <p:ph type="body" idx="1"/>
          </p:nvPr>
        </p:nvSpPr>
        <p:spPr>
          <a:xfrm>
            <a:off x="96105" y="952500"/>
            <a:ext cx="13894152" cy="9207501"/>
          </a:xfrm>
          <a:prstGeom prst="rect">
            <a:avLst/>
          </a:prstGeom>
          <a:solidFill>
            <a:srgbClr val="94E3FE"/>
          </a:solidFill>
        </p:spPr>
        <p:txBody>
          <a:bodyPr lIns="26787" tIns="26787" rIns="26787" bIns="26787"/>
          <a:lstStyle>
            <a:lvl1pPr marL="328087" indent="-271640" defTabSz="608545">
              <a:lnSpc>
                <a:spcPct val="90000"/>
              </a:lnSpc>
              <a:spcBef>
                <a:spcPts val="593"/>
              </a:spcBef>
              <a:buSzPct val="56000"/>
              <a:buFont typeface="Chalkboard SE Regular"/>
              <a:buChar char="๏"/>
              <a:defRPr sz="3259">
                <a:latin typeface="Chalkboard SE Regular"/>
                <a:ea typeface="Chalkboard SE Regular"/>
                <a:cs typeface="Chalkboard SE Regular"/>
                <a:sym typeface="Chalkboard SE Regular"/>
              </a:defRPr>
            </a:lvl1pPr>
            <a:lvl2pPr marL="647943" indent="-271642" defTabSz="608545">
              <a:lnSpc>
                <a:spcPct val="90000"/>
              </a:lnSpc>
              <a:spcBef>
                <a:spcPts val="593"/>
              </a:spcBef>
              <a:buSzPct val="58999"/>
              <a:buFont typeface="Chalkboard SE Regular"/>
              <a:buChar char="•"/>
              <a:defRPr sz="3259">
                <a:latin typeface="Chalkboard SE Regular"/>
                <a:ea typeface="Chalkboard SE Regular"/>
                <a:cs typeface="Chalkboard SE Regular"/>
                <a:sym typeface="Chalkboard SE Regular"/>
              </a:defRPr>
            </a:lvl2pPr>
            <a:lvl3pPr marL="911354" indent="-271642" defTabSz="608545">
              <a:lnSpc>
                <a:spcPct val="90000"/>
              </a:lnSpc>
              <a:spcBef>
                <a:spcPts val="593"/>
              </a:spcBef>
              <a:buSzPct val="42000"/>
              <a:buFont typeface="Chalkboard SE Regular"/>
              <a:buChar char="-"/>
              <a:defRPr sz="3259">
                <a:latin typeface="Chalkboard SE Regular"/>
                <a:ea typeface="Chalkboard SE Regular"/>
                <a:cs typeface="Chalkboard SE Regular"/>
                <a:sym typeface="Chalkboard SE Regular"/>
              </a:defRPr>
            </a:lvl3pPr>
            <a:lvl4pPr marL="911354" indent="-271642" defTabSz="608545">
              <a:lnSpc>
                <a:spcPct val="90000"/>
              </a:lnSpc>
              <a:spcBef>
                <a:spcPts val="593"/>
              </a:spcBef>
              <a:buSzPct val="42000"/>
              <a:buFont typeface="Chalkboard SE Regular"/>
              <a:buChar char="-"/>
              <a:defRPr sz="3259">
                <a:latin typeface="Chalkboard SE Regular"/>
                <a:ea typeface="Chalkboard SE Regular"/>
                <a:cs typeface="Chalkboard SE Regular"/>
                <a:sym typeface="Chalkboard SE Regular"/>
              </a:defRPr>
            </a:lvl4pPr>
            <a:lvl5pPr marL="911354" indent="-271642" defTabSz="608545">
              <a:lnSpc>
                <a:spcPct val="90000"/>
              </a:lnSpc>
              <a:spcBef>
                <a:spcPts val="593"/>
              </a:spcBef>
              <a:buSzPct val="42000"/>
              <a:buFont typeface="Chalkboard SE Regular"/>
              <a:buChar char="-"/>
              <a:defRPr sz="3259">
                <a:latin typeface="Chalkboard SE Regular"/>
                <a:ea typeface="Chalkboard SE Regular"/>
                <a:cs typeface="Chalkboard SE Regular"/>
                <a:sym typeface="Chalkboard SE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148"/>
          <p:cNvSpPr>
            <a:spLocks noGrp="1"/>
          </p:cNvSpPr>
          <p:nvPr>
            <p:ph type="sldNum" sz="quarter" idx="10"/>
          </p:nvPr>
        </p:nvSpPr>
        <p:spPr>
          <a:xfrm>
            <a:off x="6895208" y="9644945"/>
            <a:ext cx="253841" cy="263407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 anchor="t"/>
          <a:lstStyle>
            <a:lvl1pPr algn="ctr" defTabSz="606785">
              <a:defRPr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</a:lstStyle>
          <a:p>
            <a:pPr>
              <a:defRPr/>
            </a:pPr>
            <a:fld id="{656F5C05-9E2B-4DE4-A00A-13DCB429BB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13017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F122-746A-475E-9357-E0CE52F91517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C921-64B0-48B6-A269-C5867EC14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56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56" y="6528743"/>
            <a:ext cx="11950065" cy="201788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56" y="4306243"/>
            <a:ext cx="11950065" cy="22224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F122-746A-475E-9357-E0CE52F91517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C921-64B0-48B6-A269-C5867EC14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01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2946" y="2370669"/>
            <a:ext cx="6209347" cy="67051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46609" y="2370669"/>
            <a:ext cx="6209347" cy="67051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F122-746A-475E-9357-E0CE52F91517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C921-64B0-48B6-A269-C5867EC14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757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945" y="2274242"/>
            <a:ext cx="6211789" cy="9477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2945" y="3222037"/>
            <a:ext cx="6211789" cy="5853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41730" y="2274242"/>
            <a:ext cx="6214229" cy="9477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41730" y="3222037"/>
            <a:ext cx="6214229" cy="5853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F122-746A-475E-9357-E0CE52F91517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C921-64B0-48B6-A269-C5867EC14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7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F122-746A-475E-9357-E0CE52F91517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C921-64B0-48B6-A269-C5867EC14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174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F122-746A-475E-9357-E0CE52F91517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C921-64B0-48B6-A269-C5867EC14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492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947" y="404518"/>
            <a:ext cx="4625281" cy="17215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6640" y="404520"/>
            <a:ext cx="7859315" cy="8671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2947" y="2126077"/>
            <a:ext cx="4625281" cy="69497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F122-746A-475E-9357-E0CE52F91517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C921-64B0-48B6-A269-C5867EC14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706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5643" y="7112000"/>
            <a:ext cx="8435340" cy="8396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55643" y="907815"/>
            <a:ext cx="8435340" cy="6096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55643" y="7951612"/>
            <a:ext cx="8435340" cy="11923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F122-746A-475E-9357-E0CE52F91517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C921-64B0-48B6-A269-C5867EC14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73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2945" y="406871"/>
            <a:ext cx="12653010" cy="1693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945" y="2370669"/>
            <a:ext cx="12653010" cy="6705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2947" y="9416817"/>
            <a:ext cx="328041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8F122-746A-475E-9357-E0CE52F91517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03460" y="9416817"/>
            <a:ext cx="4451985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75547" y="9416817"/>
            <a:ext cx="328041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3C921-64B0-48B6-A269-C5867EC14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54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/>
              <a:t>Do Now: </a:t>
            </a:r>
            <a:br>
              <a:rPr lang="en-GB" dirty="0"/>
            </a:br>
            <a:r>
              <a:rPr lang="en-GB" b="1" u="sng" dirty="0"/>
              <a:t>What do these sentences have in common?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86" y="1623616"/>
            <a:ext cx="13753527" cy="7236159"/>
          </a:xfrm>
        </p:spPr>
        <p:txBody>
          <a:bodyPr>
            <a:noAutofit/>
          </a:bodyPr>
          <a:lstStyle/>
          <a:p>
            <a:r>
              <a:rPr lang="en-GB" sz="4400" dirty="0"/>
              <a:t>Burnt and bloodied blisters began to gnaw at his arms, as the pain deepened. </a:t>
            </a:r>
          </a:p>
          <a:p>
            <a:endParaRPr lang="en-GB" sz="4400" dirty="0"/>
          </a:p>
          <a:p>
            <a:r>
              <a:rPr lang="en-GB" sz="4400" dirty="0"/>
              <a:t>The sky was a bright, dazzling blue. </a:t>
            </a:r>
          </a:p>
          <a:p>
            <a:endParaRPr lang="en-GB" sz="4400" dirty="0"/>
          </a:p>
          <a:p>
            <a:r>
              <a:rPr lang="en-GB" sz="4400" dirty="0"/>
              <a:t>Sawdust was all he could taste as he fell through the roof. </a:t>
            </a:r>
          </a:p>
          <a:p>
            <a:endParaRPr lang="en-GB" sz="4400" dirty="0"/>
          </a:p>
          <a:p>
            <a:r>
              <a:rPr lang="en-GB" sz="4400" dirty="0"/>
              <a:t>A chirp, chirp, chirping came from the bird box. </a:t>
            </a:r>
          </a:p>
          <a:p>
            <a:endParaRPr lang="en-GB" sz="4400" dirty="0"/>
          </a:p>
          <a:p>
            <a:r>
              <a:rPr lang="en-GB" sz="4400" dirty="0"/>
              <a:t>A noxious stench clung to his clothing. </a:t>
            </a:r>
          </a:p>
        </p:txBody>
      </p:sp>
    </p:spTree>
    <p:extLst>
      <p:ext uri="{BB962C8B-B14F-4D97-AF65-F5344CB8AC3E}">
        <p14:creationId xmlns:p14="http://schemas.microsoft.com/office/powerpoint/2010/main" val="154204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3261" dirty="0"/>
              <a:t>Characters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Understand how to show not tell </a:t>
            </a:r>
          </a:p>
          <a:p>
            <a:r>
              <a:rPr lang="en-GB" dirty="0"/>
              <a:t>Able to begin making character</a:t>
            </a:r>
          </a:p>
        </p:txBody>
      </p:sp>
    </p:spTree>
    <p:extLst>
      <p:ext uri="{BB962C8B-B14F-4D97-AF65-F5344CB8AC3E}">
        <p14:creationId xmlns:p14="http://schemas.microsoft.com/office/powerpoint/2010/main" val="1365809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E6FA"/>
            </a:gs>
            <a:gs pos="100000">
              <a:srgbClr val="E6E6FA">
                <a:tint val="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472" y="110136"/>
            <a:ext cx="13285661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400" dirty="0">
                <a:solidFill>
                  <a:srgbClr val="009300"/>
                </a:solidFill>
                <a:latin typeface="Arial - 26"/>
              </a:rPr>
              <a:t>Which of the descriptions are more engaging? Why? Circle what is good. </a:t>
            </a:r>
          </a:p>
          <a:p>
            <a:r>
              <a:rPr lang="en-GB" sz="2400" dirty="0">
                <a:solidFill>
                  <a:srgbClr val="FF0000"/>
                </a:solidFill>
                <a:latin typeface="Arial - 26"/>
              </a:rPr>
              <a:t>Challenge: Which one gives you more insight into the character?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630" y="2055664"/>
            <a:ext cx="6602542" cy="55092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4400" dirty="0">
                <a:solidFill>
                  <a:srgbClr val="0000FF"/>
                </a:solidFill>
                <a:latin typeface="Arial - 18"/>
              </a:rPr>
              <a:t>The girl had long blond hair and blue eyes. She was fairly tall and was involved in a range of different sports. She was very popular at school and was always texting on her phone.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97402" y="1335584"/>
            <a:ext cx="6863597" cy="75405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4400" dirty="0">
                <a:solidFill>
                  <a:srgbClr val="800080"/>
                </a:solidFill>
                <a:latin typeface="Arial - 18"/>
              </a:rPr>
              <a:t>Running down the street, a sense of urgency filled the girl leading to a further increase in her speed. Her hair cascaded down her back, hints of gold glittering as the sun hit it; her pace had caused it to become loose from the bobble she had carefully put in earlier. </a:t>
            </a:r>
          </a:p>
        </p:txBody>
      </p:sp>
    </p:spTree>
    <p:extLst>
      <p:ext uri="{BB962C8B-B14F-4D97-AF65-F5344CB8AC3E}">
        <p14:creationId xmlns:p14="http://schemas.microsoft.com/office/powerpoint/2010/main" val="3294262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730" y="39685"/>
            <a:ext cx="12961440" cy="91281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2800" dirty="0"/>
              <a:t>TASK: which character is being described? Find three techniques used in all three descriptions.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20" y="1335584"/>
            <a:ext cx="8949569" cy="9207501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Bulbous eyes protruded from an emaciated, face. Long, slender fingers always strayed, twitching,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/>
              <a:t>taunting like trying to catch an insect. His/her teeth were stubs in his/her gums.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 chord of static, a discharge of electrical power surged through his/her ferocious frame beneath leathery skin, dangling, </a:t>
            </a:r>
            <a:r>
              <a:rPr lang="en-GB" strike="sngStrike" dirty="0"/>
              <a:t>like mouldy lettuce. </a:t>
            </a:r>
            <a:r>
              <a:rPr lang="en-GB" dirty="0"/>
              <a:t> like rusty barbed wire.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His/her milk-white skin was pulled taut like a drum-head ready to snap. Eye-lashes whispered in the moonlight, tauntingly whispering a poisonous promise. </a:t>
            </a:r>
          </a:p>
        </p:txBody>
      </p:sp>
      <p:pic>
        <p:nvPicPr>
          <p:cNvPr id="4" name="image3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738" y="952500"/>
            <a:ext cx="3168352" cy="242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" name="image2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364" y="3567832"/>
            <a:ext cx="3632869" cy="290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5798" y="6661208"/>
            <a:ext cx="2920316" cy="318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40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3026" y="39685"/>
            <a:ext cx="8992756" cy="912815"/>
          </a:xfrm>
        </p:spPr>
        <p:txBody>
          <a:bodyPr/>
          <a:lstStyle/>
          <a:p>
            <a:r>
              <a:rPr lang="en-GB"/>
              <a:t>Character trait Paragraph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05" y="952500"/>
            <a:ext cx="8949569" cy="9207501"/>
          </a:xfrm>
        </p:spPr>
        <p:txBody>
          <a:bodyPr/>
          <a:lstStyle/>
          <a:p>
            <a:r>
              <a:rPr lang="en-GB" dirty="0"/>
              <a:t>Bulbous eyes protruded from an emaciated, face. </a:t>
            </a:r>
            <a:r>
              <a:rPr lang="en-GB" dirty="0">
                <a:solidFill>
                  <a:srgbClr val="FF0000"/>
                </a:solidFill>
              </a:rPr>
              <a:t>Long, slender </a:t>
            </a:r>
            <a:r>
              <a:rPr lang="en-GB" dirty="0"/>
              <a:t>fingers always </a:t>
            </a:r>
            <a:r>
              <a:rPr lang="en-GB" dirty="0">
                <a:solidFill>
                  <a:srgbClr val="7030A0"/>
                </a:solidFill>
              </a:rPr>
              <a:t>strayed</a:t>
            </a:r>
            <a:r>
              <a:rPr lang="en-GB" dirty="0"/>
              <a:t>, </a:t>
            </a:r>
            <a:r>
              <a:rPr lang="en-GB" dirty="0">
                <a:solidFill>
                  <a:srgbClr val="FFFF00"/>
                </a:solidFill>
              </a:rPr>
              <a:t>t</a:t>
            </a:r>
            <a:r>
              <a:rPr lang="en-GB" dirty="0"/>
              <a:t>witching, </a:t>
            </a:r>
            <a:r>
              <a:rPr lang="en-GB" dirty="0">
                <a:solidFill>
                  <a:srgbClr val="FFFF00"/>
                </a:solidFill>
              </a:rPr>
              <a:t>t</a:t>
            </a:r>
            <a:r>
              <a:rPr lang="en-GB" dirty="0"/>
              <a:t>aunting </a:t>
            </a:r>
            <a:r>
              <a:rPr lang="en-GB" dirty="0">
                <a:solidFill>
                  <a:srgbClr val="00B050"/>
                </a:solidFill>
              </a:rPr>
              <a:t>like trying to catch an insect</a:t>
            </a:r>
            <a:r>
              <a:rPr lang="en-GB" dirty="0"/>
              <a:t>. His/her teeth were stubs in his/her gums.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 chord of static, a discharge of electrical power surged through his/her </a:t>
            </a:r>
            <a:r>
              <a:rPr lang="en-GB" dirty="0">
                <a:solidFill>
                  <a:srgbClr val="FFFF00"/>
                </a:solidFill>
              </a:rPr>
              <a:t>f</a:t>
            </a:r>
            <a:r>
              <a:rPr lang="en-GB" dirty="0"/>
              <a:t>erocious </a:t>
            </a:r>
            <a:r>
              <a:rPr lang="en-GB" dirty="0">
                <a:solidFill>
                  <a:srgbClr val="FFFF00"/>
                </a:solidFill>
              </a:rPr>
              <a:t>f</a:t>
            </a:r>
            <a:r>
              <a:rPr lang="en-GB" dirty="0"/>
              <a:t>rame beneath </a:t>
            </a:r>
            <a:r>
              <a:rPr lang="en-GB" dirty="0">
                <a:solidFill>
                  <a:srgbClr val="FF0000"/>
                </a:solidFill>
              </a:rPr>
              <a:t>leathery</a:t>
            </a:r>
            <a:r>
              <a:rPr lang="en-GB" dirty="0"/>
              <a:t> skin, </a:t>
            </a:r>
            <a:r>
              <a:rPr lang="en-GB" strike="sngStrike" dirty="0"/>
              <a:t>dangling, like mouldy lettuce. </a:t>
            </a:r>
            <a:r>
              <a:rPr lang="en-GB" dirty="0"/>
              <a:t> </a:t>
            </a:r>
            <a:r>
              <a:rPr lang="en-GB" dirty="0">
                <a:solidFill>
                  <a:srgbClr val="7030A0"/>
                </a:solidFill>
              </a:rPr>
              <a:t>stabbing</a:t>
            </a:r>
            <a:r>
              <a:rPr lang="en-GB" dirty="0"/>
              <a:t> </a:t>
            </a:r>
            <a:r>
              <a:rPr lang="en-GB" dirty="0">
                <a:solidFill>
                  <a:srgbClr val="00B050"/>
                </a:solidFill>
              </a:rPr>
              <a:t>like rusty barbed wire</a:t>
            </a:r>
            <a:r>
              <a:rPr lang="en-GB" dirty="0"/>
              <a:t>.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His/her </a:t>
            </a:r>
            <a:r>
              <a:rPr lang="en-GB" dirty="0">
                <a:solidFill>
                  <a:srgbClr val="FF0000"/>
                </a:solidFill>
              </a:rPr>
              <a:t>milk-white</a:t>
            </a:r>
            <a:r>
              <a:rPr lang="en-GB" dirty="0"/>
              <a:t> skin was pulled taut like a drum-head ready to snap. </a:t>
            </a:r>
            <a:r>
              <a:rPr lang="en-GB" dirty="0">
                <a:solidFill>
                  <a:srgbClr val="7030A0"/>
                </a:solidFill>
              </a:rPr>
              <a:t>Eye-lashes whispered </a:t>
            </a:r>
            <a:r>
              <a:rPr lang="en-GB" dirty="0"/>
              <a:t>in the moonlight, tauntingly whispering a </a:t>
            </a:r>
            <a:r>
              <a:rPr lang="en-GB" dirty="0">
                <a:solidFill>
                  <a:srgbClr val="FFFF00"/>
                </a:solidFill>
              </a:rPr>
              <a:t>p</a:t>
            </a:r>
            <a:r>
              <a:rPr lang="en-GB" dirty="0"/>
              <a:t>oisonous </a:t>
            </a:r>
            <a:r>
              <a:rPr lang="en-GB" dirty="0">
                <a:solidFill>
                  <a:srgbClr val="FFFF00"/>
                </a:solidFill>
              </a:rPr>
              <a:t>p</a:t>
            </a:r>
            <a:r>
              <a:rPr lang="en-GB" dirty="0"/>
              <a:t>romise. </a:t>
            </a:r>
          </a:p>
        </p:txBody>
      </p:sp>
      <p:pic>
        <p:nvPicPr>
          <p:cNvPr id="4" name="image3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738" y="952500"/>
            <a:ext cx="3168352" cy="242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" name="image2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364" y="3567832"/>
            <a:ext cx="3632869" cy="290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5798" y="6661208"/>
            <a:ext cx="2920316" cy="3183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44921" y="8796441"/>
            <a:ext cx="248142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rgbClr val="FF0000"/>
                </a:solidFill>
              </a:rPr>
              <a:t>adjectives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64954" y="2918456"/>
            <a:ext cx="19999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rgbClr val="00B050"/>
                </a:solidFill>
              </a:rPr>
              <a:t>similes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3306" y="2939094"/>
            <a:ext cx="29523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rgbClr val="7030A0"/>
                </a:solidFill>
              </a:rPr>
              <a:t>personification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7082" y="8824416"/>
            <a:ext cx="2196830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rgbClr val="FFFF00"/>
                </a:solidFill>
              </a:rPr>
              <a:t>Alliteration 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1777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image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31" y="1207142"/>
            <a:ext cx="12171693" cy="843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2946" name="Shape 399"/>
          <p:cNvSpPr>
            <a:spLocks noChangeArrowheads="1"/>
          </p:cNvSpPr>
          <p:nvPr/>
        </p:nvSpPr>
        <p:spPr bwMode="auto">
          <a:xfrm>
            <a:off x="7719582" y="2031186"/>
            <a:ext cx="5358539" cy="63902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defTabSz="64135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1pPr>
            <a:lvl2pPr marL="742950" indent="-285750" defTabSz="64135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2pPr>
            <a:lvl3pPr marL="1143000" indent="-228600" defTabSz="64135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3pPr>
            <a:lvl4pPr marL="1600200" indent="-228600" defTabSz="64135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4pPr>
            <a:lvl5pPr marL="2057400" indent="-228600" defTabSz="64135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5pPr>
            <a:lvl6pPr marL="25146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6pPr>
            <a:lvl7pPr marL="29718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7pPr>
            <a:lvl8pPr marL="34290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8pPr>
            <a:lvl9pPr marL="38862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9pPr>
          </a:lstStyle>
          <a:p>
            <a:pPr eaLnBrk="1"/>
            <a:r>
              <a:rPr lang="en-US" altLang="en-US" sz="1384" dirty="0">
                <a:latin typeface="Gill Sans" charset="0"/>
                <a:ea typeface="Gill Sans" charset="0"/>
                <a:cs typeface="Gill Sans" charset="0"/>
                <a:sym typeface="Gill Sans" charset="0"/>
              </a:rPr>
              <a:t>Face</a:t>
            </a:r>
          </a:p>
          <a:p>
            <a:pPr eaLnBrk="1"/>
            <a:endParaRPr lang="en-US" altLang="en-US" sz="1384" dirty="0"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eaLnBrk="1"/>
            <a:endParaRPr lang="en-US" altLang="en-US" sz="1384" dirty="0"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2947" name="Shape 400"/>
          <p:cNvSpPr>
            <a:spLocks noChangeArrowheads="1"/>
          </p:cNvSpPr>
          <p:nvPr/>
        </p:nvSpPr>
        <p:spPr bwMode="auto">
          <a:xfrm>
            <a:off x="5085234" y="4784876"/>
            <a:ext cx="3312368" cy="63902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defTabSz="64135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1pPr>
            <a:lvl2pPr marL="742950" indent="-285750" defTabSz="64135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2pPr>
            <a:lvl3pPr marL="1143000" indent="-228600" defTabSz="64135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3pPr>
            <a:lvl4pPr marL="1600200" indent="-228600" defTabSz="64135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4pPr>
            <a:lvl5pPr marL="2057400" indent="-228600" defTabSz="64135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5pPr>
            <a:lvl6pPr marL="25146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6pPr>
            <a:lvl7pPr marL="29718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7pPr>
            <a:lvl8pPr marL="34290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8pPr>
            <a:lvl9pPr marL="38862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9pPr>
          </a:lstStyle>
          <a:p>
            <a:pPr eaLnBrk="1"/>
            <a:r>
              <a:rPr lang="en-US" altLang="en-US" sz="1384" dirty="0">
                <a:latin typeface="Gill Sans" charset="0"/>
                <a:ea typeface="Gill Sans" charset="0"/>
                <a:cs typeface="Gill Sans" charset="0"/>
                <a:sym typeface="Gill Sans" charset="0"/>
              </a:rPr>
              <a:t>Body</a:t>
            </a:r>
          </a:p>
          <a:p>
            <a:pPr eaLnBrk="1"/>
            <a:endParaRPr lang="en-US" altLang="en-US" sz="1384" dirty="0"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eaLnBrk="1"/>
            <a:endParaRPr lang="en-US" altLang="en-US" sz="1384" dirty="0"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2948" name="Shape 401"/>
          <p:cNvSpPr>
            <a:spLocks noChangeArrowheads="1"/>
          </p:cNvSpPr>
          <p:nvPr/>
        </p:nvSpPr>
        <p:spPr bwMode="auto">
          <a:xfrm>
            <a:off x="3555242" y="1383120"/>
            <a:ext cx="6807646" cy="42601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defTabSz="64135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1pPr>
            <a:lvl2pPr marL="742950" indent="-285750" defTabSz="64135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2pPr>
            <a:lvl3pPr marL="1143000" indent="-228600" defTabSz="64135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3pPr>
            <a:lvl4pPr marL="1600200" indent="-228600" defTabSz="64135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4pPr>
            <a:lvl5pPr marL="2057400" indent="-228600" defTabSz="64135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5pPr>
            <a:lvl6pPr marL="25146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6pPr>
            <a:lvl7pPr marL="29718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7pPr>
            <a:lvl8pPr marL="34290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8pPr>
            <a:lvl9pPr marL="38862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9pPr>
          </a:lstStyle>
          <a:p>
            <a:pPr eaLnBrk="1"/>
            <a:endParaRPr lang="en-US" altLang="en-US" sz="1384"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eaLnBrk="1"/>
            <a:r>
              <a:rPr lang="en-US" altLang="en-US" sz="1384">
                <a:latin typeface="Gill Sans" charset="0"/>
                <a:ea typeface="Gill Sans" charset="0"/>
                <a:cs typeface="Gill Sans" charset="0"/>
                <a:sym typeface="Gill Sans" charset="0"/>
              </a:rPr>
              <a:t>eyes </a:t>
            </a:r>
          </a:p>
        </p:txBody>
      </p:sp>
      <p:sp>
        <p:nvSpPr>
          <p:cNvPr id="82949" name="Shape 402"/>
          <p:cNvSpPr>
            <a:spLocks noChangeArrowheads="1"/>
          </p:cNvSpPr>
          <p:nvPr/>
        </p:nvSpPr>
        <p:spPr bwMode="auto">
          <a:xfrm>
            <a:off x="9405714" y="4925534"/>
            <a:ext cx="4176464" cy="63902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defTabSz="64135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1pPr>
            <a:lvl2pPr marL="742950" indent="-285750" defTabSz="64135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2pPr>
            <a:lvl3pPr marL="1143000" indent="-228600" defTabSz="64135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3pPr>
            <a:lvl4pPr marL="1600200" indent="-228600" defTabSz="64135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4pPr>
            <a:lvl5pPr marL="2057400" indent="-228600" defTabSz="64135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5pPr>
            <a:lvl6pPr marL="25146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6pPr>
            <a:lvl7pPr marL="29718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7pPr>
            <a:lvl8pPr marL="34290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8pPr>
            <a:lvl9pPr marL="38862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9pPr>
          </a:lstStyle>
          <a:p>
            <a:pPr eaLnBrk="1"/>
            <a:endParaRPr lang="en-US" altLang="en-US" sz="1384" dirty="0"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eaLnBrk="1"/>
            <a:r>
              <a:rPr lang="en-US" altLang="en-US" sz="1384" dirty="0">
                <a:latin typeface="Gill Sans" charset="0"/>
                <a:ea typeface="Gill Sans" charset="0"/>
                <a:cs typeface="Gill Sans" charset="0"/>
                <a:sym typeface="Gill Sans" charset="0"/>
              </a:rPr>
              <a:t>Arms</a:t>
            </a:r>
          </a:p>
          <a:p>
            <a:pPr eaLnBrk="1"/>
            <a:endParaRPr lang="en-US" altLang="en-US" sz="1384" dirty="0"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2950" name="Shape 403"/>
          <p:cNvSpPr>
            <a:spLocks noChangeArrowheads="1"/>
          </p:cNvSpPr>
          <p:nvPr/>
        </p:nvSpPr>
        <p:spPr bwMode="auto">
          <a:xfrm>
            <a:off x="7486852" y="3079634"/>
            <a:ext cx="5752072" cy="6459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defTabSz="64135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1pPr>
            <a:lvl2pPr marL="742950" indent="-285750" defTabSz="64135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2pPr>
            <a:lvl3pPr marL="1143000" indent="-228600" defTabSz="64135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3pPr>
            <a:lvl4pPr marL="1600200" indent="-228600" defTabSz="64135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4pPr>
            <a:lvl5pPr marL="2057400" indent="-228600" defTabSz="64135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5pPr>
            <a:lvl6pPr marL="25146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6pPr>
            <a:lvl7pPr marL="29718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7pPr>
            <a:lvl8pPr marL="34290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8pPr>
            <a:lvl9pPr marL="38862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9pPr>
          </a:lstStyle>
          <a:p>
            <a:pPr eaLnBrk="1"/>
            <a:r>
              <a:rPr lang="en-US" altLang="en-US" sz="1384" dirty="0">
                <a:latin typeface="Gill Sans" charset="0"/>
                <a:ea typeface="Gill Sans" charset="0"/>
                <a:cs typeface="Gill Sans" charset="0"/>
                <a:sym typeface="Gill Sans" charset="0"/>
              </a:rPr>
              <a:t>Voice</a:t>
            </a:r>
          </a:p>
          <a:p>
            <a:pPr eaLnBrk="1"/>
            <a:endParaRPr lang="en-US" altLang="en-US" sz="1384" dirty="0"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eaLnBrk="1"/>
            <a:endParaRPr lang="en-US" altLang="en-US" sz="1384" dirty="0"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2951" name="Shape 404"/>
          <p:cNvSpPr>
            <a:spLocks noChangeArrowheads="1"/>
          </p:cNvSpPr>
          <p:nvPr/>
        </p:nvSpPr>
        <p:spPr bwMode="auto">
          <a:xfrm>
            <a:off x="2708970" y="3409248"/>
            <a:ext cx="3528392" cy="63902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defTabSz="64135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1pPr>
            <a:lvl2pPr marL="742950" indent="-285750" defTabSz="64135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2pPr>
            <a:lvl3pPr marL="1143000" indent="-228600" defTabSz="64135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3pPr>
            <a:lvl4pPr marL="1600200" indent="-228600" defTabSz="64135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4pPr>
            <a:lvl5pPr marL="2057400" indent="-228600" defTabSz="64135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5pPr>
            <a:lvl6pPr marL="25146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6pPr>
            <a:lvl7pPr marL="29718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7pPr>
            <a:lvl8pPr marL="34290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8pPr>
            <a:lvl9pPr marL="38862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9pPr>
          </a:lstStyle>
          <a:p>
            <a:pPr eaLnBrk="1"/>
            <a:endParaRPr lang="en-US" altLang="en-US" sz="1384" dirty="0"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eaLnBrk="1"/>
            <a:r>
              <a:rPr lang="en-US" altLang="en-US" sz="1384" dirty="0">
                <a:latin typeface="Gill Sans" charset="0"/>
                <a:ea typeface="Gill Sans" charset="0"/>
                <a:cs typeface="Gill Sans" charset="0"/>
                <a:sym typeface="Gill Sans" charset="0"/>
              </a:rPr>
              <a:t>Skin</a:t>
            </a:r>
          </a:p>
          <a:p>
            <a:pPr eaLnBrk="1"/>
            <a:endParaRPr lang="en-US" altLang="en-US" sz="1384" dirty="0"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2952" name="Shape 405"/>
          <p:cNvSpPr>
            <a:spLocks noChangeArrowheads="1"/>
          </p:cNvSpPr>
          <p:nvPr/>
        </p:nvSpPr>
        <p:spPr bwMode="auto">
          <a:xfrm>
            <a:off x="404714" y="137737"/>
            <a:ext cx="13321480" cy="9938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defTabSz="64135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1pPr>
            <a:lvl2pPr marL="742950" indent="-285750" defTabSz="64135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2pPr>
            <a:lvl3pPr marL="1143000" indent="-228600" defTabSz="64135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3pPr>
            <a:lvl4pPr marL="1600200" indent="-228600" defTabSz="64135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4pPr>
            <a:lvl5pPr marL="2057400" indent="-228600" defTabSz="64135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5pPr>
            <a:lvl6pPr marL="25146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6pPr>
            <a:lvl7pPr marL="29718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7pPr>
            <a:lvl8pPr marL="34290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8pPr>
            <a:lvl9pPr marL="38862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9pPr>
          </a:lstStyle>
          <a:p>
            <a:pPr eaLnBrk="1"/>
            <a:r>
              <a:rPr lang="en-US" altLang="en-US" sz="3229" dirty="0">
                <a:latin typeface="Gill Sans" charset="0"/>
                <a:ea typeface="Gill Sans" charset="0"/>
                <a:cs typeface="Gill Sans" charset="0"/>
                <a:sym typeface="Gill Sans" charset="0"/>
              </a:rPr>
              <a:t>TASK: Describe the different parts of your character to show it seems  serious, cruel, unstoppable and invincible. </a:t>
            </a:r>
          </a:p>
        </p:txBody>
      </p:sp>
    </p:spTree>
    <p:extLst>
      <p:ext uri="{BB962C8B-B14F-4D97-AF65-F5344CB8AC3E}">
        <p14:creationId xmlns:p14="http://schemas.microsoft.com/office/powerpoint/2010/main" val="3799636064"/>
      </p:ext>
    </p:extLst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5596" y="293695"/>
            <a:ext cx="11530934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dirty="0">
                <a:solidFill>
                  <a:srgbClr val="000000"/>
                </a:solidFill>
                <a:latin typeface="Arial - 36"/>
              </a:rPr>
              <a:t>Complete the character profile cards.</a:t>
            </a:r>
          </a:p>
          <a:p>
            <a:r>
              <a:rPr lang="en-GB" sz="2700" dirty="0">
                <a:solidFill>
                  <a:srgbClr val="000000"/>
                </a:solidFill>
                <a:latin typeface="Arial - 36"/>
              </a:rPr>
              <a:t>Leave the background story box blank for now.  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19" y="1767632"/>
            <a:ext cx="13393488" cy="80505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716586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544" y="284706"/>
            <a:ext cx="13628673" cy="600164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Arial - 36"/>
              </a:rPr>
              <a:t>TASK: Now, create an opening for your character that hints at their personality.</a:t>
            </a:r>
          </a:p>
          <a:p>
            <a:endParaRPr lang="en-GB" sz="3200" dirty="0">
              <a:solidFill>
                <a:srgbClr val="000000"/>
              </a:solidFill>
              <a:latin typeface="Arial - 36"/>
            </a:endParaRPr>
          </a:p>
          <a:p>
            <a:r>
              <a:rPr lang="en-GB" sz="3200" dirty="0">
                <a:solidFill>
                  <a:srgbClr val="000000"/>
                </a:solidFill>
                <a:latin typeface="Arial - 36"/>
              </a:rPr>
              <a:t>Angry character – describe their burning colour of eyes </a:t>
            </a:r>
          </a:p>
          <a:p>
            <a:r>
              <a:rPr lang="en-GB" sz="3200" dirty="0">
                <a:solidFill>
                  <a:srgbClr val="000000"/>
                </a:solidFill>
                <a:latin typeface="Arial - 36"/>
              </a:rPr>
              <a:t>Gentle – describe their pale, vulnerable skin or hair </a:t>
            </a:r>
          </a:p>
          <a:p>
            <a:r>
              <a:rPr lang="en-GB" sz="3200" dirty="0">
                <a:solidFill>
                  <a:srgbClr val="000000"/>
                </a:solidFill>
                <a:latin typeface="Arial - 36"/>
              </a:rPr>
              <a:t>Sneaky – describe their shifting movements, and twitching, darting eyes </a:t>
            </a:r>
          </a:p>
          <a:p>
            <a:r>
              <a:rPr lang="en-GB" sz="3200" dirty="0">
                <a:solidFill>
                  <a:srgbClr val="000000"/>
                </a:solidFill>
                <a:latin typeface="Arial - 36"/>
              </a:rPr>
              <a:t>Evil – use references to torture, blood, violence – His eyes were two bruises on his face…</a:t>
            </a:r>
          </a:p>
          <a:p>
            <a:r>
              <a:rPr lang="en-GB" sz="3200" dirty="0">
                <a:solidFill>
                  <a:srgbClr val="000000"/>
                </a:solidFill>
                <a:latin typeface="Arial - 36"/>
              </a:rPr>
              <a:t>Godlike and Good: describe their “golden” appearance – give the impression of an aura or HALO around them. His white teeth glistened like a stained-glass church window…</a:t>
            </a:r>
          </a:p>
          <a:p>
            <a:r>
              <a:rPr lang="en-GB" sz="3200" dirty="0">
                <a:solidFill>
                  <a:srgbClr val="000000"/>
                </a:solidFill>
                <a:latin typeface="Arial - 36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3544" y="6232128"/>
            <a:ext cx="13439781" cy="35394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Verdana - 24"/>
              </a:rPr>
              <a:t>If your main characters are in love in your story, you could flash back to their first meeting in a park where they were both (separately) walking their dogs and they became interested in each other first.</a:t>
            </a:r>
          </a:p>
          <a:p>
            <a:endParaRPr lang="en-GB" sz="2800" dirty="0">
              <a:solidFill>
                <a:srgbClr val="FF0000"/>
              </a:solidFill>
              <a:latin typeface="Verdana - 24"/>
            </a:endParaRPr>
          </a:p>
          <a:p>
            <a:endParaRPr lang="en-GB" sz="2800" dirty="0">
              <a:solidFill>
                <a:srgbClr val="FF0000"/>
              </a:solidFill>
              <a:latin typeface="Verdana - 24"/>
            </a:endParaRPr>
          </a:p>
          <a:p>
            <a:r>
              <a:rPr lang="en-GB" sz="2800" dirty="0">
                <a:solidFill>
                  <a:srgbClr val="FF0000"/>
                </a:solidFill>
                <a:latin typeface="Verdana - 24"/>
              </a:rPr>
              <a:t>If your characters are close brothers and one of them will later betray the other, you could flash back to them as children playing a game where one cheats and makes the other cry.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3544" y="5816630"/>
            <a:ext cx="866696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100" dirty="0">
                <a:solidFill>
                  <a:srgbClr val="FF0000"/>
                </a:solidFill>
                <a:latin typeface="Arial - 28"/>
              </a:rPr>
              <a:t>Challenge!</a:t>
            </a:r>
          </a:p>
        </p:txBody>
      </p:sp>
    </p:spTree>
    <p:extLst>
      <p:ext uri="{BB962C8B-B14F-4D97-AF65-F5344CB8AC3E}">
        <p14:creationId xmlns:p14="http://schemas.microsoft.com/office/powerpoint/2010/main" val="2297676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714" y="327472"/>
            <a:ext cx="13393488" cy="951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b="1" u="sng" kern="0" dirty="0">
                <a:sym typeface="Helvetica"/>
              </a:rPr>
              <a:t>HOMEWORK: </a:t>
            </a:r>
          </a:p>
          <a:p>
            <a:pPr>
              <a:defRPr/>
            </a:pPr>
            <a:r>
              <a:rPr lang="en-GB" sz="3600" kern="0" dirty="0">
                <a:sym typeface="Helvetica"/>
              </a:rPr>
              <a:t>TASK: Describe </a:t>
            </a:r>
            <a:r>
              <a:rPr lang="en-GB" sz="3600" b="1" kern="0" dirty="0">
                <a:sym typeface="Helvetica"/>
              </a:rPr>
              <a:t>two</a:t>
            </a:r>
            <a:r>
              <a:rPr lang="en-GB" sz="3600" kern="0" dirty="0">
                <a:sym typeface="Helvetica"/>
              </a:rPr>
              <a:t> versions of a character: as a baddie AND a protagonist. Consider two ways of describing that SHOWS the character’s personality. </a:t>
            </a:r>
          </a:p>
          <a:p>
            <a:pPr>
              <a:defRPr/>
            </a:pPr>
            <a:endParaRPr lang="en-GB" sz="3600" kern="0" dirty="0">
              <a:sym typeface="Helvetica"/>
            </a:endParaRPr>
          </a:p>
          <a:p>
            <a:pPr>
              <a:defRPr/>
            </a:pPr>
            <a:r>
              <a:rPr lang="en-GB" sz="3600" kern="0" dirty="0">
                <a:solidFill>
                  <a:srgbClr val="FF0000"/>
                </a:solidFill>
                <a:sym typeface="Helvetica"/>
              </a:rPr>
              <a:t>Challenge target: try to use different styles of punctuation and sentence structures to show a completely different twist on the character. </a:t>
            </a:r>
          </a:p>
          <a:p>
            <a:pPr>
              <a:defRPr/>
            </a:pPr>
            <a:endParaRPr lang="en-GB" sz="3600" kern="0" dirty="0">
              <a:solidFill>
                <a:srgbClr val="FF0000"/>
              </a:solidFill>
              <a:sym typeface="Helvetica"/>
            </a:endParaRPr>
          </a:p>
          <a:p>
            <a:pPr>
              <a:defRPr/>
            </a:pPr>
            <a:r>
              <a:rPr lang="en-GB" sz="3600" b="1" u="sng" kern="0" dirty="0">
                <a:solidFill>
                  <a:srgbClr val="7030A0"/>
                </a:solidFill>
                <a:sym typeface="Helvetica"/>
              </a:rPr>
              <a:t>Example:</a:t>
            </a:r>
            <a:r>
              <a:rPr lang="en-GB" sz="3600" kern="0" dirty="0">
                <a:solidFill>
                  <a:srgbClr val="7030A0"/>
                </a:solidFill>
                <a:sym typeface="Helvetica"/>
              </a:rPr>
              <a:t> </a:t>
            </a:r>
          </a:p>
          <a:p>
            <a:pPr>
              <a:defRPr/>
            </a:pPr>
            <a:r>
              <a:rPr lang="en-GB" sz="3600" kern="0" dirty="0">
                <a:solidFill>
                  <a:srgbClr val="7030A0"/>
                </a:solidFill>
                <a:sym typeface="Helvetica"/>
              </a:rPr>
              <a:t>Santa: His nose was a lightbulb of pure, radiant red, as his great white beard shook with grunts of amusement, chortles of joy and pure resounding laughter of unbridled excitement. </a:t>
            </a:r>
          </a:p>
          <a:p>
            <a:pPr>
              <a:defRPr/>
            </a:pPr>
            <a:endParaRPr lang="en-GB" sz="3600" kern="0" dirty="0">
              <a:solidFill>
                <a:srgbClr val="7030A0"/>
              </a:solidFill>
              <a:sym typeface="Helvetica"/>
            </a:endParaRPr>
          </a:p>
          <a:p>
            <a:pPr>
              <a:defRPr/>
            </a:pPr>
            <a:r>
              <a:rPr lang="en-GB" sz="3600" kern="0" dirty="0">
                <a:solidFill>
                  <a:srgbClr val="7030A0"/>
                </a:solidFill>
                <a:sym typeface="Helvetica"/>
              </a:rPr>
              <a:t>Evil Santa: His bulbous nose was a sack of old potatoes. Clenched, beneath a great shroud of beard, his teeth grated in hate. All laughter — guillotined. All joy had been amputated from his tight, hard lips. </a:t>
            </a:r>
          </a:p>
        </p:txBody>
      </p:sp>
    </p:spTree>
    <p:extLst>
      <p:ext uri="{BB962C8B-B14F-4D97-AF65-F5344CB8AC3E}">
        <p14:creationId xmlns:p14="http://schemas.microsoft.com/office/powerpoint/2010/main" val="3077750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945" y="406871"/>
            <a:ext cx="12653010" cy="928713"/>
          </a:xfrm>
        </p:spPr>
        <p:txBody>
          <a:bodyPr/>
          <a:lstStyle/>
          <a:p>
            <a:r>
              <a:rPr lang="en-GB" dirty="0"/>
              <a:t>Paper 1: Writing 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02945" y="1623616"/>
            <a:ext cx="12653010" cy="67051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000" dirty="0"/>
              <a:t>You need:</a:t>
            </a:r>
          </a:p>
          <a:p>
            <a:pPr marL="0" indent="0">
              <a:buNone/>
            </a:pPr>
            <a:endParaRPr lang="en-GB" sz="4000" dirty="0"/>
          </a:p>
          <a:p>
            <a:r>
              <a:rPr lang="en-GB" sz="4000" dirty="0"/>
              <a:t>Glue</a:t>
            </a:r>
          </a:p>
          <a:p>
            <a:r>
              <a:rPr lang="en-GB" sz="4000" dirty="0"/>
              <a:t>Do now</a:t>
            </a:r>
          </a:p>
          <a:p>
            <a:r>
              <a:rPr lang="en-GB" sz="4000" dirty="0"/>
              <a:t>Coloured image for setting</a:t>
            </a:r>
          </a:p>
          <a:p>
            <a:r>
              <a:rPr lang="en-GB" sz="4000" dirty="0"/>
              <a:t>Character profile- read out</a:t>
            </a:r>
          </a:p>
          <a:p>
            <a:r>
              <a:rPr lang="en-GB" sz="4000" dirty="0"/>
              <a:t>Character description – read out</a:t>
            </a:r>
          </a:p>
          <a:p>
            <a:endParaRPr lang="en-GB" sz="4000" dirty="0"/>
          </a:p>
          <a:p>
            <a:r>
              <a:rPr lang="en-GB" sz="4000" dirty="0"/>
              <a:t>Class objective: EVERYONE makes one positive contribution of their work to the class.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813206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945" y="406871"/>
            <a:ext cx="12653010" cy="928713"/>
          </a:xfrm>
        </p:spPr>
        <p:txBody>
          <a:bodyPr/>
          <a:lstStyle/>
          <a:p>
            <a:r>
              <a:rPr lang="en-GB" dirty="0"/>
              <a:t>Paper 1: Writing 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02945" y="1623616"/>
            <a:ext cx="12653010" cy="67051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Lo:  To develop character and introduce into exposition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/>
              <a:t>How:</a:t>
            </a:r>
          </a:p>
          <a:p>
            <a:r>
              <a:rPr lang="en-GB" sz="4000" dirty="0"/>
              <a:t>Describe using show not tell</a:t>
            </a:r>
          </a:p>
          <a:p>
            <a:r>
              <a:rPr lang="en-GB" sz="4000" dirty="0"/>
              <a:t>Select character traits-read out</a:t>
            </a:r>
          </a:p>
          <a:p>
            <a:r>
              <a:rPr lang="en-GB" sz="4000" dirty="0"/>
              <a:t>Develop character profile – read out</a:t>
            </a:r>
          </a:p>
          <a:p>
            <a:r>
              <a:rPr lang="en-GB" sz="4000" dirty="0"/>
              <a:t>Write into exposition- read out</a:t>
            </a:r>
          </a:p>
        </p:txBody>
      </p:sp>
    </p:spTree>
    <p:extLst>
      <p:ext uri="{BB962C8B-B14F-4D97-AF65-F5344CB8AC3E}">
        <p14:creationId xmlns:p14="http://schemas.microsoft.com/office/powerpoint/2010/main" val="1361821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hape 280"/>
          <p:cNvSpPr>
            <a:spLocks noChangeArrowheads="1"/>
          </p:cNvSpPr>
          <p:nvPr/>
        </p:nvSpPr>
        <p:spPr bwMode="auto">
          <a:xfrm>
            <a:off x="4797202" y="687513"/>
            <a:ext cx="3683665" cy="141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8121" tIns="58121" rIns="58121" bIns="58121">
            <a:spAutoFit/>
          </a:bodyPr>
          <a:lstStyle>
            <a:lvl1pPr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9pPr>
          </a:lstStyle>
          <a:p>
            <a:pPr eaLnBrk="1"/>
            <a:r>
              <a:rPr lang="en-US" altLang="en-US" sz="8400" dirty="0"/>
              <a:t>Setting</a:t>
            </a:r>
          </a:p>
        </p:txBody>
      </p:sp>
      <p:sp>
        <p:nvSpPr>
          <p:cNvPr id="50178" name="Shape 281"/>
          <p:cNvSpPr>
            <a:spLocks noChangeArrowheads="1"/>
          </p:cNvSpPr>
          <p:nvPr/>
        </p:nvSpPr>
        <p:spPr bwMode="auto">
          <a:xfrm>
            <a:off x="1268810" y="2775744"/>
            <a:ext cx="10729192" cy="561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8121" tIns="58121" rIns="58121" bIns="58121">
            <a:spAutoFit/>
          </a:bodyPr>
          <a:lstStyle>
            <a:lvl1pPr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9pPr>
          </a:lstStyle>
          <a:p>
            <a:pPr eaLnBrk="1"/>
            <a:r>
              <a:rPr lang="en-US" altLang="en-US" sz="5100" dirty="0"/>
              <a:t>You need to be able to use sophisticated devices and detail to set a strong atmosphere and tone for the opening of a story </a:t>
            </a:r>
          </a:p>
          <a:p>
            <a:pPr eaLnBrk="1"/>
            <a:endParaRPr lang="en-US" altLang="en-US" sz="5100" dirty="0"/>
          </a:p>
          <a:p>
            <a:pPr eaLnBrk="1"/>
            <a:r>
              <a:rPr lang="en-US" altLang="en-US" sz="5100" dirty="0"/>
              <a:t>What does this mean?</a:t>
            </a:r>
          </a:p>
          <a:p>
            <a:pPr eaLnBrk="1"/>
            <a:endParaRPr lang="en-US" altLang="en-US" sz="5100" dirty="0"/>
          </a:p>
        </p:txBody>
      </p:sp>
    </p:spTree>
    <p:extLst>
      <p:ext uri="{BB962C8B-B14F-4D97-AF65-F5344CB8AC3E}">
        <p14:creationId xmlns:p14="http://schemas.microsoft.com/office/powerpoint/2010/main" val="127149422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256" y="1796580"/>
            <a:ext cx="8077288" cy="605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690" y="10215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Ing</a:t>
            </a:r>
            <a:r>
              <a:rPr lang="en-GB" dirty="0"/>
              <a:t> verbs to introduce the atmosphere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59900" y="148322"/>
            <a:ext cx="6766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Metaphor to describe the colours (paint easel, buckets of paint, cascade of fireworks….etc.)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8690" y="9256464"/>
            <a:ext cx="6766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Similes and alliteration adjectives: a silky silhouette of the city was like a…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33706" y="9117964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Colours – describe them all (visual imagery)  (red) ochre, cerulean blue, amber (yellow), gold, turquoise blue, etc.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55" y="3988842"/>
            <a:ext cx="176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Smells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081419" y="3176521"/>
            <a:ext cx="1764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Sounds – or Challenge: describe the silence.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8690" y="6281716"/>
            <a:ext cx="1944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Unusual details – the distant ambulance sirens, the soaring gulls, etc.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082922" y="5670267"/>
            <a:ext cx="17872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Prepositions: </a:t>
            </a:r>
          </a:p>
          <a:p>
            <a:endParaRPr lang="en-GB" dirty="0"/>
          </a:p>
          <a:p>
            <a:r>
              <a:rPr lang="en-GB" dirty="0"/>
              <a:t>Beyond the horizon,…</a:t>
            </a:r>
          </a:p>
          <a:p>
            <a:endParaRPr lang="en-GB" dirty="0"/>
          </a:p>
          <a:p>
            <a:r>
              <a:rPr lang="en-GB" dirty="0"/>
              <a:t>Above the towering…</a:t>
            </a:r>
          </a:p>
          <a:p>
            <a:endParaRPr lang="en-GB" dirty="0"/>
          </a:p>
          <a:p>
            <a:r>
              <a:rPr lang="en-GB" dirty="0"/>
              <a:t>Under the glassy water,…</a:t>
            </a:r>
          </a:p>
        </p:txBody>
      </p:sp>
    </p:spTree>
    <p:extLst>
      <p:ext uri="{BB962C8B-B14F-4D97-AF65-F5344CB8AC3E}">
        <p14:creationId xmlns:p14="http://schemas.microsoft.com/office/powerpoint/2010/main" val="4000534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2522" y="2199680"/>
            <a:ext cx="12541624" cy="6007335"/>
            <a:chOff x="456468" y="7501234"/>
            <a:chExt cx="9541430" cy="7598938"/>
          </a:xfrm>
        </p:grpSpPr>
        <p:sp>
          <p:nvSpPr>
            <p:cNvPr id="3" name="Freeform 2"/>
            <p:cNvSpPr/>
            <p:nvPr/>
          </p:nvSpPr>
          <p:spPr>
            <a:xfrm>
              <a:off x="456468" y="7631117"/>
              <a:ext cx="9254906" cy="7469055"/>
            </a:xfrm>
            <a:custGeom>
              <a:avLst/>
              <a:gdLst/>
              <a:ahLst/>
              <a:cxnLst/>
              <a:rect l="0" t="0" r="0" b="0"/>
              <a:pathLst>
                <a:path w="9252459" h="1449706">
                  <a:moveTo>
                    <a:pt x="0" y="0"/>
                  </a:moveTo>
                  <a:lnTo>
                    <a:pt x="9252458" y="0"/>
                  </a:lnTo>
                  <a:lnTo>
                    <a:pt x="9252458" y="1449705"/>
                  </a:lnTo>
                  <a:lnTo>
                    <a:pt x="0" y="1449705"/>
                  </a:lnTo>
                  <a:close/>
                </a:path>
              </a:pathLst>
            </a:custGeom>
            <a:solidFill>
              <a:srgbClr val="E6E6FA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4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52298" y="7501234"/>
              <a:ext cx="9245600" cy="525581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endParaRPr lang="en-GB" sz="4400" b="1" dirty="0">
                <a:solidFill>
                  <a:srgbClr val="009300"/>
                </a:solidFill>
                <a:latin typeface="Arial - 20"/>
              </a:endParaRPr>
            </a:p>
            <a:p>
              <a:endParaRPr lang="en-GB" sz="4400" b="1" dirty="0">
                <a:solidFill>
                  <a:srgbClr val="009300"/>
                </a:solidFill>
                <a:latin typeface="Arial - 20"/>
              </a:endParaRPr>
            </a:p>
            <a:p>
              <a:r>
                <a:rPr lang="en-GB" sz="4400" b="1" dirty="0">
                  <a:solidFill>
                    <a:srgbClr val="009300"/>
                  </a:solidFill>
                  <a:latin typeface="Arial - 20"/>
                </a:rPr>
                <a:t>Glowing vividly</a:t>
              </a:r>
              <a:r>
                <a:rPr lang="en-GB" sz="4400" dirty="0">
                  <a:solidFill>
                    <a:srgbClr val="000000"/>
                  </a:solidFill>
                  <a:latin typeface="Arial - 20"/>
                </a:rPr>
                <a:t> against the cerulean blue sky, bold buildings, white clouds, </a:t>
              </a:r>
              <a:r>
                <a:rPr lang="en-GB" sz="4400" b="1" dirty="0">
                  <a:solidFill>
                    <a:srgbClr val="800080"/>
                  </a:solidFill>
                  <a:latin typeface="Arial - 20"/>
                </a:rPr>
                <a:t>striking and majestic. Twilight.  </a:t>
              </a:r>
              <a:r>
                <a:rPr lang="en-GB" sz="4400" b="1" dirty="0">
                  <a:latin typeface="Arial - 20"/>
                </a:rPr>
                <a:t>A myriad of colour mirroring the vibrant city.</a:t>
              </a:r>
              <a:r>
                <a:rPr lang="en-GB" sz="4400" dirty="0">
                  <a:latin typeface="Arial - 2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239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E6FA"/>
            </a:gs>
            <a:gs pos="100000">
              <a:srgbClr val="E6E6FA">
                <a:tint val="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9719" y="201916"/>
            <a:ext cx="8735322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u="sng">
                <a:solidFill>
                  <a:srgbClr val="000000"/>
                </a:solidFill>
                <a:latin typeface="Arial - 36"/>
              </a:rPr>
              <a:t>Character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1473" y="743415"/>
            <a:ext cx="13279685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500">
                <a:solidFill>
                  <a:srgbClr val="000000"/>
                </a:solidFill>
                <a:latin typeface="Arial - 20"/>
              </a:rPr>
              <a:t>LO: To develop the use of 'show' not 'tell' in character descriptions. 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3" y="4553293"/>
            <a:ext cx="4408649" cy="42535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10247708" y="491793"/>
            <a:ext cx="3811192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 - 24"/>
              </a:rPr>
              <a:t>What emotions do you think these people are feeling? How did you decide?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853" y="2243020"/>
            <a:ext cx="4081428" cy="36457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62" y="4739921"/>
            <a:ext cx="3858906" cy="31981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Picture 7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853" y="5858253"/>
            <a:ext cx="3783470" cy="32809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0" name="TextBox 9"/>
          <p:cNvSpPr txBox="1"/>
          <p:nvPr/>
        </p:nvSpPr>
        <p:spPr>
          <a:xfrm>
            <a:off x="318595" y="1318201"/>
            <a:ext cx="901511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TASK: Choose 1-2 characters to describe their feelings – DON’T TELL </a:t>
            </a:r>
            <a:r>
              <a:rPr lang="en-US" sz="4000" dirty="0">
                <a:solidFill>
                  <a:srgbClr val="FF0000"/>
                </a:solidFill>
              </a:rPr>
              <a:t>No: Glaring in anger,…</a:t>
            </a:r>
          </a:p>
          <a:p>
            <a:r>
              <a:rPr lang="en-US" sz="4000" dirty="0">
                <a:solidFill>
                  <a:srgbClr val="00B050"/>
                </a:solidFill>
              </a:rPr>
              <a:t>YES: Gritting his teeth, glaring, his eyes were </a:t>
            </a:r>
            <a:r>
              <a:rPr lang="en-US" sz="4000" dirty="0" err="1">
                <a:solidFill>
                  <a:srgbClr val="00B050"/>
                </a:solidFill>
              </a:rPr>
              <a:t>smouldering</a:t>
            </a:r>
            <a:r>
              <a:rPr lang="en-US" sz="4000" dirty="0">
                <a:solidFill>
                  <a:srgbClr val="00B050"/>
                </a:solidFill>
              </a:rPr>
              <a:t> embers of death. </a:t>
            </a:r>
          </a:p>
        </p:txBody>
      </p:sp>
    </p:spTree>
    <p:extLst>
      <p:ext uri="{BB962C8B-B14F-4D97-AF65-F5344CB8AC3E}">
        <p14:creationId xmlns:p14="http://schemas.microsoft.com/office/powerpoint/2010/main" val="346158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E6FA"/>
            </a:gs>
            <a:gs pos="100000">
              <a:srgbClr val="E6E6FA">
                <a:tint val="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178" y="844372"/>
            <a:ext cx="13440836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600">
                <a:solidFill>
                  <a:srgbClr val="000000"/>
                </a:solidFill>
                <a:latin typeface="Arial - 22"/>
              </a:rPr>
              <a:t>Write a comment and a target for your partner based on the criteria below.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178" y="2127672"/>
            <a:ext cx="12187660" cy="56323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3600" dirty="0">
                <a:solidFill>
                  <a:srgbClr val="000000"/>
                </a:solidFill>
                <a:latin typeface="Arial - 20"/>
              </a:rPr>
              <a:t>Assessment Criteria</a:t>
            </a:r>
          </a:p>
          <a:p>
            <a:endParaRPr lang="en-GB" sz="3600" dirty="0">
              <a:solidFill>
                <a:srgbClr val="000000"/>
              </a:solidFill>
              <a:latin typeface="Arial - 20"/>
            </a:endParaRPr>
          </a:p>
          <a:p>
            <a:r>
              <a:rPr lang="en-GB" sz="3600" dirty="0">
                <a:solidFill>
                  <a:srgbClr val="000000"/>
                </a:solidFill>
                <a:latin typeface="Arial - 20"/>
              </a:rPr>
              <a:t>Detailed description – 5 senses </a:t>
            </a:r>
          </a:p>
          <a:p>
            <a:r>
              <a:rPr lang="en-GB" sz="3600" dirty="0">
                <a:solidFill>
                  <a:srgbClr val="000000"/>
                </a:solidFill>
                <a:latin typeface="Arial - 20"/>
              </a:rPr>
              <a:t>Uses 'show' not 'tell consistently</a:t>
            </a:r>
          </a:p>
          <a:p>
            <a:r>
              <a:rPr lang="en-GB" sz="3600" dirty="0">
                <a:solidFill>
                  <a:srgbClr val="000000"/>
                </a:solidFill>
                <a:latin typeface="Arial - 20"/>
              </a:rPr>
              <a:t>Varied vocabulary</a:t>
            </a:r>
          </a:p>
          <a:p>
            <a:r>
              <a:rPr lang="en-GB" sz="3600" dirty="0">
                <a:solidFill>
                  <a:srgbClr val="000000"/>
                </a:solidFill>
                <a:latin typeface="Arial - 20"/>
              </a:rPr>
              <a:t>Use of complex sentence structures</a:t>
            </a:r>
          </a:p>
          <a:p>
            <a:endParaRPr lang="en-GB" sz="3600" dirty="0">
              <a:solidFill>
                <a:srgbClr val="000000"/>
              </a:solidFill>
              <a:latin typeface="Arial - 20"/>
            </a:endParaRPr>
          </a:p>
          <a:p>
            <a:r>
              <a:rPr lang="en-GB" sz="3600" dirty="0">
                <a:solidFill>
                  <a:srgbClr val="000000"/>
                </a:solidFill>
                <a:latin typeface="Arial - 20"/>
              </a:rPr>
              <a:t>Challenge: some alliteration, similes and imagery detail used </a:t>
            </a:r>
          </a:p>
          <a:p>
            <a:endParaRPr lang="en-GB" sz="3600" dirty="0">
              <a:solidFill>
                <a:srgbClr val="000000"/>
              </a:solidFill>
              <a:latin typeface="Arial - 20"/>
            </a:endParaRPr>
          </a:p>
        </p:txBody>
      </p:sp>
    </p:spTree>
    <p:extLst>
      <p:ext uri="{BB962C8B-B14F-4D97-AF65-F5344CB8AC3E}">
        <p14:creationId xmlns:p14="http://schemas.microsoft.com/office/powerpoint/2010/main" val="3753690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2576</TotalTime>
  <Words>1129</Words>
  <Application>Microsoft Office PowerPoint</Application>
  <PresentationFormat>Custom</PresentationFormat>
  <Paragraphs>124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Arial</vt:lpstr>
      <vt:lpstr>Arial - 18</vt:lpstr>
      <vt:lpstr>Arial - 20</vt:lpstr>
      <vt:lpstr>Arial - 22</vt:lpstr>
      <vt:lpstr>Arial - 24</vt:lpstr>
      <vt:lpstr>Arial - 26</vt:lpstr>
      <vt:lpstr>Arial - 28</vt:lpstr>
      <vt:lpstr>Arial - 36</vt:lpstr>
      <vt:lpstr>Calibri</vt:lpstr>
      <vt:lpstr>Chalkboard SE Regular</vt:lpstr>
      <vt:lpstr>Comic Sans MS</vt:lpstr>
      <vt:lpstr>Gill Sans</vt:lpstr>
      <vt:lpstr>Helvetica</vt:lpstr>
      <vt:lpstr>Verdana - 24</vt:lpstr>
      <vt:lpstr>Office Theme</vt:lpstr>
      <vt:lpstr>Do Now:  What do these sentences have in common?  </vt:lpstr>
      <vt:lpstr>PowerPoint Presentation</vt:lpstr>
      <vt:lpstr>Paper 1: Writing </vt:lpstr>
      <vt:lpstr>Paper 1: Writing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Characters</vt:lpstr>
      <vt:lpstr>PowerPoint Presentation</vt:lpstr>
      <vt:lpstr>TASK: which character is being described? Find three techniques used in all three descriptions. </vt:lpstr>
      <vt:lpstr>Character trait Paragraph </vt:lpstr>
      <vt:lpstr>PowerPoint Presentation</vt:lpstr>
      <vt:lpstr>PowerPoint Presentation</vt:lpstr>
      <vt:lpstr>PowerPoint Presentation</vt:lpstr>
    </vt:vector>
  </TitlesOfParts>
  <Company>StBedes Scunthorpe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Tait</dc:creator>
  <cp:lastModifiedBy>S Ryan</cp:lastModifiedBy>
  <cp:revision>153</cp:revision>
  <cp:lastPrinted>2020-01-27T08:39:53Z</cp:lastPrinted>
  <dcterms:created xsi:type="dcterms:W3CDTF">2017-01-06T09:31:33Z</dcterms:created>
  <dcterms:modified xsi:type="dcterms:W3CDTF">2020-11-11T15:25:33Z</dcterms:modified>
</cp:coreProperties>
</file>