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2" r:id="rId6"/>
    <p:sldId id="263" r:id="rId7"/>
    <p:sldId id="265" r:id="rId8"/>
    <p:sldId id="269" r:id="rId9"/>
    <p:sldId id="266" r:id="rId10"/>
    <p:sldId id="267" r:id="rId11"/>
    <p:sldId id="261" r:id="rId12"/>
    <p:sldId id="270" r:id="rId13"/>
    <p:sldId id="271" r:id="rId14"/>
    <p:sldId id="272" r:id="rId15"/>
    <p:sldId id="281" r:id="rId16"/>
    <p:sldId id="274" r:id="rId17"/>
    <p:sldId id="275" r:id="rId18"/>
    <p:sldId id="276" r:id="rId19"/>
    <p:sldId id="277" r:id="rId20"/>
    <p:sldId id="278" r:id="rId21"/>
    <p:sldId id="280" r:id="rId22"/>
    <p:sldId id="279" r:id="rId23"/>
    <p:sldId id="282" r:id="rId24"/>
    <p:sldId id="283" r:id="rId25"/>
    <p:sldId id="284" r:id="rId26"/>
    <p:sldId id="285" r:id="rId27"/>
    <p:sldId id="286" r:id="rId28"/>
    <p:sldId id="28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1" d="100"/>
          <a:sy n="7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2D07B-7F31-4746-8A43-D855D2B709D9}" type="datetimeFigureOut">
              <a:rPr lang="en-GB" smtClean="0"/>
              <a:t>23/09/2020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5EDA-4841-4E69-A22F-401DED827946}" type="slidenum">
              <a:rPr lang="en-GB" smtClean="0"/>
              <a:t>‹#›</a:t>
            </a:fld>
            <a:endParaRPr lang="en-GB"/>
          </a:p>
        </p:txBody>
      </p:sp>
    </p:spTree>
    <p:extLst>
      <p:ext uri="{BB962C8B-B14F-4D97-AF65-F5344CB8AC3E}">
        <p14:creationId xmlns:p14="http://schemas.microsoft.com/office/powerpoint/2010/main" val="49509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TO INCLUDE MORE KEY VOCABULARY, CONVENTIONS OF ELIZAB. DRAMA, ANALYTICAL SKILLS ETC. </a:t>
            </a:r>
            <a:r>
              <a:rPr lang="en-GB"/>
              <a:t>LESS FOCUS ON QUOTATIONS</a:t>
            </a:r>
          </a:p>
        </p:txBody>
      </p:sp>
      <p:sp>
        <p:nvSpPr>
          <p:cNvPr id="4" name="Slide Number Placeholder 3"/>
          <p:cNvSpPr>
            <a:spLocks noGrp="1"/>
          </p:cNvSpPr>
          <p:nvPr>
            <p:ph type="sldNum" sz="quarter" idx="10"/>
          </p:nvPr>
        </p:nvSpPr>
        <p:spPr/>
        <p:txBody>
          <a:bodyPr/>
          <a:lstStyle/>
          <a:p>
            <a:fld id="{F4D4F426-34BF-4249-8A1D-ABAE1D7174FC}" type="slidenum">
              <a:rPr lang="en-GB" smtClean="0"/>
              <a:t>2</a:t>
            </a:fld>
            <a:endParaRPr lang="en-GB"/>
          </a:p>
        </p:txBody>
      </p:sp>
    </p:spTree>
    <p:extLst>
      <p:ext uri="{BB962C8B-B14F-4D97-AF65-F5344CB8AC3E}">
        <p14:creationId xmlns:p14="http://schemas.microsoft.com/office/powerpoint/2010/main" val="343431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D4F426-34BF-4249-8A1D-ABAE1D7174FC}" type="slidenum">
              <a:rPr lang="en-GB" smtClean="0"/>
              <a:t>3</a:t>
            </a:fld>
            <a:endParaRPr lang="en-GB"/>
          </a:p>
        </p:txBody>
      </p:sp>
    </p:spTree>
    <p:extLst>
      <p:ext uri="{BB962C8B-B14F-4D97-AF65-F5344CB8AC3E}">
        <p14:creationId xmlns:p14="http://schemas.microsoft.com/office/powerpoint/2010/main" val="25804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Prologue</a:t>
            </a:r>
            <a:r>
              <a:rPr lang="en-GB" baseline="0" dirty="0"/>
              <a:t> 5 in 5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11</a:t>
            </a:fld>
            <a:endParaRPr lang="en-GB" dirty="0"/>
          </a:p>
        </p:txBody>
      </p:sp>
    </p:spTree>
    <p:extLst>
      <p:ext uri="{BB962C8B-B14F-4D97-AF65-F5344CB8AC3E}">
        <p14:creationId xmlns:p14="http://schemas.microsoft.com/office/powerpoint/2010/main" val="306813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Prologue</a:t>
            </a:r>
            <a:r>
              <a:rPr lang="en-GB" baseline="0" dirty="0"/>
              <a:t> 5 in 5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19</a:t>
            </a:fld>
            <a:endParaRPr lang="en-GB" dirty="0"/>
          </a:p>
        </p:txBody>
      </p:sp>
    </p:spTree>
    <p:extLst>
      <p:ext uri="{BB962C8B-B14F-4D97-AF65-F5344CB8AC3E}">
        <p14:creationId xmlns:p14="http://schemas.microsoft.com/office/powerpoint/2010/main" val="189024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A1 S1 – The</a:t>
            </a:r>
            <a:r>
              <a:rPr lang="en-GB" baseline="0" dirty="0"/>
              <a:t> fight at the start and Prince Escalus intervenes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21</a:t>
            </a:fld>
            <a:endParaRPr lang="en-GB" dirty="0"/>
          </a:p>
        </p:txBody>
      </p:sp>
    </p:spTree>
    <p:extLst>
      <p:ext uri="{BB962C8B-B14F-4D97-AF65-F5344CB8AC3E}">
        <p14:creationId xmlns:p14="http://schemas.microsoft.com/office/powerpoint/2010/main" val="156855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A1 S1 – The</a:t>
            </a:r>
            <a:r>
              <a:rPr lang="en-GB" baseline="0" dirty="0"/>
              <a:t> fight at the start and Prince Escalus intervenes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22</a:t>
            </a:fld>
            <a:endParaRPr lang="en-GB" dirty="0"/>
          </a:p>
        </p:txBody>
      </p:sp>
    </p:spTree>
    <p:extLst>
      <p:ext uri="{BB962C8B-B14F-4D97-AF65-F5344CB8AC3E}">
        <p14:creationId xmlns:p14="http://schemas.microsoft.com/office/powerpoint/2010/main" val="5492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3F20FE-6FFC-454C-BD56-83E8D6BE8D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5793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F20FE-6FFC-454C-BD56-83E8D6BE8D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5443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F20FE-6FFC-454C-BD56-83E8D6BE8D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359252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3F20FE-6FFC-454C-BD56-83E8D6BE8D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60292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F20FE-6FFC-454C-BD56-83E8D6BE8DE4}"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48746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3F20FE-6FFC-454C-BD56-83E8D6BE8D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37033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3F20FE-6FFC-454C-BD56-83E8D6BE8DE4}"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03987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3F20FE-6FFC-454C-BD56-83E8D6BE8DE4}"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95037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F20FE-6FFC-454C-BD56-83E8D6BE8DE4}"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96565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F20FE-6FFC-454C-BD56-83E8D6BE8D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2019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F20FE-6FFC-454C-BD56-83E8D6BE8DE4}"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08D55-7771-4792-9E6F-417CC8539ACF}" type="slidenum">
              <a:rPr lang="en-GB" smtClean="0"/>
              <a:t>‹#›</a:t>
            </a:fld>
            <a:endParaRPr lang="en-GB"/>
          </a:p>
        </p:txBody>
      </p:sp>
    </p:spTree>
    <p:extLst>
      <p:ext uri="{BB962C8B-B14F-4D97-AF65-F5344CB8AC3E}">
        <p14:creationId xmlns:p14="http://schemas.microsoft.com/office/powerpoint/2010/main" val="134522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F20FE-6FFC-454C-BD56-83E8D6BE8DE4}" type="datetimeFigureOut">
              <a:rPr lang="en-GB" smtClean="0"/>
              <a:t>23/09/2020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08D55-7771-4792-9E6F-417CC8539ACF}" type="slidenum">
              <a:rPr lang="en-GB" smtClean="0"/>
              <a:t>‹#›</a:t>
            </a:fld>
            <a:endParaRPr lang="en-GB"/>
          </a:p>
        </p:txBody>
      </p:sp>
    </p:spTree>
    <p:extLst>
      <p:ext uri="{BB962C8B-B14F-4D97-AF65-F5344CB8AC3E}">
        <p14:creationId xmlns:p14="http://schemas.microsoft.com/office/powerpoint/2010/main" val="329856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notes.com/topics/romeo-and-juliet/characters?en_action=hh_answer_body_click&amp;en_label=/homework-help/what-romeos-oxymorons-speech-show-romeo-juliet-345842#answer-727970&amp;en_category=internal_campaign#characters-all-characters-minor-characters-benvolio" TargetMode="External"/><Relationship Id="rId2" Type="http://schemas.openxmlformats.org/officeDocument/2006/relationships/hyperlink" Target="https://www.enotes.com/topics/romeo-and-juliet/characters/romeo?en_action=hh_answer_body_click&amp;en_label=/homework-help/what-romeos-oxymorons-speech-show-romeo-juliet-345842#answer-727970&amp;en_category=internal_campaign" TargetMode="External"/><Relationship Id="rId1" Type="http://schemas.openxmlformats.org/officeDocument/2006/relationships/slideLayout" Target="../slideLayouts/slideLayout2.xml"/><Relationship Id="rId4" Type="http://schemas.openxmlformats.org/officeDocument/2006/relationships/hyperlink" Target="https://www.enotes.com/topics/literary-terms/complete-index/oxymoron?en_action=hh_answer_body_click&amp;en_label=/homework-help/what-romeos-oxymorons-speech-show-romeo-juliet-345842#answer-727970&amp;en_category=internal_campaig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Play</a:t>
            </a:r>
          </a:p>
          <a:p>
            <a:pPr algn="ctr"/>
            <a:r>
              <a:rPr lang="en-GB" sz="1200" b="1" u="sng" dirty="0" smtClean="0">
                <a:latin typeface="Comic Sans MS" panose="030F0702030302020204" pitchFamily="66" charset="0"/>
              </a:rPr>
              <a:t>Prologue</a:t>
            </a:r>
          </a:p>
          <a:p>
            <a:pPr algn="ctr"/>
            <a:r>
              <a:rPr lang="en-GB" sz="1200" b="1" u="sng" dirty="0" smtClean="0">
                <a:latin typeface="Comic Sans MS" panose="030F0702030302020204" pitchFamily="66" charset="0"/>
              </a:rPr>
              <a:t>Sonnet </a:t>
            </a:r>
          </a:p>
          <a:p>
            <a:pPr algn="ctr"/>
            <a:r>
              <a:rPr lang="en-GB" sz="1200" b="1" u="sng" dirty="0" smtClean="0">
                <a:latin typeface="Comic Sans MS" panose="030F0702030302020204" pitchFamily="66" charset="0"/>
              </a:rPr>
              <a:t>Iambic pentameter </a:t>
            </a:r>
          </a:p>
          <a:p>
            <a:pPr algn="ctr"/>
            <a:r>
              <a:rPr lang="en-GB" sz="1200" b="1" u="sng" dirty="0" smtClean="0">
                <a:latin typeface="Comic Sans MS" panose="030F0702030302020204" pitchFamily="66" charset="0"/>
              </a:rPr>
              <a:t>(</a:t>
            </a:r>
            <a:r>
              <a:rPr lang="en-GB" sz="1200" i="1" dirty="0"/>
              <a:t>Penta</a:t>
            </a:r>
            <a:r>
              <a:rPr lang="en-GB" sz="1200" dirty="0"/>
              <a:t> means five, so a line of iambic pentameter consists of five iambs - five sets of unstressed and stressed syllables</a:t>
            </a:r>
            <a:r>
              <a:rPr lang="en-GB" sz="1200" dirty="0" smtClean="0"/>
              <a:t>.)</a:t>
            </a:r>
            <a:endParaRPr lang="en-GB" sz="1200" b="1" u="sng" dirty="0" smtClean="0">
              <a:latin typeface="Comic Sans MS" panose="030F0702030302020204" pitchFamily="66" charset="0"/>
            </a:endParaRPr>
          </a:p>
          <a:p>
            <a:pPr algn="ctr"/>
            <a:r>
              <a:rPr lang="en-GB" sz="1200" b="1" u="sng" dirty="0" smtClean="0">
                <a:latin typeface="Comic Sans MS" panose="030F0702030302020204" pitchFamily="66" charset="0"/>
              </a:rPr>
              <a:t>Rhyming couplets</a:t>
            </a:r>
          </a:p>
          <a:p>
            <a:pPr algn="ctr"/>
            <a:r>
              <a:rPr lang="en-GB" sz="1200" b="1" u="sng" dirty="0" smtClean="0">
                <a:latin typeface="Comic Sans MS" panose="030F0702030302020204" pitchFamily="66" charset="0"/>
              </a:rPr>
              <a:t>Foreshadow</a:t>
            </a:r>
          </a:p>
          <a:p>
            <a:pPr algn="ctr"/>
            <a:r>
              <a:rPr lang="en-GB" sz="1200" b="1" u="sng" dirty="0" smtClean="0">
                <a:latin typeface="Comic Sans MS" panose="030F0702030302020204" pitchFamily="66" charset="0"/>
              </a:rPr>
              <a:t>Foretell</a:t>
            </a:r>
          </a:p>
          <a:p>
            <a:pPr algn="ctr"/>
            <a:r>
              <a:rPr lang="en-GB" sz="1200" b="1" u="sng" dirty="0" smtClean="0">
                <a:latin typeface="Comic Sans MS" panose="030F0702030302020204" pitchFamily="66" charset="0"/>
              </a:rPr>
              <a:t>Predict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3344007" y="1036661"/>
            <a:ext cx="7168662" cy="3529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Starter: read the knowledge organiser and highlight key information</a:t>
            </a:r>
          </a:p>
          <a:p>
            <a:pPr algn="ctr"/>
            <a:endParaRPr lang="en-GB" b="1" u="sng" dirty="0" smtClean="0">
              <a:solidFill>
                <a:srgbClr val="FF0000"/>
              </a:solidFill>
            </a:endParaRPr>
          </a:p>
          <a:p>
            <a:pPr algn="ctr"/>
            <a:endParaRPr lang="en-GB" b="1" u="sng" dirty="0">
              <a:solidFill>
                <a:srgbClr val="FF0000"/>
              </a:solidFill>
            </a:endParaRPr>
          </a:p>
          <a:p>
            <a:pPr algn="ctr"/>
            <a:endParaRPr lang="en-GB" b="1" u="sng" dirty="0" smtClean="0">
              <a:solidFill>
                <a:srgbClr val="FF0000"/>
              </a:solidFill>
            </a:endParaRPr>
          </a:p>
          <a:p>
            <a:pPr algn="ctr"/>
            <a:endParaRPr lang="en-GB" b="1" u="sng" dirty="0">
              <a:solidFill>
                <a:srgbClr val="FF0000"/>
              </a:solidFill>
            </a:endParaRPr>
          </a:p>
          <a:p>
            <a:pPr algn="ctr"/>
            <a:r>
              <a:rPr lang="en-GB" b="1" u="sng" dirty="0" smtClean="0">
                <a:solidFill>
                  <a:srgbClr val="FF0000"/>
                </a:solidFill>
              </a:rPr>
              <a:t>CHALLENGE: dual coding</a:t>
            </a:r>
          </a:p>
          <a:p>
            <a:pPr marL="285750" indent="-285750" algn="ctr">
              <a:buFont typeface="Arial" panose="020B0604020202020204" pitchFamily="34" charset="0"/>
              <a:buChar char="•"/>
            </a:pPr>
            <a:r>
              <a:rPr lang="en-GB" dirty="0" smtClean="0">
                <a:solidFill>
                  <a:srgbClr val="FF0000"/>
                </a:solidFill>
              </a:rPr>
              <a:t>Draw a symbol/symbols to represent the 5 acts in the play/knowledge organiser</a:t>
            </a:r>
          </a:p>
          <a:p>
            <a:pPr marL="285750" indent="-285750" algn="ctr">
              <a:buFont typeface="Arial" panose="020B0604020202020204" pitchFamily="34" charset="0"/>
              <a:buChar char="•"/>
            </a:pPr>
            <a:r>
              <a:rPr lang="en-GB" dirty="0" smtClean="0"/>
              <a:t> </a:t>
            </a:r>
            <a:endParaRPr lang="en-GB" dirty="0"/>
          </a:p>
        </p:txBody>
      </p:sp>
      <p:sp>
        <p:nvSpPr>
          <p:cNvPr id="9" name="Rounded Rectangle 8"/>
          <p:cNvSpPr/>
          <p:nvPr/>
        </p:nvSpPr>
        <p:spPr>
          <a:xfrm>
            <a:off x="3540369" y="93785"/>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Memory and embedding knowledge</a:t>
            </a:r>
            <a:endParaRPr lang="en-GB" b="1" u="sng" dirty="0"/>
          </a:p>
        </p:txBody>
      </p:sp>
    </p:spTree>
    <p:extLst>
      <p:ext uri="{BB962C8B-B14F-4D97-AF65-F5344CB8AC3E}">
        <p14:creationId xmlns:p14="http://schemas.microsoft.com/office/powerpoint/2010/main" val="52384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289FFC-EBE1-4811-8F37-31DCB9629EB3}"/>
              </a:ext>
            </a:extLst>
          </p:cNvPr>
          <p:cNvSpPr>
            <a:spLocks noGrp="1"/>
          </p:cNvSpPr>
          <p:nvPr>
            <p:ph idx="1"/>
          </p:nvPr>
        </p:nvSpPr>
        <p:spPr>
          <a:xfrm>
            <a:off x="6792105" y="1"/>
            <a:ext cx="5399895" cy="6857999"/>
          </a:xfrm>
          <a:ln>
            <a:solidFill>
              <a:schemeClr val="accent1"/>
            </a:solidFill>
          </a:ln>
        </p:spPr>
        <p:txBody>
          <a:bodyPr>
            <a:normAutofit fontScale="70000" lnSpcReduction="20000"/>
          </a:bodyPr>
          <a:lstStyle/>
          <a:p>
            <a:r>
              <a:rPr lang="en-GB" sz="1900" b="1" u="sng" dirty="0" smtClean="0"/>
              <a:t>EVEN BETTER IF</a:t>
            </a:r>
          </a:p>
          <a:p>
            <a:r>
              <a:rPr lang="en-GB" sz="2000" dirty="0" smtClean="0"/>
              <a:t>Cleverly</a:t>
            </a:r>
            <a:r>
              <a:rPr lang="en-GB" sz="2000" dirty="0"/>
              <a:t>, Shakespeare conveys the important themes that occur throughout the play from the very start. As a result of this, he informs audiences about what to expect and what to observe as the play is </a:t>
            </a:r>
            <a:r>
              <a:rPr lang="en-GB" sz="2000" dirty="0" smtClean="0"/>
              <a:t>performed which prepares them for key events and themes.</a:t>
            </a:r>
            <a:endParaRPr lang="en-GB" sz="2000" dirty="0"/>
          </a:p>
          <a:p>
            <a:endParaRPr lang="en-GB" sz="2000" dirty="0">
              <a:solidFill>
                <a:srgbClr val="FF0000"/>
              </a:solidFill>
            </a:endParaRPr>
          </a:p>
          <a:p>
            <a:r>
              <a:rPr lang="en-GB" sz="2000" dirty="0">
                <a:solidFill>
                  <a:srgbClr val="FF0000"/>
                </a:solidFill>
              </a:rPr>
              <a:t>Effectively, the prologue is constructed to be informative </a:t>
            </a:r>
            <a:r>
              <a:rPr lang="en-GB" sz="2000" dirty="0"/>
              <a:t>in, ‘two households both alike in dignity’ so that the audience is aware the warring families are both equal in terms of status, wealth, reputation and ambition. Furthermore, it establishes the setting in ‘Verona’ and the repetition of ‘civil’ indicates regular feuds exist within this city between the local citizens. Clearly, the prologue serves as an introduction to events and ides present in the play and Shakespeare crafts the prologue with the sole purpose of revealing what the play is about before it even begins. This creates a sense of anticipation within the audience as they are both expectant and eager to witness the feuding events hinted at in the prologue</a:t>
            </a:r>
            <a:r>
              <a:rPr lang="en-GB" sz="2000" dirty="0" smtClean="0"/>
              <a:t>. From the onset, the prologue foreshadows the theme of conflict which occurs consistently throughout the play and from the very beginning of act one, like the start of the prologue.</a:t>
            </a:r>
            <a:endParaRPr lang="en-GB" sz="2000" dirty="0"/>
          </a:p>
          <a:p>
            <a:pPr marL="0" indent="0">
              <a:buNone/>
            </a:pPr>
            <a:endParaRPr lang="en-GB" sz="2000" dirty="0"/>
          </a:p>
          <a:p>
            <a:endParaRPr lang="en-GB" sz="2000" dirty="0"/>
          </a:p>
          <a:p>
            <a:r>
              <a:rPr lang="en-GB" sz="2000" dirty="0">
                <a:solidFill>
                  <a:srgbClr val="FF0000"/>
                </a:solidFill>
              </a:rPr>
              <a:t>Without doubt, the prologue establishes the main theme of fate </a:t>
            </a:r>
            <a:r>
              <a:rPr lang="en-GB" sz="2000" dirty="0"/>
              <a:t>in, ‘ a pair of star </a:t>
            </a:r>
            <a:r>
              <a:rPr lang="en-GB" sz="2000" dirty="0" err="1"/>
              <a:t>cross’d</a:t>
            </a:r>
            <a:r>
              <a:rPr lang="en-GB" sz="2000" dirty="0"/>
              <a:t> lovers take their life’  and so advises the audience that the main characters’ love is doomed and predestined before it has begun. The idea of fate is clearly stated and is ‘hanging in the stars’ from the onset and their untimely, ‘death-marked love’ cannot be avoided as the adjective ‘death’ connotes the severe outcomes of the play. </a:t>
            </a:r>
            <a:r>
              <a:rPr lang="en-GB" sz="2000" dirty="0" smtClean="0"/>
              <a:t>The verb ‘hanging’ implies a self made death and reflects how Romeo and Juliet plot their own suicide in revenge for their ‘parents’ strife’ It </a:t>
            </a:r>
            <a:r>
              <a:rPr lang="en-GB" sz="2000" dirty="0"/>
              <a:t>creates a feeling of panic and curiosity within the </a:t>
            </a:r>
            <a:r>
              <a:rPr lang="en-GB" sz="2000" dirty="0" smtClean="0"/>
              <a:t>audience and encourages them to reflect on gender inequality and patriarchal ideals of their time. </a:t>
            </a:r>
            <a:endParaRPr lang="en-GB" sz="2000" dirty="0"/>
          </a:p>
        </p:txBody>
      </p:sp>
      <p:sp>
        <p:nvSpPr>
          <p:cNvPr id="4" name="TextBox 3"/>
          <p:cNvSpPr txBox="1"/>
          <p:nvPr/>
        </p:nvSpPr>
        <p:spPr>
          <a:xfrm>
            <a:off x="146991" y="2903784"/>
            <a:ext cx="2302671" cy="3139321"/>
          </a:xfrm>
          <a:prstGeom prst="rect">
            <a:avLst/>
          </a:prstGeom>
          <a:noFill/>
          <a:ln>
            <a:solidFill>
              <a:schemeClr val="accent1"/>
            </a:solidFill>
          </a:ln>
        </p:spPr>
        <p:txBody>
          <a:bodyPr wrap="square" rtlCol="0">
            <a:spAutoFit/>
          </a:bodyPr>
          <a:lstStyle/>
          <a:p>
            <a:r>
              <a:rPr lang="en-GB" sz="1200" dirty="0" smtClean="0"/>
              <a:t>Clear point</a:t>
            </a:r>
          </a:p>
          <a:p>
            <a:r>
              <a:rPr lang="en-GB" sz="1200" dirty="0" smtClean="0"/>
              <a:t>Quote</a:t>
            </a:r>
          </a:p>
          <a:p>
            <a:r>
              <a:rPr lang="en-GB" sz="1200" dirty="0" smtClean="0"/>
              <a:t>Analysis</a:t>
            </a:r>
          </a:p>
          <a:p>
            <a:r>
              <a:rPr lang="en-GB" sz="1200" dirty="0" smtClean="0"/>
              <a:t>Language</a:t>
            </a:r>
          </a:p>
          <a:p>
            <a:r>
              <a:rPr lang="en-GB" sz="1200" dirty="0" smtClean="0"/>
              <a:t>Purpose/effect/structure</a:t>
            </a:r>
          </a:p>
          <a:p>
            <a:r>
              <a:rPr lang="en-GB" sz="1200" dirty="0" smtClean="0"/>
              <a:t>Impact on audience</a:t>
            </a:r>
          </a:p>
          <a:p>
            <a:endParaRPr lang="en-GB" sz="1200" dirty="0"/>
          </a:p>
          <a:p>
            <a:endParaRPr lang="en-GB" sz="1200" dirty="0" smtClean="0"/>
          </a:p>
          <a:p>
            <a:r>
              <a:rPr lang="en-GB" sz="1200" dirty="0" smtClean="0"/>
              <a:t>How could this be made better?</a:t>
            </a:r>
          </a:p>
          <a:p>
            <a:endParaRPr lang="en-GB" sz="1200" dirty="0"/>
          </a:p>
          <a:p>
            <a:r>
              <a:rPr lang="en-GB" sz="1200" dirty="0" smtClean="0"/>
              <a:t>What contextual links can be made?</a:t>
            </a:r>
          </a:p>
          <a:p>
            <a:endParaRPr lang="en-GB" sz="1200" dirty="0"/>
          </a:p>
          <a:p>
            <a:r>
              <a:rPr lang="en-GB" sz="1200" dirty="0" smtClean="0"/>
              <a:t>Which parts could be explained in more detail?</a:t>
            </a:r>
          </a:p>
          <a:p>
            <a:endParaRPr lang="en-GB" dirty="0"/>
          </a:p>
        </p:txBody>
      </p:sp>
      <p:sp>
        <p:nvSpPr>
          <p:cNvPr id="6" name="Rounded Rectangular Callout 5"/>
          <p:cNvSpPr/>
          <p:nvPr/>
        </p:nvSpPr>
        <p:spPr>
          <a:xfrm>
            <a:off x="-2"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Play</a:t>
            </a:r>
          </a:p>
          <a:p>
            <a:pPr algn="ctr"/>
            <a:r>
              <a:rPr lang="en-GB" sz="1200" b="1" u="sng" dirty="0" smtClean="0">
                <a:latin typeface="Comic Sans MS" panose="030F0702030302020204" pitchFamily="66" charset="0"/>
              </a:rPr>
              <a:t>Prologue</a:t>
            </a:r>
          </a:p>
          <a:p>
            <a:pPr algn="ctr"/>
            <a:r>
              <a:rPr lang="en-GB" sz="1200" b="1" u="sng" dirty="0" smtClean="0">
                <a:latin typeface="Comic Sans MS" panose="030F0702030302020204" pitchFamily="66" charset="0"/>
              </a:rPr>
              <a:t>Sonnet </a:t>
            </a:r>
          </a:p>
          <a:p>
            <a:pPr algn="ctr"/>
            <a:r>
              <a:rPr lang="en-GB" sz="1200" b="1" u="sng" dirty="0" smtClean="0">
                <a:latin typeface="Comic Sans MS" panose="030F0702030302020204" pitchFamily="66" charset="0"/>
              </a:rPr>
              <a:t>Iambic pentameter </a:t>
            </a:r>
          </a:p>
          <a:p>
            <a:pPr algn="ctr"/>
            <a:r>
              <a:rPr lang="en-GB" sz="1200" b="1" u="sng" dirty="0" smtClean="0">
                <a:latin typeface="Comic Sans MS" panose="030F0702030302020204" pitchFamily="66" charset="0"/>
              </a:rPr>
              <a:t>(</a:t>
            </a:r>
            <a:r>
              <a:rPr lang="en-GB" sz="1200" i="1" dirty="0"/>
              <a:t>Penta</a:t>
            </a:r>
            <a:r>
              <a:rPr lang="en-GB" sz="1200" dirty="0"/>
              <a:t> means five, so a line of iambic pentameter consists of five iambs - five sets of unstressed and stressed syllables</a:t>
            </a:r>
            <a:r>
              <a:rPr lang="en-GB" sz="1200" dirty="0" smtClean="0"/>
              <a:t>.)</a:t>
            </a:r>
            <a:endParaRPr lang="en-GB" sz="1200" b="1" u="sng" dirty="0" smtClean="0">
              <a:latin typeface="Comic Sans MS" panose="030F0702030302020204" pitchFamily="66" charset="0"/>
            </a:endParaRPr>
          </a:p>
          <a:p>
            <a:pPr algn="ctr"/>
            <a:r>
              <a:rPr lang="en-GB" sz="1200" b="1" u="sng" dirty="0" smtClean="0">
                <a:latin typeface="Comic Sans MS" panose="030F0702030302020204" pitchFamily="66" charset="0"/>
              </a:rPr>
              <a:t>Rhyming couplets</a:t>
            </a:r>
          </a:p>
          <a:p>
            <a:pPr algn="ctr"/>
            <a:r>
              <a:rPr lang="en-GB" sz="1200" b="1" u="sng" dirty="0" smtClean="0">
                <a:latin typeface="Comic Sans MS" panose="030F0702030302020204" pitchFamily="66" charset="0"/>
              </a:rPr>
              <a:t>Foreshadow</a:t>
            </a:r>
          </a:p>
          <a:p>
            <a:pPr algn="ctr"/>
            <a:r>
              <a:rPr lang="en-GB" sz="1200" b="1" u="sng" dirty="0" smtClean="0">
                <a:latin typeface="Comic Sans MS" panose="030F0702030302020204" pitchFamily="66" charset="0"/>
              </a:rPr>
              <a:t>Foretell</a:t>
            </a:r>
          </a:p>
          <a:p>
            <a:pPr algn="ctr"/>
            <a:r>
              <a:rPr lang="en-GB" sz="1200" b="1" u="sng" dirty="0" smtClean="0">
                <a:latin typeface="Comic Sans MS" panose="030F0702030302020204" pitchFamily="66" charset="0"/>
              </a:rPr>
              <a:t>Predict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
        <p:nvSpPr>
          <p:cNvPr id="8" name="Content Placeholder 2">
            <a:extLst>
              <a:ext uri="{FF2B5EF4-FFF2-40B4-BE49-F238E27FC236}">
                <a16:creationId xmlns:a16="http://schemas.microsoft.com/office/drawing/2014/main" xmlns="" id="{77289FFC-EBE1-4811-8F37-31DCB9629EB3}"/>
              </a:ext>
            </a:extLst>
          </p:cNvPr>
          <p:cNvSpPr txBox="1">
            <a:spLocks/>
          </p:cNvSpPr>
          <p:nvPr/>
        </p:nvSpPr>
        <p:spPr>
          <a:xfrm>
            <a:off x="2596659" y="117988"/>
            <a:ext cx="4195446" cy="6740012"/>
          </a:xfrm>
          <a:prstGeom prst="rect">
            <a:avLst/>
          </a:prstGeom>
          <a:ln>
            <a:solidFill>
              <a:schemeClr val="accent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b="1" u="sng" dirty="0" smtClean="0"/>
              <a:t>WAGOLL</a:t>
            </a:r>
          </a:p>
          <a:p>
            <a:r>
              <a:rPr lang="en-GB" sz="1900" dirty="0" smtClean="0"/>
              <a:t>Cleverly, Shakespeare conveys the important themes that occur throughout the play from the very start. As a result of this, he informs audiences about what to expect and what to observe as the play is performed which prepares them for key events and themes.</a:t>
            </a:r>
          </a:p>
          <a:p>
            <a:endParaRPr lang="en-GB" sz="1900" dirty="0" smtClean="0">
              <a:solidFill>
                <a:srgbClr val="FF0000"/>
              </a:solidFill>
            </a:endParaRPr>
          </a:p>
          <a:p>
            <a:r>
              <a:rPr lang="en-GB" sz="1900" dirty="0" smtClean="0">
                <a:solidFill>
                  <a:srgbClr val="FF0000"/>
                </a:solidFill>
              </a:rPr>
              <a:t>Effectively, the prologue is constructed to be informative </a:t>
            </a:r>
            <a:r>
              <a:rPr lang="en-GB" sz="1900" dirty="0" smtClean="0"/>
              <a:t>in, ‘two households both alike in dignity’ so that the audience is aware the warring families are both equal in terms of status, wealth, reputation and ambition. Furthermore, it establishes the setting in ‘Verona’ and the repetition of ‘civil’ indicates regular feuds exist within this city between the local citizens. </a:t>
            </a:r>
          </a:p>
          <a:p>
            <a:endParaRPr lang="en-GB" sz="2000" dirty="0" smtClean="0"/>
          </a:p>
          <a:p>
            <a:r>
              <a:rPr lang="en-GB" sz="2000" dirty="0" smtClean="0">
                <a:solidFill>
                  <a:srgbClr val="FF0000"/>
                </a:solidFill>
              </a:rPr>
              <a:t>Without doubt, the prologue establishes the main theme of fate </a:t>
            </a:r>
            <a:r>
              <a:rPr lang="en-GB" sz="2000" dirty="0" smtClean="0"/>
              <a:t>in, ‘ a pair of star </a:t>
            </a:r>
            <a:r>
              <a:rPr lang="en-GB" sz="2000" dirty="0" err="1" smtClean="0"/>
              <a:t>cross’d</a:t>
            </a:r>
            <a:r>
              <a:rPr lang="en-GB" sz="2000" dirty="0" smtClean="0"/>
              <a:t> lovers take their life’  and so advises the audience that the main characters’ love is doomed and predestined before it has begun. The idea of fate is clearly stated and is ‘hanging in the stars’ from the onset and their untimely, ‘death-marked love’ cannot be avoided as the adjective ‘death’ connotes the severe outcomes of the play. </a:t>
            </a:r>
            <a:endParaRPr lang="en-GB" sz="2000" dirty="0"/>
          </a:p>
        </p:txBody>
      </p:sp>
    </p:spTree>
    <p:extLst>
      <p:ext uri="{BB962C8B-B14F-4D97-AF65-F5344CB8AC3E}">
        <p14:creationId xmlns:p14="http://schemas.microsoft.com/office/powerpoint/2010/main" val="3191295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26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fontScale="90000"/>
          </a:bodyPr>
          <a:lstStyle/>
          <a:p>
            <a:r>
              <a:rPr lang="en-GB" dirty="0" smtClean="0"/>
              <a:t>Review: 5 </a:t>
            </a:r>
            <a:r>
              <a:rPr lang="en-GB" dirty="0"/>
              <a:t>in 5 Romeo &amp; Juliet</a:t>
            </a:r>
          </a:p>
        </p:txBody>
      </p:sp>
      <p:sp>
        <p:nvSpPr>
          <p:cNvPr id="3" name="Subtitle 2"/>
          <p:cNvSpPr>
            <a:spLocks noGrp="1"/>
          </p:cNvSpPr>
          <p:nvPr>
            <p:ph type="subTitle" idx="1"/>
          </p:nvPr>
        </p:nvSpPr>
        <p:spPr>
          <a:xfrm>
            <a:off x="2902355" y="1595695"/>
            <a:ext cx="8559175" cy="4836095"/>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600" dirty="0"/>
          </a:p>
          <a:p>
            <a:pPr marL="457200" indent="-457200">
              <a:buFont typeface="+mj-lt"/>
              <a:buAutoNum type="arabicPeriod"/>
            </a:pPr>
            <a:r>
              <a:rPr lang="en-GB" sz="3600" dirty="0"/>
              <a:t>What is the “ancient grudge”? </a:t>
            </a:r>
          </a:p>
          <a:p>
            <a:pPr marL="457200" indent="-457200">
              <a:buFont typeface="+mj-lt"/>
              <a:buAutoNum type="arabicPeriod"/>
            </a:pPr>
            <a:r>
              <a:rPr lang="en-GB" sz="3600" dirty="0"/>
              <a:t>What is a “mutiny”? </a:t>
            </a:r>
          </a:p>
          <a:p>
            <a:pPr marL="457200" indent="-457200">
              <a:buFont typeface="+mj-lt"/>
              <a:buAutoNum type="arabicPeriod"/>
            </a:pPr>
            <a:r>
              <a:rPr lang="en-GB" sz="3600" dirty="0"/>
              <a:t>How does it “break to new mutiny”? </a:t>
            </a:r>
          </a:p>
          <a:p>
            <a:pPr marL="457200" indent="-457200">
              <a:buFont typeface="+mj-lt"/>
              <a:buAutoNum type="arabicPeriod"/>
            </a:pPr>
            <a:r>
              <a:rPr lang="en-GB" sz="3600" dirty="0"/>
              <a:t>Who are the two opposing sides and what are they like? </a:t>
            </a:r>
          </a:p>
          <a:p>
            <a:pPr marL="457200" indent="-457200">
              <a:buFont typeface="+mj-lt"/>
              <a:buAutoNum type="arabicPeriod"/>
            </a:pPr>
            <a:r>
              <a:rPr lang="en-GB" sz="3600" dirty="0"/>
              <a:t>How do we know the two protagonists ultimate fate?  </a:t>
            </a:r>
          </a:p>
        </p:txBody>
      </p:sp>
      <p:pic>
        <p:nvPicPr>
          <p:cNvPr id="6" name="Picture 5" descr="http://tse3.mm.bing.net/th?id=OIP.M4b4196478bc5e06e487c6d07cdff1140o0&amp;pid=15.1">
            <a:extLst>
              <a:ext uri="{FF2B5EF4-FFF2-40B4-BE49-F238E27FC236}">
                <a16:creationId xmlns:a16="http://schemas.microsoft.com/office/drawing/2014/main" xmlns="" id="{6A1BC98D-C832-4E21-87E3-239EB723E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C900335779[1]">
            <a:extLst>
              <a:ext uri="{FF2B5EF4-FFF2-40B4-BE49-F238E27FC236}">
                <a16:creationId xmlns:a16="http://schemas.microsoft.com/office/drawing/2014/main" xmlns="" id="{1A5C55D9-C8AA-436E-A419-A8CE634BEA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3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Establishes</a:t>
            </a:r>
          </a:p>
          <a:p>
            <a:pPr algn="ctr"/>
            <a:r>
              <a:rPr lang="en-GB" sz="1200" b="1" u="sng" dirty="0" smtClean="0">
                <a:latin typeface="Comic Sans MS" panose="030F0702030302020204" pitchFamily="66" charset="0"/>
              </a:rPr>
              <a:t>Conflict</a:t>
            </a:r>
          </a:p>
          <a:p>
            <a:pPr algn="ctr"/>
            <a:r>
              <a:rPr lang="en-GB" sz="1200" b="1" u="sng" dirty="0" smtClean="0">
                <a:latin typeface="Comic Sans MS" panose="030F0702030302020204" pitchFamily="66" charset="0"/>
              </a:rPr>
              <a:t>Plot</a:t>
            </a:r>
          </a:p>
          <a:p>
            <a:pPr algn="ctr"/>
            <a:r>
              <a:rPr lang="en-GB" sz="1200" b="1" u="sng" dirty="0" smtClean="0">
                <a:latin typeface="Comic Sans MS" panose="030F0702030302020204" pitchFamily="66" charset="0"/>
              </a:rPr>
              <a:t>Foreshadows</a:t>
            </a:r>
          </a:p>
          <a:p>
            <a:pPr algn="ctr"/>
            <a:r>
              <a:rPr lang="en-GB" sz="1200" b="1" u="sng" dirty="0" smtClean="0">
                <a:latin typeface="Comic Sans MS" panose="030F0702030302020204" pitchFamily="66" charset="0"/>
              </a:rPr>
              <a:t>Foretells</a:t>
            </a:r>
          </a:p>
          <a:p>
            <a:pPr algn="ctr"/>
            <a:r>
              <a:rPr lang="en-GB" sz="1200" b="1" u="sng" dirty="0" smtClean="0">
                <a:latin typeface="Comic Sans MS" panose="030F0702030302020204" pitchFamily="66" charset="0"/>
              </a:rPr>
              <a:t>Predicts </a:t>
            </a:r>
          </a:p>
          <a:p>
            <a:pPr algn="ctr"/>
            <a:r>
              <a:rPr lang="en-GB" sz="1200" b="1" u="sng" dirty="0" smtClean="0">
                <a:latin typeface="Comic Sans MS" panose="030F0702030302020204" pitchFamily="66" charset="0"/>
              </a:rPr>
              <a:t>Tragedy</a:t>
            </a:r>
          </a:p>
          <a:p>
            <a:pPr algn="ctr"/>
            <a:r>
              <a:rPr lang="en-GB" sz="1200" b="1" u="sng" dirty="0" smtClean="0">
                <a:latin typeface="Comic Sans MS" panose="030F0702030302020204" pitchFamily="66" charset="0"/>
              </a:rPr>
              <a:t>Themes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3344007" y="937553"/>
            <a:ext cx="7168662" cy="3066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Starter: read the examiner’s report on summer 2019 lit (R&amp;J) exam and highlight key information</a:t>
            </a:r>
          </a:p>
          <a:p>
            <a:pPr algn="ctr"/>
            <a:endParaRPr lang="en-GB" b="1" u="sng" dirty="0"/>
          </a:p>
          <a:p>
            <a:pPr algn="ctr"/>
            <a:r>
              <a:rPr lang="en-GB" b="1" u="sng" dirty="0" smtClean="0">
                <a:solidFill>
                  <a:srgbClr val="FF0000"/>
                </a:solidFill>
              </a:rPr>
              <a:t>CHALLENGE: create a TOP TIPS box for yourself!</a:t>
            </a:r>
          </a:p>
          <a:p>
            <a:pPr algn="ctr"/>
            <a:endParaRPr lang="en-GB" b="1" u="sng" dirty="0" smtClean="0">
              <a:solidFill>
                <a:srgbClr val="FF0000"/>
              </a:solidFill>
            </a:endParaRPr>
          </a:p>
          <a:p>
            <a:pPr algn="ctr"/>
            <a:endParaRPr lang="en-GB" b="1" u="sng" dirty="0">
              <a:solidFill>
                <a:srgbClr val="FF0000"/>
              </a:solidFill>
            </a:endParaRPr>
          </a:p>
          <a:p>
            <a:pPr algn="ctr"/>
            <a:endParaRPr lang="en-GB" b="1" u="sng" dirty="0" smtClean="0">
              <a:solidFill>
                <a:srgbClr val="FF0000"/>
              </a:solidFill>
            </a:endParaRPr>
          </a:p>
          <a:p>
            <a:pPr algn="ctr"/>
            <a:endParaRPr lang="en-GB" b="1" u="sng" dirty="0">
              <a:solidFill>
                <a:srgbClr val="FF0000"/>
              </a:solidFill>
            </a:endParaRPr>
          </a:p>
          <a:p>
            <a:pPr marL="285750" indent="-285750" algn="ctr">
              <a:buFont typeface="Arial" panose="020B0604020202020204" pitchFamily="34" charset="0"/>
              <a:buChar char="•"/>
            </a:pPr>
            <a:r>
              <a:rPr lang="en-GB" dirty="0" smtClean="0"/>
              <a:t> </a:t>
            </a:r>
            <a:endParaRPr lang="en-GB" dirty="0"/>
          </a:p>
        </p:txBody>
      </p:sp>
      <p:sp>
        <p:nvSpPr>
          <p:cNvPr id="9" name="Rounded Rectangle 8"/>
          <p:cNvSpPr/>
          <p:nvPr/>
        </p:nvSpPr>
        <p:spPr>
          <a:xfrm>
            <a:off x="3540369" y="93785"/>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Starter </a:t>
            </a:r>
            <a:endParaRPr lang="en-GB" b="1" u="sng" dirty="0"/>
          </a:p>
        </p:txBody>
      </p:sp>
      <p:sp>
        <p:nvSpPr>
          <p:cNvPr id="4" name="Rounded Rectangle 3"/>
          <p:cNvSpPr/>
          <p:nvPr/>
        </p:nvSpPr>
        <p:spPr>
          <a:xfrm rot="20161162">
            <a:off x="8913773" y="2262064"/>
            <a:ext cx="2860431" cy="3022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solidFill>
                  <a:schemeClr val="tx1"/>
                </a:solidFill>
              </a:rPr>
              <a:t>TOP TIPS</a:t>
            </a:r>
          </a:p>
          <a:p>
            <a:pPr algn="ctr"/>
            <a:endParaRPr lang="en-GB" sz="2400" b="1" u="sng" dirty="0">
              <a:solidFill>
                <a:schemeClr val="tx1"/>
              </a:solidFill>
            </a:endParaRPr>
          </a:p>
          <a:p>
            <a:pPr algn="ctr"/>
            <a:endParaRPr lang="en-GB" sz="2400" b="1" u="sng" dirty="0" smtClean="0">
              <a:solidFill>
                <a:schemeClr val="tx1"/>
              </a:solidFill>
            </a:endParaRPr>
          </a:p>
          <a:p>
            <a:pPr algn="ctr"/>
            <a:endParaRPr lang="en-GB" sz="2400" b="1" u="sng" dirty="0">
              <a:solidFill>
                <a:schemeClr val="tx1"/>
              </a:solidFill>
            </a:endParaRPr>
          </a:p>
          <a:p>
            <a:pPr algn="ctr"/>
            <a:endParaRPr lang="en-GB" sz="2400" b="1" u="sng" dirty="0" smtClean="0">
              <a:solidFill>
                <a:schemeClr val="tx1"/>
              </a:solidFill>
            </a:endParaRPr>
          </a:p>
          <a:p>
            <a:pPr algn="ctr"/>
            <a:endParaRPr lang="en-GB" sz="2400" b="1" u="sng" dirty="0">
              <a:solidFill>
                <a:schemeClr val="tx1"/>
              </a:solidFill>
            </a:endParaRPr>
          </a:p>
          <a:p>
            <a:pPr algn="ctr"/>
            <a:endParaRPr lang="en-GB" sz="2400" b="1" u="sng" dirty="0">
              <a:solidFill>
                <a:schemeClr val="tx1"/>
              </a:solidFill>
            </a:endParaRPr>
          </a:p>
        </p:txBody>
      </p:sp>
    </p:spTree>
    <p:extLst>
      <p:ext uri="{BB962C8B-B14F-4D97-AF65-F5344CB8AC3E}">
        <p14:creationId xmlns:p14="http://schemas.microsoft.com/office/powerpoint/2010/main" val="331352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 y="80963"/>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
        <p:nvSpPr>
          <p:cNvPr id="9" name="Rounded Rectangle 8"/>
          <p:cNvSpPr/>
          <p:nvPr/>
        </p:nvSpPr>
        <p:spPr>
          <a:xfrm>
            <a:off x="2426677" y="-20638"/>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Examiner’s evaluation of exam answers summer 2019</a:t>
            </a:r>
            <a:endParaRPr lang="en-GB" b="1" u="sng" dirty="0"/>
          </a:p>
        </p:txBody>
      </p:sp>
      <p:pic>
        <p:nvPicPr>
          <p:cNvPr id="10" name="Picture 9"/>
          <p:cNvPicPr>
            <a:picLocks noChangeAspect="1"/>
          </p:cNvPicPr>
          <p:nvPr/>
        </p:nvPicPr>
        <p:blipFill rotWithShape="1">
          <a:blip r:embed="rId3"/>
          <a:srcRect l="31690" t="23085" r="31127" b="14349"/>
          <a:stretch/>
        </p:blipFill>
        <p:spPr>
          <a:xfrm>
            <a:off x="6113581" y="388570"/>
            <a:ext cx="5529285" cy="5313221"/>
          </a:xfrm>
          <a:prstGeom prst="rect">
            <a:avLst/>
          </a:prstGeom>
        </p:spPr>
      </p:pic>
      <p:sp>
        <p:nvSpPr>
          <p:cNvPr id="11"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Tree>
    <p:extLst>
      <p:ext uri="{BB962C8B-B14F-4D97-AF65-F5344CB8AC3E}">
        <p14:creationId xmlns:p14="http://schemas.microsoft.com/office/powerpoint/2010/main" val="1644590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ED2813-B3DA-4CC8-9988-931C911996BD}"/>
              </a:ext>
            </a:extLst>
          </p:cNvPr>
          <p:cNvSpPr>
            <a:spLocks noGrp="1"/>
          </p:cNvSpPr>
          <p:nvPr>
            <p:ph type="title"/>
          </p:nvPr>
        </p:nvSpPr>
        <p:spPr>
          <a:xfrm>
            <a:off x="2690446" y="-90182"/>
            <a:ext cx="10515600" cy="1325563"/>
          </a:xfrm>
        </p:spPr>
        <p:txBody>
          <a:bodyPr/>
          <a:lstStyle/>
          <a:p>
            <a:r>
              <a:rPr lang="en-GB" b="1" u="sng" dirty="0"/>
              <a:t>Self-quizzing … Romeo</a:t>
            </a:r>
          </a:p>
        </p:txBody>
      </p:sp>
      <p:sp>
        <p:nvSpPr>
          <p:cNvPr id="3" name="Content Placeholder 2">
            <a:extLst>
              <a:ext uri="{FF2B5EF4-FFF2-40B4-BE49-F238E27FC236}">
                <a16:creationId xmlns="" xmlns:a16="http://schemas.microsoft.com/office/drawing/2014/main" id="{9B7B1E0D-BEE6-4576-800F-BE441288AB18}"/>
              </a:ext>
            </a:extLst>
          </p:cNvPr>
          <p:cNvSpPr>
            <a:spLocks noGrp="1"/>
          </p:cNvSpPr>
          <p:nvPr>
            <p:ph idx="1"/>
          </p:nvPr>
        </p:nvSpPr>
        <p:spPr>
          <a:xfrm>
            <a:off x="1676400" y="2470761"/>
            <a:ext cx="10515600" cy="4351338"/>
          </a:xfrm>
        </p:spPr>
        <p:txBody>
          <a:bodyPr>
            <a:normAutofit fontScale="85000" lnSpcReduction="20000"/>
          </a:bodyPr>
          <a:lstStyle/>
          <a:p>
            <a:r>
              <a:rPr lang="en-GB" dirty="0"/>
              <a:t>Which ‘I’ shows Romeo is obsessed with Juliet and Rosaline? </a:t>
            </a:r>
          </a:p>
          <a:p>
            <a:r>
              <a:rPr lang="en-GB" dirty="0"/>
              <a:t>Which ‘D’ reveals Romeo is melancholy when Rosaline rejects his love? </a:t>
            </a:r>
          </a:p>
          <a:p>
            <a:r>
              <a:rPr lang="en-GB" dirty="0"/>
              <a:t>Which ‘R’ describes Romeo’ actions and love for Juliet? </a:t>
            </a:r>
          </a:p>
          <a:p>
            <a:r>
              <a:rPr lang="en-GB" dirty="0"/>
              <a:t>Which ‘I’ describes Romeo’s attitude towards love? </a:t>
            </a:r>
          </a:p>
          <a:p>
            <a:r>
              <a:rPr lang="en-GB" dirty="0"/>
              <a:t>Which ‘P’ describes Romeo’s personality? </a:t>
            </a:r>
          </a:p>
          <a:p>
            <a:r>
              <a:rPr lang="en-GB" dirty="0"/>
              <a:t>Which ‘I’ describes Romeo’s speed at falling in love? </a:t>
            </a:r>
          </a:p>
          <a:p>
            <a:r>
              <a:rPr lang="en-GB" dirty="0"/>
              <a:t>Which ‘E’ describes Romeo’s character and reactions throughout the play? </a:t>
            </a:r>
          </a:p>
          <a:p>
            <a:r>
              <a:rPr lang="en-GB" dirty="0"/>
              <a:t>Which ‘S’ describes Romeo’s love? </a:t>
            </a:r>
          </a:p>
          <a:p>
            <a:r>
              <a:rPr lang="en-GB" dirty="0"/>
              <a:t>Which ‘I’ describes Romeo’s romantic view of love and relationships? </a:t>
            </a:r>
          </a:p>
          <a:p>
            <a:r>
              <a:rPr lang="en-GB" dirty="0"/>
              <a:t>Which ‘B’ describes Romeo’s state of mind at the start when Rosaline has rejected his love? </a:t>
            </a:r>
          </a:p>
          <a:p>
            <a:endParaRPr lang="en-GB" dirty="0"/>
          </a:p>
        </p:txBody>
      </p:sp>
      <p:sp>
        <p:nvSpPr>
          <p:cNvPr id="4" name="Rounded Rectangular Callout 3"/>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Establishes</a:t>
            </a:r>
          </a:p>
          <a:p>
            <a:pPr algn="ctr"/>
            <a:r>
              <a:rPr lang="en-GB" sz="1200" b="1" u="sng" dirty="0" smtClean="0">
                <a:latin typeface="Comic Sans MS" panose="030F0702030302020204" pitchFamily="66" charset="0"/>
              </a:rPr>
              <a:t>Conflict</a:t>
            </a:r>
          </a:p>
          <a:p>
            <a:pPr algn="ctr"/>
            <a:r>
              <a:rPr lang="en-GB" sz="1200" b="1" u="sng" dirty="0" smtClean="0">
                <a:latin typeface="Comic Sans MS" panose="030F0702030302020204" pitchFamily="66" charset="0"/>
              </a:rPr>
              <a:t>Plot</a:t>
            </a:r>
          </a:p>
          <a:p>
            <a:pPr algn="ctr"/>
            <a:r>
              <a:rPr lang="en-GB" sz="1200" b="1" u="sng" dirty="0" smtClean="0">
                <a:latin typeface="Comic Sans MS" panose="030F0702030302020204" pitchFamily="66" charset="0"/>
              </a:rPr>
              <a:t>Foreshadows</a:t>
            </a:r>
          </a:p>
          <a:p>
            <a:pPr algn="ctr"/>
            <a:r>
              <a:rPr lang="en-GB" sz="1200" b="1" u="sng" dirty="0" smtClean="0">
                <a:latin typeface="Comic Sans MS" panose="030F0702030302020204" pitchFamily="66" charset="0"/>
              </a:rPr>
              <a:t>Foretells</a:t>
            </a:r>
          </a:p>
          <a:p>
            <a:pPr algn="ctr"/>
            <a:r>
              <a:rPr lang="en-GB" sz="1200" b="1" u="sng" dirty="0" smtClean="0">
                <a:latin typeface="Comic Sans MS" panose="030F0702030302020204" pitchFamily="66" charset="0"/>
              </a:rPr>
              <a:t>Predicts </a:t>
            </a:r>
          </a:p>
          <a:p>
            <a:pPr algn="ctr"/>
            <a:r>
              <a:rPr lang="en-GB" sz="1200" b="1" u="sng" dirty="0" smtClean="0">
                <a:latin typeface="Comic Sans MS" panose="030F0702030302020204" pitchFamily="66" charset="0"/>
              </a:rPr>
              <a:t>Tragedy</a:t>
            </a:r>
          </a:p>
          <a:p>
            <a:pPr algn="ctr"/>
            <a:r>
              <a:rPr lang="en-GB" sz="1200" b="1" u="sng" dirty="0" smtClean="0">
                <a:latin typeface="Comic Sans MS" panose="030F0702030302020204" pitchFamily="66" charset="0"/>
              </a:rPr>
              <a:t>Themes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25240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ED2813-B3DA-4CC8-9988-931C911996BD}"/>
              </a:ext>
            </a:extLst>
          </p:cNvPr>
          <p:cNvSpPr>
            <a:spLocks noGrp="1"/>
          </p:cNvSpPr>
          <p:nvPr>
            <p:ph type="title"/>
          </p:nvPr>
        </p:nvSpPr>
        <p:spPr/>
        <p:txBody>
          <a:bodyPr/>
          <a:lstStyle/>
          <a:p>
            <a:r>
              <a:rPr lang="en-GB" b="1" u="sng" dirty="0"/>
              <a:t>Self-quizzing … Romeo</a:t>
            </a:r>
          </a:p>
        </p:txBody>
      </p:sp>
      <p:sp>
        <p:nvSpPr>
          <p:cNvPr id="3" name="Content Placeholder 2">
            <a:extLst>
              <a:ext uri="{FF2B5EF4-FFF2-40B4-BE49-F238E27FC236}">
                <a16:creationId xmlns="" xmlns:a16="http://schemas.microsoft.com/office/drawing/2014/main" id="{9B7B1E0D-BEE6-4576-800F-BE441288AB18}"/>
              </a:ext>
            </a:extLst>
          </p:cNvPr>
          <p:cNvSpPr>
            <a:spLocks noGrp="1"/>
          </p:cNvSpPr>
          <p:nvPr>
            <p:ph idx="1"/>
          </p:nvPr>
        </p:nvSpPr>
        <p:spPr/>
        <p:txBody>
          <a:bodyPr>
            <a:normAutofit fontScale="77500" lnSpcReduction="20000"/>
          </a:bodyPr>
          <a:lstStyle/>
          <a:p>
            <a:r>
              <a:rPr lang="en-GB" dirty="0"/>
              <a:t>Which ‘I’ shows Romeo is obsessed with Juliet and Rosaline? </a:t>
            </a:r>
            <a:r>
              <a:rPr lang="en-GB" dirty="0" err="1" smtClean="0"/>
              <a:t>Infatutation</a:t>
            </a:r>
            <a:endParaRPr lang="en-GB" dirty="0"/>
          </a:p>
          <a:p>
            <a:r>
              <a:rPr lang="en-GB" dirty="0"/>
              <a:t>Which ‘D’ reveals </a:t>
            </a:r>
            <a:r>
              <a:rPr lang="en-GB" dirty="0" err="1"/>
              <a:t>Roemo</a:t>
            </a:r>
            <a:r>
              <a:rPr lang="en-GB" dirty="0"/>
              <a:t> is melancholy when Rosaline rejects his love? Depressed</a:t>
            </a:r>
          </a:p>
          <a:p>
            <a:r>
              <a:rPr lang="en-GB" dirty="0"/>
              <a:t>Which ‘R’ describes Romeo’ actions and love for Juliet? Reckless</a:t>
            </a:r>
          </a:p>
          <a:p>
            <a:r>
              <a:rPr lang="en-GB" dirty="0"/>
              <a:t>Which ‘I’ describes Romeo’s attitude </a:t>
            </a:r>
            <a:r>
              <a:rPr lang="en-GB" dirty="0" err="1"/>
              <a:t>totards</a:t>
            </a:r>
            <a:r>
              <a:rPr lang="en-GB" dirty="0"/>
              <a:t> love? Immature</a:t>
            </a:r>
          </a:p>
          <a:p>
            <a:r>
              <a:rPr lang="en-GB" dirty="0"/>
              <a:t>Which ‘P’ describes Romeo’s personality? Passionate</a:t>
            </a:r>
          </a:p>
          <a:p>
            <a:r>
              <a:rPr lang="en-GB" dirty="0"/>
              <a:t>Which ‘I’ describes Romeo’s speed at falling in love? Impulsive</a:t>
            </a:r>
          </a:p>
          <a:p>
            <a:r>
              <a:rPr lang="en-GB" dirty="0"/>
              <a:t>Which ‘E’ describes Romeo’s character and reactions throughout the play? Emotional</a:t>
            </a:r>
          </a:p>
          <a:p>
            <a:r>
              <a:rPr lang="en-GB" dirty="0"/>
              <a:t>Which ‘S’ describes Romeo’s love? Superficial</a:t>
            </a:r>
          </a:p>
          <a:p>
            <a:r>
              <a:rPr lang="en-GB" dirty="0"/>
              <a:t>Which ‘I’ describes Romeo’s romantic view of love and relationships? Idealistic</a:t>
            </a:r>
          </a:p>
          <a:p>
            <a:r>
              <a:rPr lang="en-GB" dirty="0"/>
              <a:t>Which ‘B’ describes Romeo’s state of mind at the start when Rosaline has rejected his love? Brooding</a:t>
            </a:r>
          </a:p>
          <a:p>
            <a:endParaRPr lang="en-GB" dirty="0"/>
          </a:p>
        </p:txBody>
      </p:sp>
    </p:spTree>
    <p:extLst>
      <p:ext uri="{BB962C8B-B14F-4D97-AF65-F5344CB8AC3E}">
        <p14:creationId xmlns:p14="http://schemas.microsoft.com/office/powerpoint/2010/main" val="338324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2CD768-1447-40F1-947E-CE2FFEFE9C5B}"/>
              </a:ext>
            </a:extLst>
          </p:cNvPr>
          <p:cNvSpPr>
            <a:spLocks noGrp="1"/>
          </p:cNvSpPr>
          <p:nvPr>
            <p:ph type="title"/>
          </p:nvPr>
        </p:nvSpPr>
        <p:spPr>
          <a:xfrm>
            <a:off x="6529387" y="0"/>
            <a:ext cx="4824412" cy="755337"/>
          </a:xfrm>
          <a:ln>
            <a:solidFill>
              <a:schemeClr val="accent1"/>
            </a:solidFill>
          </a:ln>
        </p:spPr>
        <p:txBody>
          <a:bodyPr>
            <a:normAutofit/>
          </a:bodyPr>
          <a:lstStyle/>
          <a:p>
            <a:r>
              <a:rPr lang="en-GB" sz="2400" b="1" u="sng" dirty="0"/>
              <a:t>STEP by STEP guide</a:t>
            </a:r>
          </a:p>
        </p:txBody>
      </p:sp>
      <p:sp>
        <p:nvSpPr>
          <p:cNvPr id="3" name="Content Placeholder 2">
            <a:extLst>
              <a:ext uri="{FF2B5EF4-FFF2-40B4-BE49-F238E27FC236}">
                <a16:creationId xmlns="" xmlns:a16="http://schemas.microsoft.com/office/drawing/2014/main" id="{27B84DB4-00A1-481B-B450-67920CAE0A5A}"/>
              </a:ext>
            </a:extLst>
          </p:cNvPr>
          <p:cNvSpPr>
            <a:spLocks noGrp="1"/>
          </p:cNvSpPr>
          <p:nvPr>
            <p:ph idx="1"/>
          </p:nvPr>
        </p:nvSpPr>
        <p:spPr>
          <a:xfrm>
            <a:off x="5745184" y="924104"/>
            <a:ext cx="6142016" cy="3467592"/>
          </a:xfrm>
        </p:spPr>
        <p:txBody>
          <a:bodyPr>
            <a:normAutofit/>
          </a:bodyPr>
          <a:lstStyle/>
          <a:p>
            <a:r>
              <a:rPr lang="en-GB" sz="2200" dirty="0"/>
              <a:t>1. select quotes</a:t>
            </a:r>
          </a:p>
          <a:p>
            <a:r>
              <a:rPr lang="en-GB" sz="2200" dirty="0"/>
              <a:t>2.consider themes presented</a:t>
            </a:r>
          </a:p>
          <a:p>
            <a:r>
              <a:rPr lang="en-GB" sz="2200" dirty="0"/>
              <a:t>Explore and analyse why, their importance and how they relate to the rest of the play</a:t>
            </a:r>
          </a:p>
          <a:p>
            <a:r>
              <a:rPr lang="en-GB" sz="2200" dirty="0"/>
              <a:t>Explore the EFFECT of the structure-Sonnet- and it’s importance (mention how the play ends with a sonnet- spoken by the fathers/Prince and what they remind us of)</a:t>
            </a:r>
          </a:p>
          <a:p>
            <a:r>
              <a:rPr lang="en-GB" sz="2200" dirty="0"/>
              <a:t>Link to the themes across the play/key quotes</a:t>
            </a:r>
          </a:p>
          <a:p>
            <a:endParaRPr lang="en-GB" dirty="0"/>
          </a:p>
        </p:txBody>
      </p:sp>
      <p:pic>
        <p:nvPicPr>
          <p:cNvPr id="4" name="Picture 3">
            <a:extLst>
              <a:ext uri="{FF2B5EF4-FFF2-40B4-BE49-F238E27FC236}">
                <a16:creationId xmlns="" xmlns:a16="http://schemas.microsoft.com/office/drawing/2014/main" id="{5A3A7358-4AB8-4CF1-AF6A-B9CFABEC8FD3}"/>
              </a:ext>
            </a:extLst>
          </p:cNvPr>
          <p:cNvPicPr>
            <a:picLocks noChangeAspect="1"/>
          </p:cNvPicPr>
          <p:nvPr/>
        </p:nvPicPr>
        <p:blipFill rotWithShape="1">
          <a:blip r:embed="rId2"/>
          <a:srcRect l="31524" t="13107" r="31680" b="5302"/>
          <a:stretch/>
        </p:blipFill>
        <p:spPr>
          <a:xfrm>
            <a:off x="385763" y="365125"/>
            <a:ext cx="5129212" cy="6394272"/>
          </a:xfrm>
          <a:prstGeom prst="rect">
            <a:avLst/>
          </a:prstGeom>
        </p:spPr>
      </p:pic>
      <p:sp>
        <p:nvSpPr>
          <p:cNvPr id="5" name="TextBox 4"/>
          <p:cNvSpPr txBox="1"/>
          <p:nvPr/>
        </p:nvSpPr>
        <p:spPr>
          <a:xfrm>
            <a:off x="6396792" y="4391695"/>
            <a:ext cx="1893194" cy="2585323"/>
          </a:xfrm>
          <a:prstGeom prst="rect">
            <a:avLst/>
          </a:prstGeom>
          <a:noFill/>
          <a:ln>
            <a:solidFill>
              <a:schemeClr val="accent1"/>
            </a:solidFill>
          </a:ln>
        </p:spPr>
        <p:txBody>
          <a:bodyPr wrap="square" rtlCol="0">
            <a:spAutoFit/>
          </a:bodyPr>
          <a:lstStyle/>
          <a:p>
            <a:r>
              <a:rPr lang="en-GB" b="1" u="sng" dirty="0" smtClean="0"/>
              <a:t>KEY WORDS:</a:t>
            </a:r>
          </a:p>
          <a:p>
            <a:r>
              <a:rPr lang="en-GB" dirty="0" smtClean="0"/>
              <a:t>Foreshadow/</a:t>
            </a:r>
            <a:r>
              <a:rPr lang="en-GB" dirty="0" err="1" smtClean="0"/>
              <a:t>ing</a:t>
            </a:r>
            <a:endParaRPr lang="en-GB" dirty="0" smtClean="0"/>
          </a:p>
          <a:p>
            <a:r>
              <a:rPr lang="en-GB" dirty="0" smtClean="0"/>
              <a:t>Foretell</a:t>
            </a:r>
          </a:p>
          <a:p>
            <a:r>
              <a:rPr lang="en-GB" dirty="0" smtClean="0"/>
              <a:t>Predicts </a:t>
            </a:r>
          </a:p>
          <a:p>
            <a:r>
              <a:rPr lang="en-GB" dirty="0" smtClean="0"/>
              <a:t>Indicates</a:t>
            </a:r>
          </a:p>
          <a:p>
            <a:r>
              <a:rPr lang="en-GB" dirty="0" smtClean="0"/>
              <a:t>Reflects</a:t>
            </a:r>
          </a:p>
          <a:p>
            <a:r>
              <a:rPr lang="en-GB" dirty="0" smtClean="0"/>
              <a:t>Informs</a:t>
            </a:r>
          </a:p>
          <a:p>
            <a:r>
              <a:rPr lang="en-GB" dirty="0" smtClean="0"/>
              <a:t>prepares</a:t>
            </a:r>
          </a:p>
          <a:p>
            <a:endParaRPr lang="en-GB" dirty="0"/>
          </a:p>
        </p:txBody>
      </p:sp>
      <p:sp>
        <p:nvSpPr>
          <p:cNvPr id="6" name="TextBox 5"/>
          <p:cNvSpPr txBox="1"/>
          <p:nvPr/>
        </p:nvSpPr>
        <p:spPr>
          <a:xfrm>
            <a:off x="8941593" y="4391696"/>
            <a:ext cx="1893194" cy="2585323"/>
          </a:xfrm>
          <a:prstGeom prst="rect">
            <a:avLst/>
          </a:prstGeom>
          <a:noFill/>
          <a:ln>
            <a:solidFill>
              <a:schemeClr val="accent1"/>
            </a:solidFill>
          </a:ln>
        </p:spPr>
        <p:txBody>
          <a:bodyPr wrap="square" rtlCol="0">
            <a:spAutoFit/>
          </a:bodyPr>
          <a:lstStyle/>
          <a:p>
            <a:r>
              <a:rPr lang="en-GB" b="1" u="sng" dirty="0" smtClean="0"/>
              <a:t>KEY WORDS:</a:t>
            </a:r>
          </a:p>
          <a:p>
            <a:r>
              <a:rPr lang="en-GB" dirty="0" smtClean="0"/>
              <a:t>Entertains</a:t>
            </a:r>
          </a:p>
          <a:p>
            <a:r>
              <a:rPr lang="en-GB" dirty="0" smtClean="0"/>
              <a:t>Bemuses</a:t>
            </a:r>
          </a:p>
          <a:p>
            <a:r>
              <a:rPr lang="en-GB" dirty="0" smtClean="0"/>
              <a:t>Shocks</a:t>
            </a:r>
          </a:p>
          <a:p>
            <a:r>
              <a:rPr lang="en-GB" dirty="0" smtClean="0"/>
              <a:t>Engages </a:t>
            </a:r>
          </a:p>
          <a:p>
            <a:r>
              <a:rPr lang="en-GB" dirty="0" smtClean="0"/>
              <a:t>Conflict</a:t>
            </a:r>
          </a:p>
          <a:p>
            <a:r>
              <a:rPr lang="en-GB" dirty="0" smtClean="0"/>
              <a:t>Love</a:t>
            </a:r>
          </a:p>
          <a:p>
            <a:r>
              <a:rPr lang="en-GB" dirty="0" smtClean="0"/>
              <a:t>Retribution</a:t>
            </a:r>
          </a:p>
          <a:p>
            <a:r>
              <a:rPr lang="en-GB" dirty="0" smtClean="0"/>
              <a:t>Fate </a:t>
            </a:r>
            <a:endParaRPr lang="en-GB" dirty="0"/>
          </a:p>
        </p:txBody>
      </p:sp>
    </p:spTree>
    <p:extLst>
      <p:ext uri="{BB962C8B-B14F-4D97-AF65-F5344CB8AC3E}">
        <p14:creationId xmlns:p14="http://schemas.microsoft.com/office/powerpoint/2010/main" val="2668438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4AF83-6B86-4B02-9E15-5D740247282F}"/>
              </a:ext>
            </a:extLst>
          </p:cNvPr>
          <p:cNvSpPr>
            <a:spLocks noGrp="1"/>
          </p:cNvSpPr>
          <p:nvPr>
            <p:ph type="title"/>
          </p:nvPr>
        </p:nvSpPr>
        <p:spPr>
          <a:xfrm>
            <a:off x="0" y="0"/>
            <a:ext cx="5357446" cy="690943"/>
          </a:xfrm>
        </p:spPr>
        <p:txBody>
          <a:bodyPr>
            <a:normAutofit fontScale="90000"/>
          </a:bodyPr>
          <a:lstStyle/>
          <a:p>
            <a:r>
              <a:rPr lang="en-GB" b="1" u="sng" dirty="0" smtClean="0"/>
              <a:t>WAGOLL  </a:t>
            </a:r>
            <a:r>
              <a:rPr lang="en-GB" sz="1600" b="1" u="sng" dirty="0" smtClean="0"/>
              <a:t>(I, We, You do)</a:t>
            </a:r>
            <a:endParaRPr lang="en-GB" sz="1600" b="1" u="sng" dirty="0"/>
          </a:p>
        </p:txBody>
      </p:sp>
      <p:sp>
        <p:nvSpPr>
          <p:cNvPr id="3" name="Content Placeholder 2">
            <a:extLst>
              <a:ext uri="{FF2B5EF4-FFF2-40B4-BE49-F238E27FC236}">
                <a16:creationId xmlns="" xmlns:a16="http://schemas.microsoft.com/office/drawing/2014/main" id="{77289FFC-EBE1-4811-8F37-31DCB9629EB3}"/>
              </a:ext>
            </a:extLst>
          </p:cNvPr>
          <p:cNvSpPr>
            <a:spLocks noGrp="1"/>
          </p:cNvSpPr>
          <p:nvPr>
            <p:ph idx="1"/>
          </p:nvPr>
        </p:nvSpPr>
        <p:spPr>
          <a:xfrm>
            <a:off x="0" y="1050925"/>
            <a:ext cx="5257800" cy="5807075"/>
          </a:xfrm>
          <a:ln>
            <a:solidFill>
              <a:schemeClr val="accent1"/>
            </a:solidFill>
          </a:ln>
        </p:spPr>
        <p:txBody>
          <a:bodyPr>
            <a:normAutofit fontScale="77500" lnSpcReduction="20000"/>
          </a:bodyPr>
          <a:lstStyle/>
          <a:p>
            <a:r>
              <a:rPr lang="en-GB" sz="1900" dirty="0"/>
              <a:t>Cleverly, Shakespeare conveys the important themes that occur throughout the play from the very start. As a result of this, he informs audiences about what to expect and what to observe as the play is performed.</a:t>
            </a:r>
          </a:p>
          <a:p>
            <a:endParaRPr lang="en-GB" sz="1900" dirty="0">
              <a:solidFill>
                <a:srgbClr val="FF0000"/>
              </a:solidFill>
            </a:endParaRPr>
          </a:p>
          <a:p>
            <a:r>
              <a:rPr lang="en-GB" sz="1900" dirty="0">
                <a:solidFill>
                  <a:srgbClr val="FF0000"/>
                </a:solidFill>
              </a:rPr>
              <a:t>Effectively, the prologue is constructed to be informative </a:t>
            </a:r>
            <a:r>
              <a:rPr lang="en-GB" sz="1900" dirty="0"/>
              <a:t>in, ‘two households both alike in dignity’ so that the audience is aware the warring families are both equal in terms of status, wealth, reputation and ambition. Furthermore, it establishes the setting in ‘Verona’ and the repetition of ‘civil’ indicates regular feuds exist within this city between the local citizens. Clearly, the prologue serves as an introduction to events and ides present in the play and Shakespeare crafts the prologue with the sole purpose of revealing what the play is about before it even begins. This creates a sense of anticipation within the audience as they are both expectant and eager to witness the feuding events hinted at in the prologue.</a:t>
            </a:r>
          </a:p>
          <a:p>
            <a:endParaRPr lang="en-GB" sz="1900" dirty="0"/>
          </a:p>
          <a:p>
            <a:r>
              <a:rPr lang="en-GB" sz="1900" dirty="0"/>
              <a:t>feuds</a:t>
            </a:r>
          </a:p>
          <a:p>
            <a:endParaRPr lang="en-GB" sz="2000" dirty="0"/>
          </a:p>
          <a:p>
            <a:r>
              <a:rPr lang="en-GB" sz="2000" dirty="0">
                <a:solidFill>
                  <a:srgbClr val="FF0000"/>
                </a:solidFill>
              </a:rPr>
              <a:t>Without doubt, the prologue establishes the main theme of fate </a:t>
            </a:r>
            <a:r>
              <a:rPr lang="en-GB" sz="2000" dirty="0"/>
              <a:t>in, ‘ a pair of star </a:t>
            </a:r>
            <a:r>
              <a:rPr lang="en-GB" sz="2000" dirty="0" err="1"/>
              <a:t>cross’d</a:t>
            </a:r>
            <a:r>
              <a:rPr lang="en-GB" sz="2000" dirty="0"/>
              <a:t> lovers take their life’  and so advises the audience that the main characters’ love is doomed and predestined before it has begun. The idea of fate is clearly stated and is ‘hanging in the stars’ from the onset and their untimely, ‘death-marked love’ cannot be avoided as the adjective ‘death’ connotes the severe outcomes of the play. It creates a feeling of panic and curiosity within the audience….</a:t>
            </a:r>
          </a:p>
        </p:txBody>
      </p:sp>
      <p:sp>
        <p:nvSpPr>
          <p:cNvPr id="5" name="Content Placeholder 2">
            <a:extLst>
              <a:ext uri="{FF2B5EF4-FFF2-40B4-BE49-F238E27FC236}">
                <a16:creationId xmlns="" xmlns:a16="http://schemas.microsoft.com/office/drawing/2014/main" id="{77289FFC-EBE1-4811-8F37-31DCB9629EB3}"/>
              </a:ext>
            </a:extLst>
          </p:cNvPr>
          <p:cNvSpPr txBox="1">
            <a:spLocks/>
          </p:cNvSpPr>
          <p:nvPr/>
        </p:nvSpPr>
        <p:spPr>
          <a:xfrm>
            <a:off x="5615354" y="174525"/>
            <a:ext cx="6377354" cy="6683475"/>
          </a:xfrm>
          <a:prstGeom prst="rect">
            <a:avLst/>
          </a:prstGeom>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smtClean="0"/>
              <a:t>Cleverly, Shakespeare conveys the important themes that occur throughout the play from the very start. As a result of this, he informs audiences about what to expect and what to observe as the play is performed which prepares them for key events and themes.</a:t>
            </a:r>
          </a:p>
          <a:p>
            <a:endParaRPr lang="en-GB" sz="1200" dirty="0" smtClean="0">
              <a:solidFill>
                <a:srgbClr val="FF0000"/>
              </a:solidFill>
            </a:endParaRPr>
          </a:p>
          <a:p>
            <a:r>
              <a:rPr lang="en-GB" sz="1200" dirty="0" smtClean="0">
                <a:solidFill>
                  <a:srgbClr val="FF0000"/>
                </a:solidFill>
              </a:rPr>
              <a:t>Effectively, the prologue is constructed to be informative </a:t>
            </a:r>
            <a:r>
              <a:rPr lang="en-GB" sz="1200" dirty="0" smtClean="0"/>
              <a:t>in, ‘two households both alike in dignity’ so that the audience is aware the warring families are both equal in terms of status, wealth, reputation and ambition. Furthermore, it establishes the setting in ‘Verona’ and the repetition of ‘civil’ indicates regular feuds exist within this city between the local citizens. Clearly, the prologue serves as an introduction to events and ides present in the play and Shakespeare crafts the prologue with the sole purpose of revealing what the play is about before it even begins. This creates a sense of anticipation within the audience as they are both expectant and eager to witness the feuding events hinted at in the prologue. From the onset, the prologue foreshadows the theme of conflict which occurs consistently throughout the play and from the very beginning of act one, like the start of the prologue.</a:t>
            </a:r>
          </a:p>
          <a:p>
            <a:endParaRPr lang="en-GB" sz="1200" dirty="0"/>
          </a:p>
          <a:p>
            <a:r>
              <a:rPr lang="en-GB" sz="1200" dirty="0"/>
              <a:t>In the middle of the extract, </a:t>
            </a:r>
            <a:r>
              <a:rPr lang="en-GB" sz="1200" dirty="0" smtClean="0"/>
              <a:t>Shakespeare launches the theme of conflict as he states there has been an ‘ancient grudge’. </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r>
              <a:rPr lang="en-GB" sz="1200" dirty="0"/>
              <a:t>In the middle of the extract, </a:t>
            </a:r>
            <a:r>
              <a:rPr lang="en-GB" sz="1200" dirty="0" smtClean="0"/>
              <a:t>Shakespeare </a:t>
            </a:r>
            <a:r>
              <a:rPr lang="en-GB" sz="1200" dirty="0"/>
              <a:t>launches the theme of conflict as he states there has been an ‘ancient grudge’. </a:t>
            </a:r>
            <a:r>
              <a:rPr lang="en-GB" sz="1200" dirty="0" smtClean="0"/>
              <a:t>The adjective ‘ancient’ indicates there is a long standing, historic conflict between the two warring families which has now developed into a ‘new mutiny’. The noun ‘mutiny’ implies there is another uprising of conflict between the Capulets and Montagues and this suggests the romantic tragedy will be abundant in fights and violence.</a:t>
            </a:r>
            <a:endParaRPr lang="en-GB" sz="1200" dirty="0"/>
          </a:p>
          <a:p>
            <a:endParaRPr lang="en-GB" sz="1200" dirty="0" smtClean="0"/>
          </a:p>
          <a:p>
            <a:endParaRPr lang="en-GB" sz="1200" dirty="0"/>
          </a:p>
          <a:p>
            <a:pPr marL="0" indent="0">
              <a:buNone/>
            </a:pPr>
            <a:endParaRPr lang="en-GB" sz="1200" dirty="0" smtClean="0"/>
          </a:p>
          <a:p>
            <a:r>
              <a:rPr lang="en-GB" sz="1200" dirty="0" smtClean="0">
                <a:solidFill>
                  <a:srgbClr val="FF0000"/>
                </a:solidFill>
              </a:rPr>
              <a:t>Without doubt, the prologue establishes the main theme of fate </a:t>
            </a:r>
            <a:r>
              <a:rPr lang="en-GB" sz="1200" dirty="0" smtClean="0"/>
              <a:t>in, ‘ a pair of star </a:t>
            </a:r>
            <a:r>
              <a:rPr lang="en-GB" sz="1200" dirty="0" err="1" smtClean="0"/>
              <a:t>cross’d</a:t>
            </a:r>
            <a:r>
              <a:rPr lang="en-GB" sz="1200" dirty="0" smtClean="0"/>
              <a:t> lovers take their life’  and so advises the audience that the main characters’ love is doomed and predestined before it has begun. The idea of fate is clearly stated and is ‘hanging in the stars’ from the onset and their untimely, ‘death-marked love’ cannot be avoided as the adjective ‘death’ connotes the severe outcomes of the play. The verb ‘hanging’ implies a self made death and reflects how Romeo and Juliet plot their own suicide in revenge for their ‘parents’ strife’ It creates a feeling of panic and curiosity within the audience and encourages them to reflect on gender inequality and patriarchal ideals of their time. </a:t>
            </a:r>
          </a:p>
          <a:p>
            <a:endParaRPr lang="en-GB" sz="1200" dirty="0"/>
          </a:p>
          <a:p>
            <a:endParaRPr lang="en-GB" sz="1200" dirty="0"/>
          </a:p>
          <a:p>
            <a:endParaRPr lang="en-GB" sz="1200" dirty="0"/>
          </a:p>
        </p:txBody>
      </p:sp>
    </p:spTree>
    <p:extLst>
      <p:ext uri="{BB962C8B-B14F-4D97-AF65-F5344CB8AC3E}">
        <p14:creationId xmlns:p14="http://schemas.microsoft.com/office/powerpoint/2010/main" val="404674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 calcmode="lin" valueType="num">
                                      <p:cBhvr additive="base">
                                        <p:cTn id="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4AF83-6B86-4B02-9E15-5D740247282F}"/>
              </a:ext>
            </a:extLst>
          </p:cNvPr>
          <p:cNvSpPr>
            <a:spLocks noGrp="1"/>
          </p:cNvSpPr>
          <p:nvPr>
            <p:ph type="title"/>
          </p:nvPr>
        </p:nvSpPr>
        <p:spPr>
          <a:xfrm>
            <a:off x="0" y="2239108"/>
            <a:ext cx="5357446" cy="4278923"/>
          </a:xfrm>
        </p:spPr>
        <p:txBody>
          <a:bodyPr>
            <a:normAutofit/>
          </a:bodyPr>
          <a:lstStyle/>
          <a:p>
            <a:r>
              <a:rPr lang="en-GB" b="1" u="sng" dirty="0" smtClean="0"/>
              <a:t>WAGOLL  </a:t>
            </a:r>
            <a:r>
              <a:rPr lang="en-GB" sz="1600" b="1" u="sng" dirty="0" smtClean="0"/>
              <a:t>(I, We, You do)</a:t>
            </a:r>
            <a:br>
              <a:rPr lang="en-GB" sz="1600" b="1" u="sng" dirty="0" smtClean="0"/>
            </a:br>
            <a:r>
              <a:rPr lang="en-GB" sz="1600" b="1" u="sng" dirty="0"/>
              <a:t/>
            </a:r>
            <a:br>
              <a:rPr lang="en-GB" sz="1600" b="1" u="sng" dirty="0"/>
            </a:br>
            <a:r>
              <a:rPr lang="en-GB" sz="1600" b="1" u="sng" dirty="0" smtClean="0"/>
              <a:t>YOUR TURN</a:t>
            </a:r>
            <a:br>
              <a:rPr lang="en-GB" sz="1600" b="1" u="sng" dirty="0" smtClean="0"/>
            </a:br>
            <a:r>
              <a:rPr lang="en-GB" sz="1600" b="1" u="sng" dirty="0"/>
              <a:t/>
            </a:r>
            <a:br>
              <a:rPr lang="en-GB" sz="1600" b="1" u="sng" dirty="0"/>
            </a:br>
            <a:r>
              <a:rPr lang="en-GB" sz="1600" b="1" u="sng" dirty="0" smtClean="0"/>
              <a:t>1. Start with a summary of the extract</a:t>
            </a:r>
            <a:br>
              <a:rPr lang="en-GB" sz="1600" b="1" u="sng" dirty="0" smtClean="0"/>
            </a:br>
            <a:r>
              <a:rPr lang="en-GB" sz="1600" b="1" u="sng" dirty="0" smtClean="0"/>
              <a:t>2. track the text- identify ¾ themes/points to write about</a:t>
            </a:r>
            <a:br>
              <a:rPr lang="en-GB" sz="1600" b="1" u="sng" dirty="0" smtClean="0"/>
            </a:br>
            <a:r>
              <a:rPr lang="en-GB" sz="1600" b="1" u="sng" dirty="0" smtClean="0"/>
              <a:t>3. write about them in order e.g. order of extract</a:t>
            </a:r>
            <a:br>
              <a:rPr lang="en-GB" sz="1600" b="1" u="sng" dirty="0" smtClean="0"/>
            </a:br>
            <a:r>
              <a:rPr lang="en-GB" sz="1600" b="1" u="sng" dirty="0" smtClean="0"/>
              <a:t>4. link to the wider aspects of the play </a:t>
            </a:r>
            <a:br>
              <a:rPr lang="en-GB" sz="1600" b="1" u="sng" dirty="0" smtClean="0"/>
            </a:br>
            <a:r>
              <a:rPr lang="en-GB" sz="1600" b="1" u="sng" dirty="0"/>
              <a:t/>
            </a:r>
            <a:br>
              <a:rPr lang="en-GB" sz="1600" b="1" u="sng" dirty="0"/>
            </a:br>
            <a:r>
              <a:rPr lang="en-GB" sz="1600" b="1" u="sng" dirty="0" smtClean="0"/>
              <a:t>OR</a:t>
            </a:r>
            <a:br>
              <a:rPr lang="en-GB" sz="1600" b="1" u="sng" dirty="0" smtClean="0"/>
            </a:br>
            <a:r>
              <a:rPr lang="en-GB" sz="1600" b="1" u="sng" dirty="0"/>
              <a:t/>
            </a:r>
            <a:br>
              <a:rPr lang="en-GB" sz="1600" b="1" u="sng" dirty="0"/>
            </a:br>
            <a:r>
              <a:rPr lang="en-GB" sz="1600" b="1" u="sng" dirty="0" smtClean="0"/>
              <a:t>5. write about the wider aspects of the play after the extract</a:t>
            </a:r>
            <a:endParaRPr lang="en-GB" sz="1600" b="1" u="sng" dirty="0"/>
          </a:p>
        </p:txBody>
      </p:sp>
      <p:sp>
        <p:nvSpPr>
          <p:cNvPr id="5" name="Content Placeholder 2">
            <a:extLst>
              <a:ext uri="{FF2B5EF4-FFF2-40B4-BE49-F238E27FC236}">
                <a16:creationId xmlns="" xmlns:a16="http://schemas.microsoft.com/office/drawing/2014/main" id="{77289FFC-EBE1-4811-8F37-31DCB9629EB3}"/>
              </a:ext>
            </a:extLst>
          </p:cNvPr>
          <p:cNvSpPr txBox="1">
            <a:spLocks/>
          </p:cNvSpPr>
          <p:nvPr/>
        </p:nvSpPr>
        <p:spPr>
          <a:xfrm>
            <a:off x="5615354" y="174525"/>
            <a:ext cx="6377354" cy="668347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i="1" u="sng" dirty="0" smtClean="0"/>
              <a:t>SUCCESS CRITERIA</a:t>
            </a:r>
          </a:p>
          <a:p>
            <a:endParaRPr lang="en-GB" sz="1200" dirty="0"/>
          </a:p>
          <a:p>
            <a:r>
              <a:rPr lang="en-GB" sz="1200" dirty="0" smtClean="0"/>
              <a:t>Summary</a:t>
            </a:r>
          </a:p>
          <a:p>
            <a:endParaRPr lang="en-GB" sz="1200" dirty="0"/>
          </a:p>
          <a:p>
            <a:r>
              <a:rPr lang="en-GB" sz="1200" dirty="0" smtClean="0"/>
              <a:t>PETER (embed short quotes within your explanation/analysis)</a:t>
            </a:r>
          </a:p>
          <a:p>
            <a:endParaRPr lang="en-GB" sz="1200" dirty="0"/>
          </a:p>
          <a:p>
            <a:r>
              <a:rPr lang="en-GB" sz="1200" dirty="0" smtClean="0"/>
              <a:t>Track the text</a:t>
            </a:r>
          </a:p>
          <a:p>
            <a:endParaRPr lang="en-GB" sz="1200" dirty="0"/>
          </a:p>
          <a:p>
            <a:r>
              <a:rPr lang="en-GB" sz="1200" dirty="0" smtClean="0"/>
              <a:t>Refer to the wider text</a:t>
            </a:r>
          </a:p>
          <a:p>
            <a:endParaRPr lang="en-GB" sz="1200" dirty="0"/>
          </a:p>
          <a:p>
            <a:r>
              <a:rPr lang="en-GB" sz="1200" dirty="0"/>
              <a:t>Z</a:t>
            </a:r>
            <a:r>
              <a:rPr lang="en-GB" sz="1200" dirty="0" smtClean="0"/>
              <a:t>oom in on language/techniques and context</a:t>
            </a:r>
            <a:endParaRPr lang="en-GB" sz="1200" dirty="0"/>
          </a:p>
          <a:p>
            <a:endParaRPr lang="en-GB" sz="1200" dirty="0"/>
          </a:p>
          <a:p>
            <a:endParaRPr lang="en-GB" sz="1200" dirty="0"/>
          </a:p>
        </p:txBody>
      </p:sp>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Establishes</a:t>
            </a:r>
          </a:p>
          <a:p>
            <a:pPr algn="ctr"/>
            <a:r>
              <a:rPr lang="en-GB" sz="1200" b="1" u="sng" dirty="0" smtClean="0">
                <a:latin typeface="Comic Sans MS" panose="030F0702030302020204" pitchFamily="66" charset="0"/>
              </a:rPr>
              <a:t>Conflict</a:t>
            </a:r>
          </a:p>
          <a:p>
            <a:pPr algn="ctr"/>
            <a:r>
              <a:rPr lang="en-GB" sz="1200" b="1" u="sng" dirty="0" smtClean="0">
                <a:latin typeface="Comic Sans MS" panose="030F0702030302020204" pitchFamily="66" charset="0"/>
              </a:rPr>
              <a:t>Plot</a:t>
            </a:r>
          </a:p>
          <a:p>
            <a:pPr algn="ctr"/>
            <a:r>
              <a:rPr lang="en-GB" sz="1200" b="1" u="sng" dirty="0" smtClean="0">
                <a:latin typeface="Comic Sans MS" panose="030F0702030302020204" pitchFamily="66" charset="0"/>
              </a:rPr>
              <a:t>Foreshadows</a:t>
            </a:r>
          </a:p>
          <a:p>
            <a:pPr algn="ctr"/>
            <a:r>
              <a:rPr lang="en-GB" sz="1200" b="1" u="sng" dirty="0" smtClean="0">
                <a:latin typeface="Comic Sans MS" panose="030F0702030302020204" pitchFamily="66" charset="0"/>
              </a:rPr>
              <a:t>Foretells</a:t>
            </a:r>
          </a:p>
          <a:p>
            <a:pPr algn="ctr"/>
            <a:r>
              <a:rPr lang="en-GB" sz="1200" b="1" u="sng" dirty="0" smtClean="0">
                <a:latin typeface="Comic Sans MS" panose="030F0702030302020204" pitchFamily="66" charset="0"/>
              </a:rPr>
              <a:t>Predicts </a:t>
            </a:r>
          </a:p>
          <a:p>
            <a:pPr algn="ctr"/>
            <a:r>
              <a:rPr lang="en-GB" sz="1200" b="1" u="sng" dirty="0" smtClean="0">
                <a:latin typeface="Comic Sans MS" panose="030F0702030302020204" pitchFamily="66" charset="0"/>
              </a:rPr>
              <a:t>Tragedy</a:t>
            </a:r>
          </a:p>
          <a:p>
            <a:pPr algn="ctr"/>
            <a:r>
              <a:rPr lang="en-GB" sz="1200" b="1" u="sng" dirty="0" smtClean="0">
                <a:latin typeface="Comic Sans MS" panose="030F0702030302020204" pitchFamily="66" charset="0"/>
              </a:rPr>
              <a:t>Themes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1504854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26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fontScale="90000"/>
          </a:bodyPr>
          <a:lstStyle/>
          <a:p>
            <a:r>
              <a:rPr lang="en-GB" dirty="0" smtClean="0"/>
              <a:t>Review: 5 </a:t>
            </a:r>
            <a:r>
              <a:rPr lang="en-GB" dirty="0"/>
              <a:t>in 5 Romeo &amp; Juliet</a:t>
            </a:r>
          </a:p>
        </p:txBody>
      </p:sp>
      <p:sp>
        <p:nvSpPr>
          <p:cNvPr id="3" name="Subtitle 2"/>
          <p:cNvSpPr>
            <a:spLocks noGrp="1"/>
          </p:cNvSpPr>
          <p:nvPr>
            <p:ph type="subTitle" idx="1"/>
          </p:nvPr>
        </p:nvSpPr>
        <p:spPr>
          <a:xfrm>
            <a:off x="2902355" y="1595695"/>
            <a:ext cx="8559175" cy="4836095"/>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600" dirty="0"/>
          </a:p>
          <a:p>
            <a:pPr marL="457200" indent="-457200">
              <a:buFont typeface="+mj-lt"/>
              <a:buAutoNum type="arabicPeriod"/>
            </a:pPr>
            <a:r>
              <a:rPr lang="en-GB" sz="3600" dirty="0"/>
              <a:t>What is the “ancient grudge”? </a:t>
            </a:r>
          </a:p>
          <a:p>
            <a:pPr marL="457200" indent="-457200">
              <a:buFont typeface="+mj-lt"/>
              <a:buAutoNum type="arabicPeriod"/>
            </a:pPr>
            <a:r>
              <a:rPr lang="en-GB" sz="3600" dirty="0"/>
              <a:t>What is a “mutiny”? </a:t>
            </a:r>
          </a:p>
          <a:p>
            <a:pPr marL="457200" indent="-457200">
              <a:buFont typeface="+mj-lt"/>
              <a:buAutoNum type="arabicPeriod"/>
            </a:pPr>
            <a:r>
              <a:rPr lang="en-GB" sz="3600" dirty="0"/>
              <a:t>How does it “break to new mutiny”? </a:t>
            </a:r>
          </a:p>
          <a:p>
            <a:pPr marL="457200" indent="-457200">
              <a:buFont typeface="+mj-lt"/>
              <a:buAutoNum type="arabicPeriod"/>
            </a:pPr>
            <a:r>
              <a:rPr lang="en-GB" sz="3600" dirty="0"/>
              <a:t>Who are the two opposing sides and what are they like? </a:t>
            </a:r>
          </a:p>
          <a:p>
            <a:pPr marL="457200" indent="-457200">
              <a:buFont typeface="+mj-lt"/>
              <a:buAutoNum type="arabicPeriod"/>
            </a:pPr>
            <a:r>
              <a:rPr lang="en-GB" sz="3600" dirty="0"/>
              <a:t>How do we know the two protagonists ultimate fate?  </a:t>
            </a:r>
          </a:p>
        </p:txBody>
      </p:sp>
      <p:pic>
        <p:nvPicPr>
          <p:cNvPr id="6" name="Picture 5" descr="http://tse3.mm.bing.net/th?id=OIP.M4b4196478bc5e06e487c6d07cdff1140o0&amp;pid=15.1">
            <a:extLst>
              <a:ext uri="{FF2B5EF4-FFF2-40B4-BE49-F238E27FC236}">
                <a16:creationId xmlns:a16="http://schemas.microsoft.com/office/drawing/2014/main" xmlns="" id="{6A1BC98D-C832-4E21-87E3-239EB723E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C900335779[1]">
            <a:extLst>
              <a:ext uri="{FF2B5EF4-FFF2-40B4-BE49-F238E27FC236}">
                <a16:creationId xmlns:a16="http://schemas.microsoft.com/office/drawing/2014/main" xmlns="" id="{1A5C55D9-C8AA-436E-A419-A8CE634BEA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02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0" y="5851456"/>
          <a:ext cx="9151700" cy="1006544"/>
        </p:xfrm>
        <a:graphic>
          <a:graphicData uri="http://schemas.openxmlformats.org/drawingml/2006/table">
            <a:tbl>
              <a:tblPr firstRow="1" bandRow="1">
                <a:tableStyleId>{5C22544A-7EE6-4342-B048-85BDC9FD1C3A}</a:tableStyleId>
              </a:tblPr>
              <a:tblGrid>
                <a:gridCol w="2287925">
                  <a:extLst>
                    <a:ext uri="{9D8B030D-6E8A-4147-A177-3AD203B41FA5}">
                      <a16:colId xmlns="" xmlns:a16="http://schemas.microsoft.com/office/drawing/2014/main" val="20000"/>
                    </a:ext>
                  </a:extLst>
                </a:gridCol>
                <a:gridCol w="2287925">
                  <a:extLst>
                    <a:ext uri="{9D8B030D-6E8A-4147-A177-3AD203B41FA5}">
                      <a16:colId xmlns="" xmlns:a16="http://schemas.microsoft.com/office/drawing/2014/main" val="20001"/>
                    </a:ext>
                  </a:extLst>
                </a:gridCol>
                <a:gridCol w="2372414">
                  <a:extLst>
                    <a:ext uri="{9D8B030D-6E8A-4147-A177-3AD203B41FA5}">
                      <a16:colId xmlns="" xmlns:a16="http://schemas.microsoft.com/office/drawing/2014/main" val="20002"/>
                    </a:ext>
                  </a:extLst>
                </a:gridCol>
                <a:gridCol w="2203436">
                  <a:extLst>
                    <a:ext uri="{9D8B030D-6E8A-4147-A177-3AD203B41FA5}">
                      <a16:colId xmlns="" xmlns:a16="http://schemas.microsoft.com/office/drawing/2014/main" val="20003"/>
                    </a:ext>
                  </a:extLst>
                </a:gridCol>
              </a:tblGrid>
              <a:tr h="252028">
                <a:tc gridSpan="4">
                  <a:txBody>
                    <a:bodyPr/>
                    <a:lstStyle/>
                    <a:p>
                      <a:pPr algn="ctr"/>
                      <a:r>
                        <a:rPr lang="en-GB" sz="1100" dirty="0">
                          <a:solidFill>
                            <a:schemeClr val="bg1"/>
                          </a:solidFill>
                          <a:latin typeface="Arial" panose="020B0604020202020204" pitchFamily="34" charset="0"/>
                          <a:cs typeface="Arial" panose="020B0604020202020204" pitchFamily="34" charset="0"/>
                        </a:rPr>
                        <a:t>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2028">
                <a:tc>
                  <a:txBody>
                    <a:bodyPr/>
                    <a:lstStyle/>
                    <a:p>
                      <a:pPr algn="l"/>
                      <a:r>
                        <a:rPr lang="en-GB" sz="900" b="1" dirty="0">
                          <a:solidFill>
                            <a:srgbClr val="FF0000"/>
                          </a:solidFill>
                          <a:latin typeface="Arial" panose="020B0604020202020204" pitchFamily="34" charset="0"/>
                          <a:cs typeface="Arial" panose="020B0604020202020204" pitchFamily="34" charset="0"/>
                        </a:rPr>
                        <a:t>Belligerent: </a:t>
                      </a:r>
                      <a:r>
                        <a:rPr lang="en-GB" sz="900" b="0" dirty="0">
                          <a:solidFill>
                            <a:srgbClr val="FF0000"/>
                          </a:solidFill>
                          <a:latin typeface="Arial" panose="020B0604020202020204" pitchFamily="34" charset="0"/>
                          <a:cs typeface="Arial" panose="020B0604020202020204" pitchFamily="34" charset="0"/>
                        </a:rPr>
                        <a:t>Aggressive and hostile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Dutiful: </a:t>
                      </a:r>
                      <a:r>
                        <a:rPr lang="en-GB" sz="900" b="0" dirty="0">
                          <a:solidFill>
                            <a:srgbClr val="FF0000"/>
                          </a:solidFill>
                          <a:latin typeface="Arial" panose="020B0604020202020204" pitchFamily="34" charset="0"/>
                          <a:cs typeface="Arial" panose="020B0604020202020204" pitchFamily="34" charset="0"/>
                        </a:rPr>
                        <a:t>Acts obediently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Impulsive: </a:t>
                      </a:r>
                      <a:r>
                        <a:rPr lang="en-GB" sz="900" b="0" dirty="0">
                          <a:solidFill>
                            <a:srgbClr val="FF0000"/>
                          </a:solidFill>
                          <a:latin typeface="Arial" panose="020B0604020202020204" pitchFamily="34" charset="0"/>
                          <a:cs typeface="Arial" panose="020B0604020202020204" pitchFamily="34" charset="0"/>
                        </a:rPr>
                        <a:t>Acts without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Despair: </a:t>
                      </a:r>
                      <a:r>
                        <a:rPr lang="en-GB" sz="900" b="0" dirty="0">
                          <a:solidFill>
                            <a:srgbClr val="FF0000"/>
                          </a:solidFill>
                          <a:latin typeface="Arial" panose="020B0604020202020204" pitchFamily="34" charset="0"/>
                          <a:cs typeface="Arial" panose="020B0604020202020204" pitchFamily="34" charset="0"/>
                        </a:rPr>
                        <a:t>total loss of hope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43408">
                <a:tc>
                  <a:txBody>
                    <a:bodyPr/>
                    <a:lstStyle/>
                    <a:p>
                      <a:pPr algn="l"/>
                      <a:r>
                        <a:rPr lang="en-GB" sz="900" b="1" dirty="0">
                          <a:solidFill>
                            <a:srgbClr val="FF0000"/>
                          </a:solidFill>
                          <a:latin typeface="Arial" panose="020B0604020202020204" pitchFamily="34" charset="0"/>
                          <a:cs typeface="Arial" panose="020B0604020202020204" pitchFamily="34" charset="0"/>
                        </a:rPr>
                        <a:t>Idolatry: </a:t>
                      </a:r>
                      <a:r>
                        <a:rPr lang="en-GB" sz="900" b="0" dirty="0">
                          <a:solidFill>
                            <a:srgbClr val="FF0000"/>
                          </a:solidFill>
                          <a:latin typeface="Arial" panose="020B0604020202020204" pitchFamily="34" charset="0"/>
                          <a:cs typeface="Arial" panose="020B0604020202020204" pitchFamily="34" charset="0"/>
                        </a:rPr>
                        <a:t>Extreme admiration or 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Conflict: </a:t>
                      </a:r>
                      <a:r>
                        <a:rPr lang="en-GB" sz="800" b="0" dirty="0">
                          <a:solidFill>
                            <a:srgbClr val="FF0000"/>
                          </a:solidFill>
                          <a:latin typeface="Arial" panose="020B0604020202020204" pitchFamily="34" charset="0"/>
                          <a:cs typeface="Arial" panose="020B0604020202020204" pitchFamily="34" charset="0"/>
                        </a:rPr>
                        <a:t>A struggle between opposites</a:t>
                      </a:r>
                      <a:endParaRPr lang="en-GB" sz="9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Melancholy: </a:t>
                      </a:r>
                      <a:r>
                        <a:rPr lang="en-GB" sz="900" b="0" dirty="0">
                          <a:solidFill>
                            <a:srgbClr val="FF0000"/>
                          </a:solidFill>
                          <a:latin typeface="Arial" panose="020B0604020202020204" pitchFamily="34" charset="0"/>
                          <a:cs typeface="Arial" panose="020B0604020202020204" pitchFamily="34" charset="0"/>
                        </a:rPr>
                        <a:t>Feeling of thoughtful sadness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900" b="1" dirty="0">
                          <a:solidFill>
                            <a:srgbClr val="FF0000"/>
                          </a:solidFill>
                          <a:latin typeface="Arial" panose="020B0604020202020204" pitchFamily="34" charset="0"/>
                          <a:cs typeface="Arial" panose="020B0604020202020204" pitchFamily="34" charset="0"/>
                        </a:rPr>
                        <a:t>Infatuation: </a:t>
                      </a:r>
                      <a:r>
                        <a:rPr lang="en-GB" sz="900" b="0" dirty="0">
                          <a:solidFill>
                            <a:srgbClr val="FF0000"/>
                          </a:solidFill>
                          <a:latin typeface="Arial" panose="020B0604020202020204" pitchFamily="34" charset="0"/>
                          <a:cs typeface="Arial" panose="020B0604020202020204" pitchFamily="34" charset="0"/>
                        </a:rPr>
                        <a:t>Obsession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2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Banishment: </a:t>
                      </a:r>
                      <a:r>
                        <a:rPr lang="en-GB" sz="900" b="0" dirty="0">
                          <a:solidFill>
                            <a:srgbClr val="FF0000"/>
                          </a:solidFill>
                          <a:latin typeface="Arial" panose="020B0604020202020204" pitchFamily="34" charset="0"/>
                          <a:cs typeface="Arial" panose="020B0604020202020204" pitchFamily="34" charset="0"/>
                        </a:rPr>
                        <a:t>Exile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Tyrannical: </a:t>
                      </a:r>
                      <a:r>
                        <a:rPr lang="en-GB" sz="900" b="0" dirty="0">
                          <a:solidFill>
                            <a:srgbClr val="FF0000"/>
                          </a:solidFill>
                          <a:latin typeface="Arial" panose="020B0604020202020204" pitchFamily="34" charset="0"/>
                          <a:cs typeface="Arial" panose="020B0604020202020204" pitchFamily="34" charset="0"/>
                        </a:rPr>
                        <a:t>treats people</a:t>
                      </a:r>
                      <a:r>
                        <a:rPr lang="en-GB" sz="900" b="0" baseline="0" dirty="0">
                          <a:solidFill>
                            <a:srgbClr val="FF0000"/>
                          </a:solidFill>
                          <a:latin typeface="Arial" panose="020B0604020202020204" pitchFamily="34" charset="0"/>
                          <a:cs typeface="Arial" panose="020B0604020202020204" pitchFamily="34" charset="0"/>
                        </a:rPr>
                        <a:t> cruelly</a:t>
                      </a:r>
                      <a:endParaRPr lang="en-GB" sz="9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Arial" panose="020B0604020202020204" pitchFamily="34" charset="0"/>
                          <a:cs typeface="Arial" panose="020B0604020202020204" pitchFamily="34" charset="0"/>
                        </a:rPr>
                        <a:t>Tormented: </a:t>
                      </a:r>
                      <a:r>
                        <a:rPr lang="en-GB" sz="900" b="0" dirty="0">
                          <a:solidFill>
                            <a:srgbClr val="FF0000"/>
                          </a:solidFill>
                          <a:latin typeface="Arial" panose="020B0604020202020204" pitchFamily="34" charset="0"/>
                          <a:cs typeface="Arial" panose="020B0604020202020204" pitchFamily="34" charset="0"/>
                        </a:rPr>
                        <a:t>experience great suffering</a:t>
                      </a:r>
                      <a:endParaRPr lang="en-GB" sz="9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900" b="1" dirty="0">
                          <a:solidFill>
                            <a:srgbClr val="FF0000"/>
                          </a:solidFill>
                          <a:latin typeface="Arial" panose="020B0604020202020204" pitchFamily="34" charset="0"/>
                          <a:cs typeface="Arial" panose="020B0604020202020204" pitchFamily="34" charset="0"/>
                        </a:rPr>
                        <a:t>Confidant: </a:t>
                      </a:r>
                      <a:r>
                        <a:rPr lang="en-GB" sz="900" b="0" dirty="0">
                          <a:solidFill>
                            <a:srgbClr val="FF0000"/>
                          </a:solidFill>
                          <a:latin typeface="Arial" panose="020B0604020202020204" pitchFamily="34" charset="0"/>
                          <a:cs typeface="Arial" panose="020B0604020202020204" pitchFamily="34" charset="0"/>
                        </a:rPr>
                        <a:t>A trusted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1523999" y="1"/>
          <a:ext cx="3884787" cy="5851457"/>
        </p:xfrm>
        <a:graphic>
          <a:graphicData uri="http://schemas.openxmlformats.org/drawingml/2006/table">
            <a:tbl>
              <a:tblPr firstRow="1" bandRow="1">
                <a:tableStyleId>{5C22544A-7EE6-4342-B048-85BDC9FD1C3A}</a:tableStyleId>
              </a:tblPr>
              <a:tblGrid>
                <a:gridCol w="539554">
                  <a:extLst>
                    <a:ext uri="{9D8B030D-6E8A-4147-A177-3AD203B41FA5}">
                      <a16:colId xmlns="" xmlns:a16="http://schemas.microsoft.com/office/drawing/2014/main" val="20000"/>
                    </a:ext>
                  </a:extLst>
                </a:gridCol>
                <a:gridCol w="3345233">
                  <a:extLst>
                    <a:ext uri="{9D8B030D-6E8A-4147-A177-3AD203B41FA5}">
                      <a16:colId xmlns="" xmlns:a16="http://schemas.microsoft.com/office/drawing/2014/main" val="20001"/>
                    </a:ext>
                  </a:extLst>
                </a:gridCol>
              </a:tblGrid>
              <a:tr h="214445">
                <a:tc>
                  <a:txBody>
                    <a:bodyPr/>
                    <a:lstStyle/>
                    <a:p>
                      <a:pPr algn="ctr"/>
                      <a:r>
                        <a:rPr lang="en-GB" sz="800" b="1" dirty="0">
                          <a:solidFill>
                            <a:schemeClr val="bg1"/>
                          </a:solidFill>
                          <a:latin typeface="Arial" panose="020B0604020202020204" pitchFamily="34" charset="0"/>
                          <a:cs typeface="Arial" panose="020B0604020202020204" pitchFamily="34" charset="0"/>
                        </a:rPr>
                        <a: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800" b="1" dirty="0">
                          <a:solidFill>
                            <a:schemeClr val="bg1"/>
                          </a:solidFill>
                          <a:latin typeface="Arial" panose="020B0604020202020204" pitchFamily="34" charset="0"/>
                          <a:cs typeface="Arial" panose="020B0604020202020204" pitchFamily="34" charset="0"/>
                        </a:rPr>
                        <a:t>PLOT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1201330">
                <a:tc>
                  <a:txBody>
                    <a:bodyPr/>
                    <a:lstStyle/>
                    <a:p>
                      <a:pPr algn="ctr"/>
                      <a:r>
                        <a:rPr lang="en-GB" sz="800" b="1" dirty="0">
                          <a:solidFill>
                            <a:schemeClr val="tx1"/>
                          </a:solidFill>
                          <a:latin typeface="Arial" panose="020B0604020202020204" pitchFamily="34" charset="0"/>
                          <a:cs typeface="Arial" panose="020B0604020202020204" pitchFamily="34" charset="0"/>
                        </a:rPr>
                        <a:t>1</a:t>
                      </a:r>
                    </a:p>
                    <a:p>
                      <a:pPr algn="ctr"/>
                      <a:r>
                        <a:rPr lang="en-GB" sz="800" b="1" dirty="0">
                          <a:solidFill>
                            <a:schemeClr val="tx1"/>
                          </a:solidFill>
                          <a:latin typeface="Arial" panose="020B0604020202020204" pitchFamily="34" charset="0"/>
                          <a:cs typeface="Arial" panose="020B0604020202020204" pitchFamily="34" charset="0"/>
                        </a:rPr>
                        <a:t>Fights and a Party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800" dirty="0">
                          <a:solidFill>
                            <a:srgbClr val="FF0000"/>
                          </a:solidFill>
                          <a:latin typeface="Arial" panose="020B0604020202020204" pitchFamily="34" charset="0"/>
                          <a:cs typeface="Arial" panose="020B0604020202020204" pitchFamily="34" charset="0"/>
                        </a:rPr>
                        <a:t>Prologue: Family feud &amp; fatal consequences for 2 young lovers</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There is a fight between two rival families (Montagues and Capulets) which is stopped by the Prince.</a:t>
                      </a:r>
                      <a:endParaRPr lang="en-GB" sz="800"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baseline="0" dirty="0">
                          <a:solidFill>
                            <a:schemeClr val="tx1"/>
                          </a:solidFill>
                          <a:latin typeface="Arial" panose="020B0604020202020204" pitchFamily="34" charset="0"/>
                          <a:cs typeface="Arial" panose="020B0604020202020204" pitchFamily="34" charset="0"/>
                        </a:rPr>
                        <a:t>Romeo is unhappy because Rosaline doesn’t love him.</a:t>
                      </a:r>
                    </a:p>
                    <a:p>
                      <a:pPr marL="171450" indent="-171450">
                        <a:buFont typeface="Arial" panose="020B0604020202020204" pitchFamily="34" charset="0"/>
                        <a:buChar char="•"/>
                      </a:pPr>
                      <a:r>
                        <a:rPr lang="en-GB" sz="800" baseline="0" dirty="0">
                          <a:solidFill>
                            <a:schemeClr val="tx1"/>
                          </a:solidFill>
                          <a:latin typeface="Arial" panose="020B0604020202020204" pitchFamily="34" charset="0"/>
                          <a:cs typeface="Arial" panose="020B0604020202020204" pitchFamily="34" charset="0"/>
                        </a:rPr>
                        <a:t>Paris asks Capulet for Juliet’s hand in marriage, but Capulet tells him she’s not ready. Capulet throws a ball.</a:t>
                      </a:r>
                    </a:p>
                    <a:p>
                      <a:pPr marL="171450" indent="-171450">
                        <a:buFont typeface="Arial" panose="020B0604020202020204" pitchFamily="34" charset="0"/>
                        <a:buChar char="•"/>
                      </a:pPr>
                      <a:r>
                        <a:rPr lang="en-GB" sz="800" baseline="0" dirty="0">
                          <a:solidFill>
                            <a:schemeClr val="tx1"/>
                          </a:solidFill>
                          <a:latin typeface="Arial" panose="020B0604020202020204" pitchFamily="34" charset="0"/>
                          <a:cs typeface="Arial" panose="020B0604020202020204" pitchFamily="34" charset="0"/>
                        </a:rPr>
                        <a:t>Mercutio is invited to the ball, but Benvolio and Romeo crash it. This enrages Tybalt.</a:t>
                      </a:r>
                    </a:p>
                    <a:p>
                      <a:pPr marL="171450" indent="-171450">
                        <a:buFont typeface="Arial" panose="020B0604020202020204" pitchFamily="34" charset="0"/>
                        <a:buChar char="•"/>
                      </a:pPr>
                      <a:r>
                        <a:rPr lang="en-GB" sz="800" baseline="0" dirty="0">
                          <a:solidFill>
                            <a:schemeClr val="tx1"/>
                          </a:solidFill>
                          <a:latin typeface="Arial" panose="020B0604020202020204" pitchFamily="34" charset="0"/>
                          <a:cs typeface="Arial" panose="020B0604020202020204" pitchFamily="34" charset="0"/>
                        </a:rPr>
                        <a:t>Romeo and Juliet meet, talk, fall in love at first sight and kiss.</a:t>
                      </a: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078117">
                <a:tc>
                  <a:txBody>
                    <a:bodyPr/>
                    <a:lstStyle/>
                    <a:p>
                      <a:pPr algn="ctr"/>
                      <a:r>
                        <a:rPr lang="en-GB" sz="800" b="1" dirty="0">
                          <a:solidFill>
                            <a:schemeClr val="tx1"/>
                          </a:solidFill>
                          <a:latin typeface="Arial" panose="020B0604020202020204" pitchFamily="34" charset="0"/>
                          <a:cs typeface="Arial" panose="020B0604020202020204" pitchFamily="34" charset="0"/>
                        </a:rPr>
                        <a:t>2</a:t>
                      </a:r>
                    </a:p>
                    <a:p>
                      <a:pPr algn="ctr"/>
                      <a:r>
                        <a:rPr lang="en-GB" sz="800" b="1" dirty="0">
                          <a:solidFill>
                            <a:schemeClr val="tx1"/>
                          </a:solidFill>
                          <a:latin typeface="Arial" panose="020B0604020202020204" pitchFamily="34" charset="0"/>
                          <a:cs typeface="Arial" panose="020B0604020202020204" pitchFamily="34" charset="0"/>
                        </a:rPr>
                        <a:t>A </a:t>
                      </a:r>
                      <a:r>
                        <a:rPr lang="en-GB" sz="900" b="1" dirty="0">
                          <a:solidFill>
                            <a:schemeClr val="tx1"/>
                          </a:solidFill>
                          <a:latin typeface="+mj-lt"/>
                          <a:cs typeface="Arial" panose="020B0604020202020204" pitchFamily="34" charset="0"/>
                        </a:rPr>
                        <a:t>Secret </a:t>
                      </a:r>
                      <a:r>
                        <a:rPr lang="en-GB" sz="700" b="1" dirty="0">
                          <a:solidFill>
                            <a:schemeClr val="tx1"/>
                          </a:solidFill>
                          <a:latin typeface="+mj-lt"/>
                          <a:cs typeface="Arial" panose="020B0604020202020204" pitchFamily="34" charset="0"/>
                        </a:rPr>
                        <a:t>Marriage</a:t>
                      </a:r>
                      <a:endParaRPr lang="en-GB" sz="800" b="1" dirty="0">
                        <a:solidFill>
                          <a:schemeClr val="tx1"/>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In the Capulets’ garden, Romeo overhears Juliet thinking aloud about how much she likes Romeo but is the son of her family’s enemy. Romeo talks to her and they decide to get married.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Romeo asks Friar Lawrence for help – he agrees to marry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Romeo meets Mercutio and Benvolio, and they tease the Nurse who gives a message to Romeo from Juliet.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After the Nurse tells Juliet the plan to marry that afternoon, they get married in secret.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8477">
                <a:tc>
                  <a:txBody>
                    <a:bodyPr/>
                    <a:lstStyle/>
                    <a:p>
                      <a:pPr algn="ctr"/>
                      <a:r>
                        <a:rPr lang="en-GB" sz="800" b="1" dirty="0">
                          <a:solidFill>
                            <a:schemeClr val="tx1"/>
                          </a:solidFill>
                          <a:latin typeface="Arial" panose="020B0604020202020204" pitchFamily="34" charset="0"/>
                          <a:cs typeface="Arial" panose="020B0604020202020204" pitchFamily="34" charset="0"/>
                        </a:rPr>
                        <a:t>3</a:t>
                      </a:r>
                    </a:p>
                    <a:p>
                      <a:pPr algn="ctr"/>
                      <a:r>
                        <a:rPr lang="en-GB" sz="800" b="1" dirty="0">
                          <a:solidFill>
                            <a:schemeClr val="tx1"/>
                          </a:solidFill>
                          <a:latin typeface="Arial" panose="020B0604020202020204" pitchFamily="34" charset="0"/>
                          <a:cs typeface="Arial" panose="020B0604020202020204" pitchFamily="34" charset="0"/>
                        </a:rPr>
                        <a:t>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Tybalt kills Mercutio in a fight; in revenge, Romeo kills Tybalt. The Prince exiles Romeo from Verona as punishment.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R &amp; J spend the night together before R leaves the city.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Juliet’s parents tell her that she must marry Paris in two days but she tells them she can’t. during an intense argument.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08477">
                <a:tc>
                  <a:txBody>
                    <a:bodyPr/>
                    <a:lstStyle/>
                    <a:p>
                      <a:pPr algn="ctr"/>
                      <a:r>
                        <a:rPr lang="en-GB" sz="800" b="1" dirty="0">
                          <a:solidFill>
                            <a:schemeClr val="tx1"/>
                          </a:solidFill>
                          <a:latin typeface="Arial" panose="020B0604020202020204" pitchFamily="34" charset="0"/>
                          <a:cs typeface="Arial" panose="020B0604020202020204" pitchFamily="34" charset="0"/>
                        </a:rPr>
                        <a:t>4</a:t>
                      </a:r>
                    </a:p>
                    <a:p>
                      <a:pPr algn="ctr"/>
                      <a:r>
                        <a:rPr lang="en-GB" sz="800" b="1" dirty="0">
                          <a:solidFill>
                            <a:schemeClr val="tx1"/>
                          </a:solidFill>
                          <a:latin typeface="Arial" panose="020B0604020202020204" pitchFamily="34" charset="0"/>
                          <a:cs typeface="Arial" panose="020B0604020202020204" pitchFamily="34" charset="0"/>
                        </a:rPr>
                        <a:t>Plans and </a:t>
                      </a:r>
                      <a:r>
                        <a:rPr lang="en-GB" sz="700" b="1" dirty="0">
                          <a:solidFill>
                            <a:schemeClr val="tx1"/>
                          </a:solidFill>
                          <a:latin typeface="Arial" panose="020B0604020202020204" pitchFamily="34" charset="0"/>
                          <a:cs typeface="Arial" panose="020B0604020202020204" pitchFamily="34" charset="0"/>
                        </a:rPr>
                        <a:t>Potions</a:t>
                      </a: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Juliet asks the friar to help, whose plan involves faking her death.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Using Friar Lawrence’s potion, Juliet fakes her own death. Friar Lawrence sends Romeo a letter telling him about the plan and to rescue her from her family tomb.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Juliet’s family think she’s dead so bury her in the family tomb.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40611">
                <a:tc>
                  <a:txBody>
                    <a:bodyPr/>
                    <a:lstStyle/>
                    <a:p>
                      <a:pPr algn="ctr"/>
                      <a:r>
                        <a:rPr lang="en-GB" sz="800" b="1" dirty="0">
                          <a:solidFill>
                            <a:schemeClr val="tx1"/>
                          </a:solidFill>
                          <a:latin typeface="Arial" panose="020B0604020202020204" pitchFamily="34" charset="0"/>
                          <a:cs typeface="Arial" panose="020B0604020202020204" pitchFamily="34" charset="0"/>
                        </a:rPr>
                        <a:t>5</a:t>
                      </a:r>
                    </a:p>
                    <a:p>
                      <a:pPr algn="ctr"/>
                      <a:r>
                        <a:rPr lang="en-GB" sz="800" b="1" dirty="0">
                          <a:solidFill>
                            <a:schemeClr val="tx1"/>
                          </a:solidFill>
                          <a:latin typeface="Arial" panose="020B0604020202020204" pitchFamily="34" charset="0"/>
                          <a:cs typeface="Arial" panose="020B0604020202020204" pitchFamily="34" charset="0"/>
                        </a:rPr>
                        <a:t>Un-happy Ending</a:t>
                      </a:r>
                    </a:p>
                    <a:p>
                      <a:pPr algn="ct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R doesn’t get the Friar’s letter. He believes J to be dead and goes to her tomb to kill himself after buying some poison.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Paris sees Romeo going to the tomb, they fight and R kills Paris.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R places P’s body in the tomb, lies next to Juliet and drinks the poison.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Friar Lawrence finds out that R didn’t get the letter so goes to the tomb.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As Friar Lawrence arrives, Juliet wakes up. Juliet refuses to go with him and he doesn’t want to get into trouble for Romeo’s death, so the Friar leaves.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When Juliet realises that Romeo is dead, she kills herself.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Everyone comes to the tomb, where the friar has to explain what has happened.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chemeClr val="tx1"/>
                          </a:solidFill>
                          <a:latin typeface="Arial" panose="020B0604020202020204" pitchFamily="34" charset="0"/>
                          <a:cs typeface="Arial" panose="020B0604020202020204" pitchFamily="34" charset="0"/>
                        </a:rPr>
                        <a:t>Grieving, Montague and Capulet  realise that their feud has caused the suicides of their children so agree to make 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graphicFrame>
        <p:nvGraphicFramePr>
          <p:cNvPr id="5" name="Table 4"/>
          <p:cNvGraphicFramePr>
            <a:graphicFrameLocks noGrp="1"/>
          </p:cNvGraphicFramePr>
          <p:nvPr>
            <p:extLst/>
          </p:nvPr>
        </p:nvGraphicFramePr>
        <p:xfrm>
          <a:off x="5408786" y="800220"/>
          <a:ext cx="2559422" cy="5070363"/>
        </p:xfrm>
        <a:graphic>
          <a:graphicData uri="http://schemas.openxmlformats.org/drawingml/2006/table">
            <a:tbl>
              <a:tblPr firstRow="1" bandRow="1">
                <a:tableStyleId>{5C22544A-7EE6-4342-B048-85BDC9FD1C3A}</a:tableStyleId>
              </a:tblPr>
              <a:tblGrid>
                <a:gridCol w="2559422">
                  <a:extLst>
                    <a:ext uri="{9D8B030D-6E8A-4147-A177-3AD203B41FA5}">
                      <a16:colId xmlns="" xmlns:a16="http://schemas.microsoft.com/office/drawing/2014/main" val="20000"/>
                    </a:ext>
                  </a:extLst>
                </a:gridCol>
              </a:tblGrid>
              <a:tr h="230217">
                <a:tc>
                  <a:txBody>
                    <a:bodyPr/>
                    <a:lstStyle/>
                    <a:p>
                      <a:pPr algn="ctr"/>
                      <a:r>
                        <a:rPr lang="en-GB" sz="800" b="1" dirty="0">
                          <a:solidFill>
                            <a:schemeClr val="bg1"/>
                          </a:solidFill>
                          <a:latin typeface="Arial" panose="020B0604020202020204" pitchFamily="34" charset="0"/>
                          <a:cs typeface="Arial" panose="020B0604020202020204" pitchFamily="34" charset="0"/>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841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70C0"/>
                          </a:solidFill>
                          <a:latin typeface="Arial" panose="020B0604020202020204" pitchFamily="34" charset="0"/>
                          <a:cs typeface="Arial" panose="020B0604020202020204" pitchFamily="34" charset="0"/>
                        </a:rPr>
                        <a:t>Verona: </a:t>
                      </a:r>
                      <a:r>
                        <a:rPr lang="en-GB" sz="800" b="0" dirty="0">
                          <a:solidFill>
                            <a:schemeClr val="tx1"/>
                          </a:solidFill>
                          <a:latin typeface="Arial" panose="020B0604020202020204" pitchFamily="34" charset="0"/>
                          <a:cs typeface="Arial" panose="020B0604020202020204" pitchFamily="34" charset="0"/>
                        </a:rPr>
                        <a:t>R &amp; J set in Verona in the fourteenth century. Verona was a rich, lively, cultured city but had been afflicted by violence for centuries. Political leaders clashed with religious leaders for power, status and wealth and many people were obliged to take 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965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70C0"/>
                          </a:solidFill>
                          <a:latin typeface="Arial" panose="020B0604020202020204" pitchFamily="34" charset="0"/>
                          <a:cs typeface="Arial" panose="020B0604020202020204" pitchFamily="34" charset="0"/>
                        </a:rPr>
                        <a:t>Women</a:t>
                      </a:r>
                      <a:r>
                        <a:rPr lang="en-GB" sz="800" b="0" dirty="0">
                          <a:solidFill>
                            <a:schemeClr val="tx1"/>
                          </a:solidFill>
                          <a:latin typeface="Arial" panose="020B0604020202020204" pitchFamily="34" charset="0"/>
                          <a:cs typeface="Arial" panose="020B0604020202020204" pitchFamily="34" charset="0"/>
                        </a:rPr>
                        <a:t>: </a:t>
                      </a:r>
                      <a:r>
                        <a:rPr lang="en-GB" sz="800" b="0" i="0" dirty="0">
                          <a:solidFill>
                            <a:schemeClr val="tx1"/>
                          </a:solidFill>
                          <a:latin typeface="Arial" panose="020B0604020202020204" pitchFamily="34" charset="0"/>
                          <a:cs typeface="Arial" panose="020B0604020202020204" pitchFamily="34" charset="0"/>
                        </a:rPr>
                        <a:t>Society in the 16</a:t>
                      </a:r>
                      <a:r>
                        <a:rPr lang="en-GB" sz="800" b="0" i="0" baseline="30000" dirty="0">
                          <a:solidFill>
                            <a:schemeClr val="tx1"/>
                          </a:solidFill>
                          <a:latin typeface="Arial" panose="020B0604020202020204" pitchFamily="34" charset="0"/>
                          <a:cs typeface="Arial" panose="020B0604020202020204" pitchFamily="34" charset="0"/>
                        </a:rPr>
                        <a:t>th</a:t>
                      </a:r>
                      <a:r>
                        <a:rPr lang="en-GB" sz="800" b="0" i="0" dirty="0">
                          <a:solidFill>
                            <a:schemeClr val="tx1"/>
                          </a:solidFill>
                          <a:latin typeface="Arial" panose="020B0604020202020204" pitchFamily="34" charset="0"/>
                          <a:cs typeface="Arial" panose="020B0604020202020204" pitchFamily="34" charset="0"/>
                        </a:rPr>
                        <a:t> century was patriarchal: men were dominant and women were inferior and expected to marry as young as 12. Noblewomen like Juliet would have received some education but there was little freedom in most areas of life for women. Lower class women received no education and would have worked as some sort of servant.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965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0070C0"/>
                          </a:solidFill>
                          <a:effectLst/>
                          <a:latin typeface="Arial" panose="020B0604020202020204" pitchFamily="34" charset="0"/>
                          <a:ea typeface="+mn-ea"/>
                          <a:cs typeface="Arial" panose="020B0604020202020204" pitchFamily="34" charset="0"/>
                        </a:rPr>
                        <a:t>Queen Elizabeth I</a:t>
                      </a:r>
                      <a:r>
                        <a:rPr lang="en-GB" sz="800" kern="1200" dirty="0">
                          <a:solidFill>
                            <a:schemeClr val="dk1"/>
                          </a:solidFill>
                          <a:effectLst/>
                          <a:latin typeface="Arial" panose="020B0604020202020204" pitchFamily="34" charset="0"/>
                          <a:ea typeface="+mn-ea"/>
                          <a:cs typeface="Arial" panose="020B0604020202020204" pitchFamily="34" charset="0"/>
                        </a:rPr>
                        <a:t>: Provided a powerful example of a strong female in a male-dominated society, living by rules established by men. She was not representative of women in wider English society and was celebrated as an exceptional woman. Admired by Shakespeare and led England to great wealth, prosperity and national confidence.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841156">
                <a:tc>
                  <a:txBody>
                    <a:bodyPr/>
                    <a:lstStyle/>
                    <a:p>
                      <a:r>
                        <a:rPr lang="en-GB" sz="800" b="1" i="0" kern="1200" dirty="0">
                          <a:solidFill>
                            <a:srgbClr val="0070C0"/>
                          </a:solidFill>
                          <a:effectLst/>
                          <a:latin typeface="Arial" panose="020B0604020202020204" pitchFamily="34" charset="0"/>
                          <a:ea typeface="+mn-ea"/>
                          <a:cs typeface="Arial" panose="020B0604020202020204" pitchFamily="34" charset="0"/>
                        </a:rPr>
                        <a:t>Tragic</a:t>
                      </a:r>
                      <a:r>
                        <a:rPr lang="en-GB" sz="800" b="1" i="0" kern="1200" baseline="0" dirty="0">
                          <a:solidFill>
                            <a:srgbClr val="0070C0"/>
                          </a:solidFill>
                          <a:effectLst/>
                          <a:latin typeface="Arial" panose="020B0604020202020204" pitchFamily="34" charset="0"/>
                          <a:ea typeface="+mn-ea"/>
                          <a:cs typeface="Arial" panose="020B0604020202020204" pitchFamily="34" charset="0"/>
                        </a:rPr>
                        <a:t> Hero</a:t>
                      </a:r>
                      <a:r>
                        <a:rPr lang="en-GB" sz="800" i="1" kern="1200" baseline="0" dirty="0">
                          <a:solidFill>
                            <a:schemeClr val="dk1"/>
                          </a:solidFill>
                          <a:effectLst/>
                          <a:latin typeface="Arial" panose="020B0604020202020204" pitchFamily="34" charset="0"/>
                          <a:ea typeface="+mn-ea"/>
                          <a:cs typeface="Arial" panose="020B0604020202020204" pitchFamily="34" charset="0"/>
                        </a:rPr>
                        <a:t>: </a:t>
                      </a:r>
                      <a:r>
                        <a:rPr lang="en-GB" sz="800" i="1" kern="1200" dirty="0">
                          <a:solidFill>
                            <a:schemeClr val="dk1"/>
                          </a:solidFill>
                          <a:effectLst/>
                          <a:latin typeface="Arial" panose="020B0604020202020204" pitchFamily="34" charset="0"/>
                          <a:ea typeface="+mn-ea"/>
                          <a:cs typeface="Arial" panose="020B0604020202020204" pitchFamily="34" charset="0"/>
                        </a:rPr>
                        <a:t>Romeo and Juliet</a:t>
                      </a:r>
                      <a:r>
                        <a:rPr lang="en-GB" sz="800" kern="1200" dirty="0">
                          <a:solidFill>
                            <a:schemeClr val="dk1"/>
                          </a:solidFill>
                          <a:effectLst/>
                          <a:latin typeface="Arial" panose="020B0604020202020204" pitchFamily="34" charset="0"/>
                          <a:ea typeface="+mn-ea"/>
                          <a:cs typeface="Arial" panose="020B0604020202020204" pitchFamily="34" charset="0"/>
                        </a:rPr>
                        <a:t> is a </a:t>
                      </a:r>
                      <a:r>
                        <a:rPr lang="en-GB" sz="800" b="0" kern="1200" dirty="0">
                          <a:solidFill>
                            <a:schemeClr val="dk1"/>
                          </a:solidFill>
                          <a:effectLst/>
                          <a:latin typeface="Arial" panose="020B0604020202020204" pitchFamily="34" charset="0"/>
                          <a:ea typeface="+mn-ea"/>
                          <a:cs typeface="Arial" panose="020B0604020202020204" pitchFamily="34" charset="0"/>
                        </a:rPr>
                        <a:t>tragedy and the characters of Romeo and Juliet can be seen as </a:t>
                      </a:r>
                      <a:r>
                        <a:rPr lang="en-GB" sz="800" b="0" i="1" kern="1200" dirty="0">
                          <a:solidFill>
                            <a:schemeClr val="dk1"/>
                          </a:solidFill>
                          <a:effectLst/>
                          <a:latin typeface="Arial" panose="020B0604020202020204" pitchFamily="34" charset="0"/>
                          <a:ea typeface="+mn-ea"/>
                          <a:cs typeface="Arial" panose="020B0604020202020204" pitchFamily="34" charset="0"/>
                        </a:rPr>
                        <a:t>tragic heroes </a:t>
                      </a:r>
                      <a:r>
                        <a:rPr lang="en-GB" sz="800" b="0" kern="1200" dirty="0">
                          <a:solidFill>
                            <a:schemeClr val="dk1"/>
                          </a:solidFill>
                          <a:effectLst/>
                          <a:latin typeface="Arial" panose="020B0604020202020204" pitchFamily="34" charset="0"/>
                          <a:ea typeface="+mn-ea"/>
                          <a:cs typeface="Arial" panose="020B0604020202020204" pitchFamily="34" charset="0"/>
                        </a:rPr>
                        <a:t>(main character whose downfall brought </a:t>
                      </a:r>
                      <a:r>
                        <a:rPr lang="en-GB" sz="800" b="0" kern="1200" baseline="0" dirty="0">
                          <a:solidFill>
                            <a:schemeClr val="dk1"/>
                          </a:solidFill>
                          <a:effectLst/>
                          <a:latin typeface="Arial" panose="020B0604020202020204" pitchFamily="34" charset="0"/>
                          <a:ea typeface="+mn-ea"/>
                          <a:cs typeface="Arial" panose="020B0604020202020204" pitchFamily="34" charset="0"/>
                        </a:rPr>
                        <a:t>about by own actions or </a:t>
                      </a:r>
                      <a:r>
                        <a:rPr lang="en-GB" sz="800" b="0" i="1" kern="1200" baseline="0" dirty="0">
                          <a:solidFill>
                            <a:schemeClr val="dk1"/>
                          </a:solidFill>
                          <a:effectLst/>
                          <a:latin typeface="Arial" panose="020B0604020202020204" pitchFamily="34" charset="0"/>
                          <a:ea typeface="+mn-ea"/>
                          <a:cs typeface="Arial" panose="020B0604020202020204" pitchFamily="34" charset="0"/>
                        </a:rPr>
                        <a:t>tragic flaw</a:t>
                      </a:r>
                      <a:r>
                        <a:rPr lang="en-GB" sz="800" b="0" i="0" kern="1200" baseline="0" dirty="0">
                          <a:solidFill>
                            <a:schemeClr val="dk1"/>
                          </a:solidFill>
                          <a:effectLst/>
                          <a:latin typeface="Arial" panose="020B0604020202020204" pitchFamily="34" charset="0"/>
                          <a:ea typeface="+mn-ea"/>
                          <a:cs typeface="Arial" panose="020B0604020202020204" pitchFamily="34" charset="0"/>
                        </a:rPr>
                        <a:t>). Both are guilty of loving too much and too quickly and acting too rashly.</a:t>
                      </a:r>
                      <a:endParaRPr lang="en-GB" sz="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226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0070C0"/>
                          </a:solidFill>
                          <a:effectLst/>
                          <a:latin typeface="Arial" panose="020B0604020202020204" pitchFamily="34" charset="0"/>
                          <a:ea typeface="+mn-ea"/>
                          <a:cs typeface="Arial" panose="020B0604020202020204" pitchFamily="34" charset="0"/>
                        </a:rPr>
                        <a:t>The Plague</a:t>
                      </a:r>
                      <a:r>
                        <a:rPr lang="en-GB" sz="800" kern="1200" dirty="0">
                          <a:solidFill>
                            <a:schemeClr val="dk1"/>
                          </a:solidFill>
                          <a:effectLst/>
                          <a:latin typeface="Arial" panose="020B0604020202020204" pitchFamily="34" charset="0"/>
                          <a:ea typeface="+mn-ea"/>
                          <a:cs typeface="Arial" panose="020B0604020202020204" pitchFamily="34" charset="0"/>
                        </a:rPr>
                        <a:t>: Elizabethan England and Renaissance Verona were badly affected by outbreaks of the painful, deadly and contagious ‘black death’. Many parents (including Shakespeare) lost children to the plague and it provides a metaphor for Mercutio’s final curse as the Montagues and Capulets all lose children. Romeo doesn’t get Friar Lawrence’s letter because Friar John s detained for fear he may have the plague.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graphicFrame>
        <p:nvGraphicFramePr>
          <p:cNvPr id="17" name="Table 16"/>
          <p:cNvGraphicFramePr>
            <a:graphicFrameLocks noGrp="1"/>
          </p:cNvGraphicFramePr>
          <p:nvPr>
            <p:extLst/>
          </p:nvPr>
        </p:nvGraphicFramePr>
        <p:xfrm>
          <a:off x="7968209" y="0"/>
          <a:ext cx="2707493" cy="5862468"/>
        </p:xfrm>
        <a:graphic>
          <a:graphicData uri="http://schemas.openxmlformats.org/drawingml/2006/table">
            <a:tbl>
              <a:tblPr firstRow="1" bandRow="1">
                <a:tableStyleId>{5C22544A-7EE6-4342-B048-85BDC9FD1C3A}</a:tableStyleId>
              </a:tblPr>
              <a:tblGrid>
                <a:gridCol w="2707493">
                  <a:extLst>
                    <a:ext uri="{9D8B030D-6E8A-4147-A177-3AD203B41FA5}">
                      <a16:colId xmlns="" xmlns:a16="http://schemas.microsoft.com/office/drawing/2014/main" val="20000"/>
                    </a:ext>
                  </a:extLst>
                </a:gridCol>
              </a:tblGrid>
              <a:tr h="215202">
                <a:tc>
                  <a:txBody>
                    <a:bodyPr/>
                    <a:lstStyle/>
                    <a:p>
                      <a:pPr algn="ctr"/>
                      <a:r>
                        <a:rPr lang="en-GB" sz="800" b="1" dirty="0">
                          <a:solidFill>
                            <a:schemeClr val="bg1"/>
                          </a:solidFill>
                          <a:latin typeface="Arial" panose="020B0604020202020204" pitchFamily="34" charset="0"/>
                          <a:cs typeface="Arial" panose="020B0604020202020204" pitchFamily="34" charset="0"/>
                        </a:rPr>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830064">
                <a:tc>
                  <a:txBody>
                    <a:bodyPr/>
                    <a:lstStyle/>
                    <a:p>
                      <a:r>
                        <a:rPr lang="en-GB" sz="800" b="1" i="0" dirty="0">
                          <a:solidFill>
                            <a:schemeClr val="tx1"/>
                          </a:solidFill>
                          <a:latin typeface="Arial" panose="020B0604020202020204" pitchFamily="34" charset="0"/>
                          <a:cs typeface="Arial" panose="020B0604020202020204" pitchFamily="34" charset="0"/>
                        </a:rPr>
                        <a:t>LOVE: </a:t>
                      </a:r>
                      <a:r>
                        <a:rPr lang="en-GB" sz="800" b="0" i="1" dirty="0">
                          <a:solidFill>
                            <a:srgbClr val="0070C0"/>
                          </a:solidFill>
                          <a:latin typeface="Arial" panose="020B0604020202020204" pitchFamily="34" charset="0"/>
                          <a:cs typeface="Arial" panose="020B0604020202020204" pitchFamily="34" charset="0"/>
                        </a:rPr>
                        <a:t>R &amp; J fall in true love at first sight. Their young love is genuine but impulsive and destructive. Romeo’s ‘love’ for Rosaline is an passing infatuation and Romeo learns what true love is. There are numerous puns and jokes about sex, and R&amp;J’s relationship reflects physical desire too.</a:t>
                      </a:r>
                      <a:endParaRPr lang="en-GB" sz="8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076009">
                <a:tc>
                  <a:txBody>
                    <a:bodyPr/>
                    <a:lstStyle/>
                    <a:p>
                      <a:r>
                        <a:rPr lang="en-GB" sz="800" b="1" i="0" dirty="0">
                          <a:solidFill>
                            <a:schemeClr val="tx1"/>
                          </a:solidFill>
                          <a:latin typeface="Arial" panose="020B0604020202020204" pitchFamily="34" charset="0"/>
                          <a:cs typeface="Arial" panose="020B0604020202020204" pitchFamily="34" charset="0"/>
                        </a:rPr>
                        <a:t>CONFLICT &amp; HONOUR: </a:t>
                      </a:r>
                      <a:r>
                        <a:rPr lang="en-GB" sz="800" b="0" i="1" dirty="0">
                          <a:solidFill>
                            <a:srgbClr val="0070C0"/>
                          </a:solidFill>
                          <a:latin typeface="Arial" panose="020B0604020202020204" pitchFamily="34" charset="0"/>
                          <a:cs typeface="Arial" panose="020B0604020202020204" pitchFamily="34" charset="0"/>
                        </a:rPr>
                        <a:t>Personal and family reputation was crucial in the 16</a:t>
                      </a:r>
                      <a:r>
                        <a:rPr lang="en-GB" sz="800" b="0" i="1" baseline="30000" dirty="0">
                          <a:solidFill>
                            <a:srgbClr val="0070C0"/>
                          </a:solidFill>
                          <a:latin typeface="Arial" panose="020B0604020202020204" pitchFamily="34" charset="0"/>
                          <a:cs typeface="Arial" panose="020B0604020202020204" pitchFamily="34" charset="0"/>
                        </a:rPr>
                        <a:t>th</a:t>
                      </a:r>
                      <a:r>
                        <a:rPr lang="en-GB" sz="800" b="0" i="1" dirty="0">
                          <a:solidFill>
                            <a:srgbClr val="0070C0"/>
                          </a:solidFill>
                          <a:latin typeface="Arial" panose="020B0604020202020204" pitchFamily="34" charset="0"/>
                          <a:cs typeface="Arial" panose="020B0604020202020204" pitchFamily="34" charset="0"/>
                        </a:rPr>
                        <a:t> century. Honour is important to all the characters – they can’t ignore insults and have to defend the honour of their family. Characters like Benvolio and the Prince show how difficult it is to avoid the violence of the family feud. The violence gets worse in the second half of the play and the feud only stops because of the deaths of R &amp; J.</a:t>
                      </a:r>
                      <a:endParaRPr lang="en-GB" sz="8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30064">
                <a:tc>
                  <a:txBody>
                    <a:bodyPr/>
                    <a:lstStyle/>
                    <a:p>
                      <a:r>
                        <a:rPr lang="en-GB" sz="800" b="1" i="0" dirty="0">
                          <a:solidFill>
                            <a:schemeClr val="tx1"/>
                          </a:solidFill>
                          <a:latin typeface="Arial" panose="020B0604020202020204" pitchFamily="34" charset="0"/>
                          <a:cs typeface="Arial" panose="020B0604020202020204" pitchFamily="34" charset="0"/>
                        </a:rPr>
                        <a:t>GENDER: </a:t>
                      </a:r>
                      <a:r>
                        <a:rPr lang="en-GB" sz="800" b="0" i="1" dirty="0">
                          <a:solidFill>
                            <a:srgbClr val="0070C0"/>
                          </a:solidFill>
                          <a:latin typeface="Arial" panose="020B0604020202020204" pitchFamily="34" charset="0"/>
                          <a:cs typeface="Arial" panose="020B0604020202020204" pitchFamily="34" charset="0"/>
                        </a:rPr>
                        <a:t>Women in the play are able to exert little influence. Capulet sees Juliet as his property and feels that she should be grateful for the match with Paris he has arranged. Juliet very aware that virtue and chastity were more important and valuable to women than men as they had to be chaste to secure a good marriage.</a:t>
                      </a:r>
                      <a:endParaRPr lang="en-GB" sz="8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21954">
                <a:tc>
                  <a:txBody>
                    <a:bodyPr/>
                    <a:lstStyle/>
                    <a:p>
                      <a:r>
                        <a:rPr lang="en-GB" sz="800" b="1" i="0" dirty="0">
                          <a:solidFill>
                            <a:schemeClr val="tx1"/>
                          </a:solidFill>
                          <a:latin typeface="Arial" panose="020B0604020202020204" pitchFamily="34" charset="0"/>
                          <a:cs typeface="Arial" panose="020B0604020202020204" pitchFamily="34" charset="0"/>
                        </a:rPr>
                        <a:t>FAMILY &amp; MARRIAGE: </a:t>
                      </a:r>
                      <a:r>
                        <a:rPr lang="en-GB" sz="800" b="0" i="1" dirty="0">
                          <a:solidFill>
                            <a:srgbClr val="0070C0"/>
                          </a:solidFill>
                          <a:latin typeface="Arial" panose="020B0604020202020204" pitchFamily="34" charset="0"/>
                          <a:cs typeface="Arial" panose="020B0604020202020204" pitchFamily="34" charset="0"/>
                        </a:rPr>
                        <a:t>Wealthy people often married not for love but for money, power and status; arranged marriages were common; Capulet tries to use Juliet as a ‘bargaining chip’. The family was society in microcosm with the father as ‘governor’. Juliet is torn between duty to her family and desire for personal happiness. R &amp; J willing to give up their families for marriage. The young were expected to obey the old and Shakespeare celebrates the passion and independence of R &amp; J.</a:t>
                      </a:r>
                      <a:endParaRPr lang="en-GB" sz="800" b="1"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830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dirty="0">
                          <a:solidFill>
                            <a:schemeClr val="tx1"/>
                          </a:solidFill>
                          <a:latin typeface="Arial" panose="020B0604020202020204" pitchFamily="34" charset="0"/>
                          <a:cs typeface="Arial" panose="020B0604020202020204" pitchFamily="34" charset="0"/>
                        </a:rPr>
                        <a:t>FATE: </a:t>
                      </a:r>
                      <a:r>
                        <a:rPr lang="en-GB" sz="800" i="1" kern="1200" dirty="0">
                          <a:solidFill>
                            <a:srgbClr val="0070C0"/>
                          </a:solidFill>
                          <a:effectLst/>
                          <a:latin typeface="Arial" panose="020B0604020202020204" pitchFamily="34" charset="0"/>
                          <a:ea typeface="+mn-ea"/>
                          <a:cs typeface="Arial" panose="020B0604020202020204" pitchFamily="34" charset="0"/>
                        </a:rPr>
                        <a:t>The prologue establishes the idea that fate, not just the characters’ actions, is to blame for the catastrophes. Many instances of luck impact on the characters such as the servant inviting Romeo to the ball, Friar John and his message being detained, Paris being at the Capulet tomb when Romeo arrives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759111">
                <a:tc>
                  <a:txBody>
                    <a:bodyPr/>
                    <a:lstStyle/>
                    <a:p>
                      <a:r>
                        <a:rPr lang="en-GB" sz="800" b="1" i="0" dirty="0">
                          <a:solidFill>
                            <a:schemeClr val="tx1"/>
                          </a:solidFill>
                          <a:latin typeface="Arial" panose="020B0604020202020204" pitchFamily="34" charset="0"/>
                          <a:cs typeface="Arial" panose="020B0604020202020204" pitchFamily="34" charset="0"/>
                        </a:rPr>
                        <a:t>RELIGION</a:t>
                      </a:r>
                      <a:r>
                        <a:rPr lang="en-GB" sz="800" b="1" i="1" dirty="0">
                          <a:solidFill>
                            <a:schemeClr val="tx1"/>
                          </a:solidFill>
                          <a:latin typeface="Arial" panose="020B0604020202020204" pitchFamily="34" charset="0"/>
                          <a:cs typeface="Arial" panose="020B0604020202020204" pitchFamily="34" charset="0"/>
                        </a:rPr>
                        <a:t>:</a:t>
                      </a:r>
                      <a:r>
                        <a:rPr lang="en-GB" sz="800" b="1" i="1" baseline="0" dirty="0">
                          <a:solidFill>
                            <a:schemeClr val="tx1"/>
                          </a:solidFill>
                          <a:latin typeface="Arial" panose="020B0604020202020204" pitchFamily="34" charset="0"/>
                          <a:cs typeface="Arial" panose="020B0604020202020204" pitchFamily="34" charset="0"/>
                        </a:rPr>
                        <a:t> </a:t>
                      </a:r>
                      <a:r>
                        <a:rPr lang="en-GB" sz="800" b="0" i="1" baseline="0" dirty="0">
                          <a:solidFill>
                            <a:srgbClr val="0070C0"/>
                          </a:solidFill>
                          <a:latin typeface="Arial" panose="020B0604020202020204" pitchFamily="34" charset="0"/>
                          <a:cs typeface="Arial" panose="020B0604020202020204" pitchFamily="34" charset="0"/>
                        </a:rPr>
                        <a:t>A powerful influence in the 16</a:t>
                      </a:r>
                      <a:r>
                        <a:rPr lang="en-GB" sz="800" b="0" i="1" baseline="30000" dirty="0">
                          <a:solidFill>
                            <a:srgbClr val="0070C0"/>
                          </a:solidFill>
                          <a:latin typeface="Arial" panose="020B0604020202020204" pitchFamily="34" charset="0"/>
                          <a:cs typeface="Arial" panose="020B0604020202020204" pitchFamily="34" charset="0"/>
                        </a:rPr>
                        <a:t>th</a:t>
                      </a:r>
                      <a:r>
                        <a:rPr lang="en-GB" sz="800" b="0" i="1" baseline="0" dirty="0">
                          <a:solidFill>
                            <a:srgbClr val="0070C0"/>
                          </a:solidFill>
                          <a:latin typeface="Arial" panose="020B0604020202020204" pitchFamily="34" charset="0"/>
                          <a:cs typeface="Arial" panose="020B0604020202020204" pitchFamily="34" charset="0"/>
                        </a:rPr>
                        <a:t> century and it provided a set of moral rules to live by. Represented by Friar Lawrence who is trusted by all. R &amp; J had to marry in order to be together. Religious imagery and references often used by characters.</a:t>
                      </a:r>
                      <a:endParaRPr lang="en-GB" sz="800" b="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6053319" y="1"/>
            <a:ext cx="1914891" cy="800219"/>
          </a:xfrm>
          <a:prstGeom prst="rect">
            <a:avLst/>
          </a:prstGeom>
          <a:solidFill>
            <a:schemeClr val="bg1">
              <a:lumMod val="85000"/>
            </a:schemeClr>
          </a:solidFill>
        </p:spPr>
        <p:txBody>
          <a:bodyPr wrap="square" rtlCol="0">
            <a:spAutoFit/>
          </a:bodyPr>
          <a:lstStyle/>
          <a:p>
            <a:pPr algn="ctr"/>
            <a:r>
              <a:rPr lang="en-GB" sz="1000" b="1" u="sng" dirty="0">
                <a:latin typeface="Arial" panose="020B0604020202020204" pitchFamily="34" charset="0"/>
                <a:cs typeface="Arial" panose="020B0604020202020204" pitchFamily="34" charset="0"/>
              </a:rPr>
              <a:t>ENG LIT PAPER 1</a:t>
            </a:r>
          </a:p>
          <a:p>
            <a:pPr algn="ctr"/>
            <a:r>
              <a:rPr lang="en-GB" sz="900" b="1" dirty="0">
                <a:latin typeface="Arial" panose="020B0604020202020204" pitchFamily="34" charset="0"/>
                <a:cs typeface="Arial" panose="020B0604020202020204" pitchFamily="34" charset="0"/>
              </a:rPr>
              <a:t>1 hr 45 mins</a:t>
            </a:r>
          </a:p>
          <a:p>
            <a:r>
              <a:rPr lang="en-GB" sz="900" dirty="0">
                <a:latin typeface="Arial" panose="020B0604020202020204" pitchFamily="34" charset="0"/>
                <a:cs typeface="Arial" panose="020B0604020202020204" pitchFamily="34" charset="0"/>
              </a:rPr>
              <a:t>Section A: </a:t>
            </a:r>
            <a:r>
              <a:rPr lang="en-GB" sz="900" i="1" dirty="0">
                <a:latin typeface="Arial" panose="020B0604020202020204" pitchFamily="34" charset="0"/>
                <a:cs typeface="Arial" panose="020B0604020202020204" pitchFamily="34" charset="0"/>
              </a:rPr>
              <a:t>Romeo &amp; Juliet </a:t>
            </a:r>
            <a:r>
              <a:rPr lang="en-GB" sz="900" dirty="0">
                <a:latin typeface="Arial" panose="020B0604020202020204" pitchFamily="34" charset="0"/>
                <a:cs typeface="Arial" panose="020B0604020202020204" pitchFamily="34" charset="0"/>
              </a:rPr>
              <a:t>– 50 mins. Detailed response to extract and then text as a whole</a:t>
            </a:r>
          </a:p>
        </p:txBody>
      </p:sp>
      <p:pic>
        <p:nvPicPr>
          <p:cNvPr id="6" name="Picture 5"/>
          <p:cNvPicPr>
            <a:picLocks noChangeAspect="1"/>
          </p:cNvPicPr>
          <p:nvPr/>
        </p:nvPicPr>
        <p:blipFill>
          <a:blip r:embed="rId3"/>
          <a:stretch>
            <a:fillRect/>
          </a:stretch>
        </p:blipFill>
        <p:spPr>
          <a:xfrm>
            <a:off x="5438112" y="1"/>
            <a:ext cx="615207" cy="812311"/>
          </a:xfrm>
          <a:prstGeom prst="rect">
            <a:avLst/>
          </a:prstGeom>
        </p:spPr>
      </p:pic>
    </p:spTree>
    <p:extLst>
      <p:ext uri="{BB962C8B-B14F-4D97-AF65-F5344CB8AC3E}">
        <p14:creationId xmlns:p14="http://schemas.microsoft.com/office/powerpoint/2010/main" val="134073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400" b="1" u="sng" dirty="0" smtClean="0">
                <a:latin typeface="Comic Sans MS" panose="030F0702030302020204" pitchFamily="66" charset="0"/>
              </a:rPr>
              <a:t>Melancholy</a:t>
            </a:r>
          </a:p>
          <a:p>
            <a:pPr algn="ctr"/>
            <a:r>
              <a:rPr lang="en-GB" sz="1400" b="1" u="sng" dirty="0" smtClean="0">
                <a:latin typeface="Comic Sans MS" panose="030F0702030302020204" pitchFamily="66" charset="0"/>
              </a:rPr>
              <a:t>Rejected </a:t>
            </a:r>
          </a:p>
          <a:p>
            <a:pPr algn="ctr"/>
            <a:r>
              <a:rPr lang="en-GB" sz="1400" b="1" u="sng" dirty="0" smtClean="0">
                <a:latin typeface="Comic Sans MS" panose="030F0702030302020204" pitchFamily="66" charset="0"/>
              </a:rPr>
              <a:t>Oxymoron (</a:t>
            </a:r>
            <a:r>
              <a:rPr lang="en-GB" sz="1400" dirty="0"/>
              <a:t>a figure of speech in which apparently contradictory terms appear in conjunction (e.g. </a:t>
            </a:r>
            <a:r>
              <a:rPr lang="en-GB" sz="1400" i="1" dirty="0"/>
              <a:t>faith unfaithful kept him falsely true</a:t>
            </a:r>
            <a:r>
              <a:rPr lang="en-GB" sz="1400" dirty="0"/>
              <a:t> </a:t>
            </a:r>
            <a:r>
              <a:rPr lang="en-GB" sz="1400" dirty="0" smtClean="0"/>
              <a:t>))</a:t>
            </a:r>
            <a:endParaRPr lang="en-GB" sz="1400" b="1" u="sng" dirty="0" smtClean="0">
              <a:latin typeface="Comic Sans MS" panose="030F0702030302020204" pitchFamily="66" charset="0"/>
            </a:endParaRPr>
          </a:p>
          <a:p>
            <a:pPr algn="ctr"/>
            <a:r>
              <a:rPr lang="en-GB" sz="1400" b="1" u="sng" dirty="0" smtClean="0">
                <a:latin typeface="Comic Sans MS" panose="030F0702030302020204" pitchFamily="66" charset="0"/>
              </a:rPr>
              <a:t>Atypical</a:t>
            </a:r>
            <a:endParaRPr lang="en-GB" sz="1400" i="1" dirty="0" smtClean="0">
              <a:latin typeface="Calibri" panose="020F0502020204030204" pitchFamily="34" charset="0"/>
            </a:endParaRPr>
          </a:p>
          <a:p>
            <a:pPr algn="ctr"/>
            <a:r>
              <a:rPr lang="en-GB" sz="1400" i="1" dirty="0">
                <a:latin typeface="Calibri" panose="020F0502020204030204" pitchFamily="34" charset="0"/>
              </a:rPr>
              <a:t>(not stereotypical) </a:t>
            </a: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a:t>
            </a:r>
            <a:r>
              <a:rPr lang="en-GB" sz="2000" b="1" u="sng" dirty="0" smtClean="0"/>
              <a:t>how Romeo Is presented in 1:1</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3344007" y="937553"/>
            <a:ext cx="7168662" cy="3066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dirty="0" smtClean="0">
              <a:solidFill>
                <a:srgbClr val="FF0000"/>
              </a:solidFill>
            </a:endParaRPr>
          </a:p>
          <a:p>
            <a:pPr algn="ctr"/>
            <a:endParaRPr lang="en-GB" b="1" u="sng" dirty="0">
              <a:solidFill>
                <a:srgbClr val="FF0000"/>
              </a:solidFill>
            </a:endParaRPr>
          </a:p>
          <a:p>
            <a:pPr algn="ctr"/>
            <a:endParaRPr lang="en-GB" b="1" u="sng" dirty="0" smtClean="0">
              <a:solidFill>
                <a:srgbClr val="FF0000"/>
              </a:solidFill>
            </a:endParaRPr>
          </a:p>
          <a:p>
            <a:pPr algn="ctr"/>
            <a:endParaRPr lang="en-GB" b="1" u="sng" dirty="0">
              <a:solidFill>
                <a:srgbClr val="FF0000"/>
              </a:solidFill>
            </a:endParaRPr>
          </a:p>
          <a:p>
            <a:pPr marL="285750" indent="-285750" algn="ctr">
              <a:buFont typeface="Arial" panose="020B0604020202020204" pitchFamily="34" charset="0"/>
              <a:buChar char="•"/>
            </a:pPr>
            <a:r>
              <a:rPr lang="en-GB" dirty="0" smtClean="0"/>
              <a:t> complete the 5 and day MEMORY and RECALL</a:t>
            </a:r>
            <a:endParaRPr lang="en-GB" dirty="0"/>
          </a:p>
        </p:txBody>
      </p:sp>
      <p:sp>
        <p:nvSpPr>
          <p:cNvPr id="9" name="Rounded Rectangle 8"/>
          <p:cNvSpPr/>
          <p:nvPr/>
        </p:nvSpPr>
        <p:spPr>
          <a:xfrm>
            <a:off x="3540369" y="93785"/>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Starter </a:t>
            </a:r>
            <a:endParaRPr lang="en-GB" b="1" u="sng" dirty="0"/>
          </a:p>
        </p:txBody>
      </p:sp>
    </p:spTree>
    <p:extLst>
      <p:ext uri="{BB962C8B-B14F-4D97-AF65-F5344CB8AC3E}">
        <p14:creationId xmlns:p14="http://schemas.microsoft.com/office/powerpoint/2010/main" val="226862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26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555523"/>
            <a:ext cx="8510377" cy="4876267"/>
          </a:xfrm>
        </p:spPr>
        <p:style>
          <a:lnRef idx="2">
            <a:schemeClr val="dk1"/>
          </a:lnRef>
          <a:fillRef idx="1">
            <a:schemeClr val="lt1"/>
          </a:fillRef>
          <a:effectRef idx="0">
            <a:schemeClr val="dk1"/>
          </a:effectRef>
          <a:fontRef idx="minor">
            <a:schemeClr val="dk1"/>
          </a:fontRef>
        </p:style>
        <p:txBody>
          <a:bodyPr>
            <a:normAutofit lnSpcReduction="10000"/>
          </a:bodyPr>
          <a:lstStyle/>
          <a:p>
            <a:pPr marL="457200" indent="-457200">
              <a:buFont typeface="+mj-lt"/>
              <a:buAutoNum type="arabicPeriod"/>
            </a:pPr>
            <a:endParaRPr lang="en-GB" sz="3200" dirty="0"/>
          </a:p>
          <a:p>
            <a:pPr marL="457200" indent="-457200">
              <a:buFont typeface="+mj-lt"/>
              <a:buAutoNum type="arabicPeriod"/>
            </a:pPr>
            <a:r>
              <a:rPr lang="en-GB" sz="3200" dirty="0"/>
              <a:t>What is the exposition of Act 1? </a:t>
            </a:r>
            <a:endParaRPr lang="en-GB" sz="3200" dirty="0" smtClean="0"/>
          </a:p>
          <a:p>
            <a:pPr marL="457200" indent="-457200">
              <a:buFont typeface="+mj-lt"/>
              <a:buAutoNum type="arabicPeriod"/>
            </a:pPr>
            <a:r>
              <a:rPr lang="en-GB" sz="3200" dirty="0" smtClean="0"/>
              <a:t>How </a:t>
            </a:r>
            <a:r>
              <a:rPr lang="en-GB" sz="3200" dirty="0"/>
              <a:t>does Shakespeare reinforce patriarchy in Act 1? </a:t>
            </a:r>
            <a:endParaRPr lang="en-GB" sz="3200" dirty="0" smtClean="0"/>
          </a:p>
          <a:p>
            <a:pPr marL="457200" indent="-457200">
              <a:buFont typeface="+mj-lt"/>
              <a:buAutoNum type="arabicPeriod"/>
            </a:pPr>
            <a:r>
              <a:rPr lang="en-GB" sz="3200" dirty="0" smtClean="0"/>
              <a:t>What </a:t>
            </a:r>
            <a:r>
              <a:rPr lang="en-GB" sz="3200" dirty="0"/>
              <a:t>action takes place and who is involved 1:1</a:t>
            </a:r>
            <a:r>
              <a:rPr lang="en-GB" sz="3200" dirty="0" smtClean="0"/>
              <a:t>?</a:t>
            </a:r>
          </a:p>
          <a:p>
            <a:r>
              <a:rPr lang="en-GB" sz="3200" dirty="0" smtClean="0"/>
              <a:t> 4. Who </a:t>
            </a:r>
            <a:r>
              <a:rPr lang="en-GB" sz="3200" dirty="0"/>
              <a:t>represents the law and how do they do this? </a:t>
            </a:r>
            <a:endParaRPr lang="en-GB" sz="3200" dirty="0" smtClean="0"/>
          </a:p>
          <a:p>
            <a:r>
              <a:rPr lang="en-GB" sz="3200" dirty="0" smtClean="0"/>
              <a:t>5. What </a:t>
            </a:r>
            <a:r>
              <a:rPr lang="en-GB" sz="3200" dirty="0"/>
              <a:t>is the outcome for both families of this action? </a:t>
            </a:r>
          </a:p>
        </p:txBody>
      </p:sp>
      <p:pic>
        <p:nvPicPr>
          <p:cNvPr id="4" name="Picture 3" descr="http://tse3.mm.bing.net/th?id=OIP.M4b4196478bc5e06e487c6d07cdff1140o0&amp;pid=15.1">
            <a:extLst>
              <a:ext uri="{FF2B5EF4-FFF2-40B4-BE49-F238E27FC236}">
                <a16:creationId xmlns="" xmlns:a16="http://schemas.microsoft.com/office/drawing/2014/main" id="{89D5EF08-37F7-4E21-AB6C-F3CBB7D11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 xmlns:a16="http://schemas.microsoft.com/office/drawing/2014/main" id="{EEDF4E48-C572-4D0D-A6A0-6CF9A7330C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828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26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238375" y="1555523"/>
            <a:ext cx="9254687" cy="487626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457200" indent="-457200">
              <a:buFont typeface="+mj-lt"/>
              <a:buAutoNum type="arabicPeriod"/>
            </a:pPr>
            <a:endParaRPr lang="en-GB" sz="3200" dirty="0"/>
          </a:p>
          <a:p>
            <a:pPr marL="457200" indent="-457200" algn="l">
              <a:buFont typeface="+mj-lt"/>
              <a:buAutoNum type="arabicPeriod"/>
            </a:pPr>
            <a:r>
              <a:rPr lang="en-GB" sz="2200" dirty="0"/>
              <a:t>What is the exposition of Act 1? </a:t>
            </a:r>
            <a:r>
              <a:rPr lang="en-GB" sz="2200" dirty="0" smtClean="0">
                <a:solidFill>
                  <a:srgbClr val="00B050"/>
                </a:solidFill>
              </a:rPr>
              <a:t>Prologue</a:t>
            </a:r>
          </a:p>
          <a:p>
            <a:pPr marL="457200" indent="-457200" algn="l">
              <a:buFont typeface="+mj-lt"/>
              <a:buAutoNum type="arabicPeriod"/>
            </a:pPr>
            <a:endParaRPr lang="en-GB" sz="2200" dirty="0"/>
          </a:p>
          <a:p>
            <a:pPr marL="457200" indent="-457200" algn="l">
              <a:buFont typeface="+mj-lt"/>
              <a:buAutoNum type="arabicPeriod"/>
            </a:pPr>
            <a:r>
              <a:rPr lang="en-GB" sz="2200" dirty="0"/>
              <a:t>How does Shakespeare reinforce patriarchy in Act 1? </a:t>
            </a:r>
            <a:r>
              <a:rPr lang="en-GB" sz="2200" dirty="0">
                <a:solidFill>
                  <a:srgbClr val="00B050"/>
                </a:solidFill>
              </a:rPr>
              <a:t>Paris and Capulet’s discussion about Juliet being ready to marry or </a:t>
            </a:r>
            <a:r>
              <a:rPr lang="en-GB" sz="2200" dirty="0" smtClean="0">
                <a:solidFill>
                  <a:srgbClr val="00B050"/>
                </a:solidFill>
              </a:rPr>
              <a:t>not</a:t>
            </a:r>
          </a:p>
          <a:p>
            <a:pPr algn="l"/>
            <a:endParaRPr lang="en-GB" sz="2200" dirty="0"/>
          </a:p>
          <a:p>
            <a:pPr algn="l"/>
            <a:r>
              <a:rPr lang="en-GB" sz="2200" dirty="0" smtClean="0"/>
              <a:t>3. What </a:t>
            </a:r>
            <a:r>
              <a:rPr lang="en-GB" sz="2200" dirty="0"/>
              <a:t>action takes place and who is involved 1:1? </a:t>
            </a:r>
          </a:p>
          <a:p>
            <a:pPr algn="l"/>
            <a:r>
              <a:rPr lang="en-GB" sz="2200" dirty="0">
                <a:solidFill>
                  <a:srgbClr val="00B050"/>
                </a:solidFill>
              </a:rPr>
              <a:t>Servants of both families meet, quarrel and Tybalt </a:t>
            </a:r>
            <a:r>
              <a:rPr lang="en-GB" sz="2200" dirty="0" smtClean="0">
                <a:solidFill>
                  <a:srgbClr val="00B050"/>
                </a:solidFill>
              </a:rPr>
              <a:t>fights</a:t>
            </a:r>
          </a:p>
          <a:p>
            <a:pPr algn="l"/>
            <a:endParaRPr lang="en-GB" sz="2200" dirty="0"/>
          </a:p>
          <a:p>
            <a:pPr algn="l"/>
            <a:r>
              <a:rPr lang="en-GB" sz="2200" dirty="0" smtClean="0"/>
              <a:t>4. Who </a:t>
            </a:r>
            <a:r>
              <a:rPr lang="en-GB" sz="2200" dirty="0"/>
              <a:t>represents the law and how do they do this? </a:t>
            </a:r>
            <a:r>
              <a:rPr lang="en-GB" sz="2200" dirty="0">
                <a:solidFill>
                  <a:srgbClr val="00B050"/>
                </a:solidFill>
              </a:rPr>
              <a:t>Prince Escalus and he makes threats </a:t>
            </a:r>
            <a:endParaRPr lang="en-GB" sz="2200" dirty="0" smtClean="0">
              <a:solidFill>
                <a:srgbClr val="00B050"/>
              </a:solidFill>
            </a:endParaRPr>
          </a:p>
          <a:p>
            <a:pPr algn="l"/>
            <a:endParaRPr lang="en-GB" sz="2200" dirty="0"/>
          </a:p>
          <a:p>
            <a:pPr algn="l"/>
            <a:r>
              <a:rPr lang="en-GB" sz="2200" dirty="0" smtClean="0"/>
              <a:t>5. What </a:t>
            </a:r>
            <a:r>
              <a:rPr lang="en-GB" sz="2200" dirty="0"/>
              <a:t>is the outcome for both families of this action? </a:t>
            </a:r>
            <a:r>
              <a:rPr lang="en-GB" sz="2200" dirty="0">
                <a:solidFill>
                  <a:srgbClr val="00B050"/>
                </a:solidFill>
              </a:rPr>
              <a:t>Banishment or death or imprisonment</a:t>
            </a:r>
          </a:p>
        </p:txBody>
      </p:sp>
      <p:pic>
        <p:nvPicPr>
          <p:cNvPr id="4" name="Picture 3" descr="http://tse3.mm.bing.net/th?id=OIP.M4b4196478bc5e06e487c6d07cdff1140o0&amp;pid=15.1">
            <a:extLst>
              <a:ext uri="{FF2B5EF4-FFF2-40B4-BE49-F238E27FC236}">
                <a16:creationId xmlns="" xmlns:a16="http://schemas.microsoft.com/office/drawing/2014/main" id="{89D5EF08-37F7-4E21-AB6C-F3CBB7D11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 xmlns:a16="http://schemas.microsoft.com/office/drawing/2014/main" id="{EEDF4E48-C572-4D0D-A6A0-6CF9A7330C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55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57" y="0"/>
            <a:ext cx="10515600" cy="1325563"/>
          </a:xfrm>
        </p:spPr>
        <p:txBody>
          <a:bodyPr>
            <a:normAutofit/>
          </a:bodyPr>
          <a:lstStyle/>
          <a:p>
            <a:r>
              <a:rPr lang="en-GB" sz="4000" b="1" u="sng" dirty="0" smtClean="0"/>
              <a:t>MEMORY AND RECALL</a:t>
            </a:r>
            <a:br>
              <a:rPr lang="en-GB" sz="4000" b="1" u="sng" dirty="0" smtClean="0"/>
            </a:br>
            <a:r>
              <a:rPr lang="en-GB" sz="4000" b="1" u="sng" dirty="0" smtClean="0"/>
              <a:t>Self-quizzing …</a:t>
            </a:r>
            <a:endParaRPr lang="en-GB" sz="4000" b="1" u="sng" dirty="0"/>
          </a:p>
        </p:txBody>
      </p:sp>
      <p:sp>
        <p:nvSpPr>
          <p:cNvPr id="3" name="Content Placeholder 2"/>
          <p:cNvSpPr>
            <a:spLocks noGrp="1"/>
          </p:cNvSpPr>
          <p:nvPr>
            <p:ph idx="1"/>
          </p:nvPr>
        </p:nvSpPr>
        <p:spPr>
          <a:xfrm>
            <a:off x="2596659" y="2203540"/>
            <a:ext cx="10515600" cy="4351338"/>
          </a:xfrm>
        </p:spPr>
        <p:txBody>
          <a:bodyPr>
            <a:normAutofit lnSpcReduction="10000"/>
          </a:bodyPr>
          <a:lstStyle/>
          <a:p>
            <a:r>
              <a:rPr lang="en-GB" dirty="0" smtClean="0"/>
              <a:t>Which ‘I’ describes Romeo’s love for Rosaline? </a:t>
            </a:r>
          </a:p>
          <a:p>
            <a:endParaRPr lang="en-GB" dirty="0" smtClean="0"/>
          </a:p>
          <a:p>
            <a:r>
              <a:rPr lang="en-GB" dirty="0" smtClean="0"/>
              <a:t>Which ‘D describes Romeo at the start of  the play? </a:t>
            </a:r>
          </a:p>
          <a:p>
            <a:endParaRPr lang="en-GB" dirty="0"/>
          </a:p>
          <a:p>
            <a:r>
              <a:rPr lang="en-GB" dirty="0" smtClean="0"/>
              <a:t>Which ‘B’ describes his dwelling on Rosaline’s rejection? </a:t>
            </a:r>
          </a:p>
          <a:p>
            <a:endParaRPr lang="en-GB" dirty="0" smtClean="0"/>
          </a:p>
          <a:p>
            <a:r>
              <a:rPr lang="en-GB" dirty="0" smtClean="0"/>
              <a:t>Which ‘E’ describes Romeo’s state of being?</a:t>
            </a:r>
          </a:p>
          <a:p>
            <a:endParaRPr lang="en-GB" dirty="0" smtClean="0"/>
          </a:p>
          <a:p>
            <a:r>
              <a:rPr lang="en-GB" dirty="0" smtClean="0"/>
              <a:t>Which ‘R’ describes Romeo’s view of relationships? </a:t>
            </a:r>
          </a:p>
          <a:p>
            <a:endParaRPr lang="en-GB" dirty="0"/>
          </a:p>
        </p:txBody>
      </p:sp>
      <p:sp>
        <p:nvSpPr>
          <p:cNvPr id="4" name="Rounded Rectangular Callout 3"/>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400" b="1" u="sng" dirty="0" smtClean="0">
                <a:latin typeface="Comic Sans MS" panose="030F0702030302020204" pitchFamily="66" charset="0"/>
              </a:rPr>
              <a:t>Melancholy</a:t>
            </a:r>
          </a:p>
          <a:p>
            <a:pPr algn="ctr"/>
            <a:r>
              <a:rPr lang="en-GB" sz="1400" b="1" u="sng" dirty="0" smtClean="0">
                <a:latin typeface="Comic Sans MS" panose="030F0702030302020204" pitchFamily="66" charset="0"/>
              </a:rPr>
              <a:t>Rejected </a:t>
            </a:r>
          </a:p>
          <a:p>
            <a:pPr algn="ctr"/>
            <a:r>
              <a:rPr lang="en-GB" sz="1400" b="1" u="sng" dirty="0" smtClean="0">
                <a:latin typeface="Comic Sans MS" panose="030F0702030302020204" pitchFamily="66" charset="0"/>
              </a:rPr>
              <a:t>Oxymoron (</a:t>
            </a:r>
            <a:r>
              <a:rPr lang="en-GB" sz="1400" dirty="0"/>
              <a:t>a figure of speech in which apparently contradictory terms appear in conjunction (e.g. </a:t>
            </a:r>
            <a:r>
              <a:rPr lang="en-GB" sz="1400" i="1" dirty="0"/>
              <a:t>faith unfaithful kept him falsely true</a:t>
            </a:r>
            <a:r>
              <a:rPr lang="en-GB" sz="1400" dirty="0"/>
              <a:t> </a:t>
            </a:r>
            <a:r>
              <a:rPr lang="en-GB" sz="1400" dirty="0" smtClean="0"/>
              <a:t>))</a:t>
            </a:r>
            <a:endParaRPr lang="en-GB" sz="1400" b="1" u="sng" dirty="0" smtClean="0">
              <a:latin typeface="Comic Sans MS" panose="030F0702030302020204" pitchFamily="66" charset="0"/>
            </a:endParaRPr>
          </a:p>
          <a:p>
            <a:pPr algn="ctr"/>
            <a:r>
              <a:rPr lang="en-GB" sz="1400" b="1" u="sng" dirty="0" smtClean="0">
                <a:latin typeface="Comic Sans MS" panose="030F0702030302020204" pitchFamily="66" charset="0"/>
              </a:rPr>
              <a:t>Atypical</a:t>
            </a:r>
            <a:endParaRPr lang="en-GB" sz="1400" i="1" dirty="0" smtClean="0">
              <a:latin typeface="Calibri" panose="020F0502020204030204" pitchFamily="34" charset="0"/>
            </a:endParaRPr>
          </a:p>
          <a:p>
            <a:pPr algn="ctr"/>
            <a:r>
              <a:rPr lang="en-GB" sz="1400" i="1" dirty="0">
                <a:latin typeface="Calibri" panose="020F0502020204030204" pitchFamily="34" charset="0"/>
              </a:rPr>
              <a:t>(not stereotypical) </a:t>
            </a: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16640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063" y="0"/>
            <a:ext cx="3613484" cy="1325563"/>
          </a:xfrm>
        </p:spPr>
        <p:txBody>
          <a:bodyPr/>
          <a:lstStyle/>
          <a:p>
            <a:r>
              <a:rPr lang="en-GB" dirty="0" smtClean="0"/>
              <a:t>Self-quizzing …</a:t>
            </a:r>
            <a:endParaRPr lang="en-GB" dirty="0"/>
          </a:p>
        </p:txBody>
      </p:sp>
      <p:sp>
        <p:nvSpPr>
          <p:cNvPr id="3" name="Content Placeholder 2"/>
          <p:cNvSpPr>
            <a:spLocks noGrp="1"/>
          </p:cNvSpPr>
          <p:nvPr>
            <p:ph idx="1"/>
          </p:nvPr>
        </p:nvSpPr>
        <p:spPr>
          <a:xfrm>
            <a:off x="2362200" y="2506662"/>
            <a:ext cx="10515600" cy="4351338"/>
          </a:xfrm>
        </p:spPr>
        <p:txBody>
          <a:bodyPr>
            <a:normAutofit lnSpcReduction="10000"/>
          </a:bodyPr>
          <a:lstStyle/>
          <a:p>
            <a:r>
              <a:rPr lang="en-GB" dirty="0" smtClean="0"/>
              <a:t>Which ‘I’ describes Romeo’s love for Rosaline? Infatuation</a:t>
            </a:r>
          </a:p>
          <a:p>
            <a:endParaRPr lang="en-GB" dirty="0" smtClean="0"/>
          </a:p>
          <a:p>
            <a:r>
              <a:rPr lang="en-GB" dirty="0" smtClean="0"/>
              <a:t>Which ‘D describes Romeo at the start of  the play? Depressed </a:t>
            </a:r>
          </a:p>
          <a:p>
            <a:endParaRPr lang="en-GB" dirty="0" smtClean="0"/>
          </a:p>
          <a:p>
            <a:r>
              <a:rPr lang="en-GB" dirty="0" smtClean="0"/>
              <a:t>Which ‘B’ describes his dwelling on Rosaline’s rejection? Brooding</a:t>
            </a:r>
          </a:p>
          <a:p>
            <a:endParaRPr lang="en-GB" dirty="0" smtClean="0"/>
          </a:p>
          <a:p>
            <a:r>
              <a:rPr lang="en-GB" dirty="0" smtClean="0"/>
              <a:t>Which ‘E’ describes Romeo’s state of being? Emotional</a:t>
            </a:r>
          </a:p>
          <a:p>
            <a:endParaRPr lang="en-GB" dirty="0" smtClean="0"/>
          </a:p>
          <a:p>
            <a:r>
              <a:rPr lang="en-GB" dirty="0" smtClean="0"/>
              <a:t>Which ‘R’ describes Romeo’s view of relationships? Romantic </a:t>
            </a:r>
          </a:p>
          <a:p>
            <a:endParaRPr lang="en-GB" dirty="0"/>
          </a:p>
        </p:txBody>
      </p:sp>
      <p:sp>
        <p:nvSpPr>
          <p:cNvPr id="4" name="Rounded Rectangular Callout 3"/>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400" b="1" u="sng" dirty="0" smtClean="0">
                <a:latin typeface="Comic Sans MS" panose="030F0702030302020204" pitchFamily="66" charset="0"/>
              </a:rPr>
              <a:t>Melancholy</a:t>
            </a:r>
          </a:p>
          <a:p>
            <a:pPr algn="ctr"/>
            <a:r>
              <a:rPr lang="en-GB" sz="1400" b="1" u="sng" dirty="0" smtClean="0">
                <a:latin typeface="Comic Sans MS" panose="030F0702030302020204" pitchFamily="66" charset="0"/>
              </a:rPr>
              <a:t>Rejected </a:t>
            </a:r>
          </a:p>
          <a:p>
            <a:pPr algn="ctr"/>
            <a:r>
              <a:rPr lang="en-GB" sz="1400" b="1" u="sng" dirty="0" smtClean="0">
                <a:latin typeface="Comic Sans MS" panose="030F0702030302020204" pitchFamily="66" charset="0"/>
              </a:rPr>
              <a:t>Oxymoron (</a:t>
            </a:r>
            <a:r>
              <a:rPr lang="en-GB" sz="1400" dirty="0"/>
              <a:t>a figure of speech in which apparently contradictory terms appear in conjunction (e.g. </a:t>
            </a:r>
            <a:r>
              <a:rPr lang="en-GB" sz="1400" i="1" dirty="0"/>
              <a:t>faith unfaithful kept him falsely true</a:t>
            </a:r>
            <a:r>
              <a:rPr lang="en-GB" sz="1400" dirty="0"/>
              <a:t> </a:t>
            </a:r>
            <a:r>
              <a:rPr lang="en-GB" sz="1400" dirty="0" smtClean="0"/>
              <a:t>))</a:t>
            </a:r>
            <a:endParaRPr lang="en-GB" sz="1400" b="1" u="sng" dirty="0" smtClean="0">
              <a:latin typeface="Comic Sans MS" panose="030F0702030302020204" pitchFamily="66" charset="0"/>
            </a:endParaRPr>
          </a:p>
          <a:p>
            <a:pPr algn="ctr"/>
            <a:r>
              <a:rPr lang="en-GB" sz="1400" b="1" u="sng" dirty="0" smtClean="0">
                <a:latin typeface="Comic Sans MS" panose="030F0702030302020204" pitchFamily="66" charset="0"/>
              </a:rPr>
              <a:t>Atypical</a:t>
            </a:r>
            <a:endParaRPr lang="en-GB" sz="1400" i="1" dirty="0" smtClean="0">
              <a:latin typeface="Calibri" panose="020F0502020204030204" pitchFamily="34" charset="0"/>
            </a:endParaRPr>
          </a:p>
          <a:p>
            <a:pPr algn="ctr"/>
            <a:r>
              <a:rPr lang="en-GB" sz="1400" i="1" dirty="0">
                <a:latin typeface="Calibri" panose="020F0502020204030204" pitchFamily="34" charset="0"/>
              </a:rPr>
              <a:t>(not stereotypical) </a:t>
            </a: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32230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0"/>
            <a:ext cx="10515600" cy="562154"/>
          </a:xfrm>
        </p:spPr>
        <p:txBody>
          <a:bodyPr>
            <a:normAutofit/>
          </a:bodyPr>
          <a:lstStyle/>
          <a:p>
            <a:r>
              <a:rPr lang="en-GB" sz="2800" b="1" u="sng" dirty="0" smtClean="0"/>
              <a:t>How is Romeo presented in the extract and throughout the whole play?</a:t>
            </a:r>
            <a:endParaRPr lang="en-GB" sz="2800" b="1" u="sng" dirty="0"/>
          </a:p>
        </p:txBody>
      </p:sp>
      <p:sp>
        <p:nvSpPr>
          <p:cNvPr id="3" name="Content Placeholder 2"/>
          <p:cNvSpPr>
            <a:spLocks noGrp="1"/>
          </p:cNvSpPr>
          <p:nvPr>
            <p:ph idx="1"/>
          </p:nvPr>
        </p:nvSpPr>
        <p:spPr>
          <a:xfrm>
            <a:off x="10229952" y="1007217"/>
            <a:ext cx="1944710" cy="5676918"/>
          </a:xfrm>
          <a:ln>
            <a:solidFill>
              <a:schemeClr val="accent1"/>
            </a:solidFill>
          </a:ln>
        </p:spPr>
        <p:txBody>
          <a:bodyPr>
            <a:normAutofit fontScale="77500" lnSpcReduction="20000"/>
          </a:bodyPr>
          <a:lstStyle/>
          <a:p>
            <a:r>
              <a:rPr lang="en-GB" sz="2000" b="1" u="sng" dirty="0" smtClean="0"/>
              <a:t>Key vocab:</a:t>
            </a:r>
          </a:p>
          <a:p>
            <a:r>
              <a:rPr lang="en-GB" sz="2000" dirty="0" smtClean="0"/>
              <a:t>Rejected</a:t>
            </a:r>
          </a:p>
          <a:p>
            <a:r>
              <a:rPr lang="en-GB" sz="2000" dirty="0" smtClean="0"/>
              <a:t>Scorned</a:t>
            </a:r>
          </a:p>
          <a:p>
            <a:r>
              <a:rPr lang="en-GB" sz="2000" dirty="0" smtClean="0"/>
              <a:t>Spurned</a:t>
            </a:r>
          </a:p>
          <a:p>
            <a:r>
              <a:rPr lang="en-GB" sz="2000" dirty="0" smtClean="0"/>
              <a:t>Rebuffed</a:t>
            </a:r>
          </a:p>
          <a:p>
            <a:r>
              <a:rPr lang="en-GB" sz="2000" dirty="0" smtClean="0"/>
              <a:t>Appears</a:t>
            </a:r>
          </a:p>
          <a:p>
            <a:r>
              <a:rPr lang="en-GB" sz="2000" dirty="0" smtClean="0"/>
              <a:t>Different</a:t>
            </a:r>
          </a:p>
          <a:p>
            <a:r>
              <a:rPr lang="en-GB" sz="2000" dirty="0" smtClean="0"/>
              <a:t>Reality</a:t>
            </a:r>
          </a:p>
          <a:p>
            <a:r>
              <a:rPr lang="en-GB" sz="2000" dirty="0" smtClean="0"/>
              <a:t>Mournful</a:t>
            </a:r>
          </a:p>
          <a:p>
            <a:r>
              <a:rPr lang="en-GB" sz="2000" dirty="0" smtClean="0"/>
              <a:t>Sad</a:t>
            </a:r>
          </a:p>
          <a:p>
            <a:r>
              <a:rPr lang="en-GB" sz="2000" dirty="0" smtClean="0"/>
              <a:t>Sorrowful</a:t>
            </a:r>
          </a:p>
          <a:p>
            <a:r>
              <a:rPr lang="en-GB" sz="2000" dirty="0" smtClean="0"/>
              <a:t>Woeful</a:t>
            </a:r>
          </a:p>
          <a:p>
            <a:r>
              <a:rPr lang="en-GB" sz="2000" dirty="0" smtClean="0"/>
              <a:t>Grief-stricken</a:t>
            </a:r>
          </a:p>
          <a:p>
            <a:r>
              <a:rPr lang="en-GB" sz="2000" dirty="0" smtClean="0"/>
              <a:t>Despondent</a:t>
            </a:r>
          </a:p>
          <a:p>
            <a:r>
              <a:rPr lang="en-GB" sz="2000" dirty="0" smtClean="0"/>
              <a:t>Contradictory</a:t>
            </a:r>
          </a:p>
          <a:p>
            <a:r>
              <a:rPr lang="en-GB" sz="2000" dirty="0" smtClean="0"/>
              <a:t>Glum</a:t>
            </a:r>
          </a:p>
          <a:p>
            <a:r>
              <a:rPr lang="en-GB" sz="2000" dirty="0" smtClean="0"/>
              <a:t>Depressed</a:t>
            </a:r>
          </a:p>
          <a:p>
            <a:r>
              <a:rPr lang="en-GB" sz="2000" dirty="0" smtClean="0"/>
              <a:t>Dismayed</a:t>
            </a:r>
          </a:p>
          <a:p>
            <a:r>
              <a:rPr lang="en-GB" sz="2000" dirty="0" smtClean="0"/>
              <a:t>Disappointed</a:t>
            </a:r>
          </a:p>
          <a:p>
            <a:endParaRPr lang="en-GB" sz="2000" b="1" u="sng" dirty="0" smtClean="0"/>
          </a:p>
          <a:p>
            <a:endParaRPr lang="en-GB" sz="2000" b="1" u="sng" dirty="0" smtClean="0"/>
          </a:p>
          <a:p>
            <a:endParaRPr lang="en-GB" dirty="0"/>
          </a:p>
        </p:txBody>
      </p:sp>
      <p:pic>
        <p:nvPicPr>
          <p:cNvPr id="4" name="Picture 3"/>
          <p:cNvPicPr>
            <a:picLocks noChangeAspect="1"/>
          </p:cNvPicPr>
          <p:nvPr/>
        </p:nvPicPr>
        <p:blipFill rotWithShape="1">
          <a:blip r:embed="rId2"/>
          <a:srcRect l="20810" t="20642" r="22359" b="9465"/>
          <a:stretch/>
        </p:blipFill>
        <p:spPr>
          <a:xfrm>
            <a:off x="192335" y="1007217"/>
            <a:ext cx="9684913" cy="5676918"/>
          </a:xfrm>
          <a:prstGeom prst="rect">
            <a:avLst/>
          </a:prstGeom>
        </p:spPr>
      </p:pic>
      <p:sp>
        <p:nvSpPr>
          <p:cNvPr id="5" name="TextBox 4"/>
          <p:cNvSpPr txBox="1"/>
          <p:nvPr/>
        </p:nvSpPr>
        <p:spPr>
          <a:xfrm rot="20194151">
            <a:off x="511" y="617491"/>
            <a:ext cx="1768642" cy="369332"/>
          </a:xfrm>
          <a:prstGeom prst="rect">
            <a:avLst/>
          </a:prstGeom>
          <a:noFill/>
          <a:ln>
            <a:solidFill>
              <a:srgbClr val="FF0000"/>
            </a:solidFill>
          </a:ln>
        </p:spPr>
        <p:txBody>
          <a:bodyPr wrap="square" rtlCol="0">
            <a:spAutoFit/>
          </a:bodyPr>
          <a:lstStyle/>
          <a:p>
            <a:r>
              <a:rPr lang="en-GB" dirty="0" smtClean="0">
                <a:solidFill>
                  <a:srgbClr val="FF0000"/>
                </a:solidFill>
              </a:rPr>
              <a:t>What, how, why</a:t>
            </a:r>
            <a:endParaRPr lang="en-GB" dirty="0">
              <a:solidFill>
                <a:srgbClr val="FF0000"/>
              </a:solidFill>
            </a:endParaRPr>
          </a:p>
        </p:txBody>
      </p:sp>
    </p:spTree>
    <p:extLst>
      <p:ext uri="{BB962C8B-B14F-4D97-AF65-F5344CB8AC3E}">
        <p14:creationId xmlns:p14="http://schemas.microsoft.com/office/powerpoint/2010/main" val="3505691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0"/>
            <a:ext cx="10515600" cy="562154"/>
          </a:xfrm>
        </p:spPr>
        <p:txBody>
          <a:bodyPr>
            <a:normAutofit fontScale="90000"/>
          </a:bodyPr>
          <a:lstStyle/>
          <a:p>
            <a:r>
              <a:rPr lang="en-GB" sz="2800" b="1" u="sng" dirty="0" smtClean="0"/>
              <a:t>Feedback: How is Romeo presented in the extract and throughout the whole play?</a:t>
            </a:r>
            <a:endParaRPr lang="en-GB" sz="2800" b="1" u="sng" dirty="0"/>
          </a:p>
        </p:txBody>
      </p:sp>
      <p:pic>
        <p:nvPicPr>
          <p:cNvPr id="4" name="Picture 3"/>
          <p:cNvPicPr>
            <a:picLocks noChangeAspect="1"/>
          </p:cNvPicPr>
          <p:nvPr/>
        </p:nvPicPr>
        <p:blipFill rotWithShape="1">
          <a:blip r:embed="rId2"/>
          <a:srcRect l="20810" t="20642" r="22359" b="9465"/>
          <a:stretch/>
        </p:blipFill>
        <p:spPr>
          <a:xfrm>
            <a:off x="0" y="445168"/>
            <a:ext cx="9684913" cy="6286936"/>
          </a:xfrm>
          <a:prstGeom prst="rect">
            <a:avLst/>
          </a:prstGeom>
        </p:spPr>
      </p:pic>
      <p:sp>
        <p:nvSpPr>
          <p:cNvPr id="5" name="Content Placeholder 4"/>
          <p:cNvSpPr>
            <a:spLocks noGrp="1"/>
          </p:cNvSpPr>
          <p:nvPr>
            <p:ph idx="1"/>
          </p:nvPr>
        </p:nvSpPr>
        <p:spPr>
          <a:xfrm>
            <a:off x="9277501" y="562154"/>
            <a:ext cx="2800316" cy="6032914"/>
          </a:xfrm>
        </p:spPr>
        <p:txBody>
          <a:bodyPr>
            <a:normAutofit fontScale="70000" lnSpcReduction="20000"/>
          </a:bodyPr>
          <a:lstStyle/>
          <a:p>
            <a:r>
              <a:rPr lang="en-GB" sz="1800" dirty="0" smtClean="0"/>
              <a:t>Romeo feels rejected and rebuffed as he is ‘out of favour’. Rosaline as rebuffed his advances and he is shocked, saddened and melancholy at her dismissal of his feelings</a:t>
            </a:r>
          </a:p>
          <a:p>
            <a:endParaRPr lang="en-GB" sz="1800" dirty="0"/>
          </a:p>
          <a:p>
            <a:endParaRPr lang="en-GB" sz="1800" dirty="0" smtClean="0"/>
          </a:p>
          <a:p>
            <a:r>
              <a:rPr lang="en-GB" sz="1800" dirty="0" smtClean="0"/>
              <a:t>Love appears kind and romantic but is actually difficult and challenging so be harsh with love and don’t become so embroiled in it</a:t>
            </a:r>
          </a:p>
          <a:p>
            <a:endParaRPr lang="en-GB" sz="1800" dirty="0"/>
          </a:p>
          <a:p>
            <a:r>
              <a:rPr lang="en-GB" sz="1800" dirty="0" smtClean="0"/>
              <a:t>Romeo struggles to understand the complexities of love-he believes love and hate co-exist and are borne out of one another. He thinks love and loyalty are important but can exist with hate and passion.</a:t>
            </a:r>
          </a:p>
          <a:p>
            <a:r>
              <a:rPr lang="en-GB" sz="1800" dirty="0" err="1" smtClean="0"/>
              <a:t>Benvilio</a:t>
            </a:r>
            <a:r>
              <a:rPr lang="en-GB" sz="1800" dirty="0" smtClean="0"/>
              <a:t> is disturbed at Romeo’s depression and dismay caused through love. He is worried that love seems to be dominating Romeo and being cruel to his heart.</a:t>
            </a:r>
          </a:p>
          <a:p>
            <a:endParaRPr lang="en-GB" sz="1800" dirty="0"/>
          </a:p>
          <a:p>
            <a:r>
              <a:rPr lang="en-GB" sz="1800" dirty="0" smtClean="0"/>
              <a:t>Love is a smoke made out of lovers’ sighs but when it clears the fire symbolises passion and love in your lovers’ eyes. Love is sweet but can choke you too- emotionally</a:t>
            </a:r>
          </a:p>
          <a:p>
            <a:endParaRPr lang="en-GB" sz="1800" dirty="0"/>
          </a:p>
          <a:p>
            <a:endParaRPr lang="en-GB" sz="1800" dirty="0"/>
          </a:p>
          <a:p>
            <a:endParaRPr lang="en-GB" sz="1800" dirty="0"/>
          </a:p>
        </p:txBody>
      </p:sp>
    </p:spTree>
    <p:extLst>
      <p:ext uri="{BB962C8B-B14F-4D97-AF65-F5344CB8AC3E}">
        <p14:creationId xmlns:p14="http://schemas.microsoft.com/office/powerpoint/2010/main" val="26876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0" y="769558"/>
            <a:ext cx="5356703" cy="5541090"/>
          </a:xfrm>
        </p:spPr>
        <p:txBody>
          <a:bodyPr>
            <a:normAutofit/>
          </a:bodyPr>
          <a:lstStyle/>
          <a:p>
            <a:r>
              <a:rPr lang="en-GB" sz="1600" dirty="0" smtClean="0"/>
              <a:t>At the start of the play, Romeo appears forlorn and love –sick. This is exemplified when he meets Juliet and realises their love is doomed. By the end of the play, his emotions are highlighted when he takes his life to be with Juliet. </a:t>
            </a:r>
          </a:p>
          <a:p>
            <a:pPr marL="0" indent="0">
              <a:buNone/>
            </a:pPr>
            <a:endParaRPr lang="en-GB" sz="1600" dirty="0" smtClean="0"/>
          </a:p>
          <a:p>
            <a:r>
              <a:rPr lang="en-GB" sz="1600" dirty="0" smtClean="0"/>
              <a:t>From the beginning of the extract, Romeo is presented as an emotional character in, ‘out of her favour where I am in love’ as he is saddened by Rosaline’s rejection of his love for her. He feels rebuffed by her as the phrase ‘out of her favour’ implies he is not in her future plans or thoughts; she does not hold affection for him. He is confused by her denial as the verb ‘muffled’ suggests he is perplexed by her response. He seems love-sick and grief-stricken at her rejection. </a:t>
            </a:r>
            <a:r>
              <a:rPr lang="en-GB" sz="1600" dirty="0" smtClean="0">
                <a:solidFill>
                  <a:srgbClr val="FF0000"/>
                </a:solidFill>
              </a:rPr>
              <a:t>During this period, it was a patriarchal society and so men were expected to be masculine, emotionless, strong and fierce. Violence was used to confirm a man’s status and masculinity. At this point, Romeo does not conform to this stereotype as he is in a heightened state of emotion and displaying feelings atypical to men of that period</a:t>
            </a:r>
            <a:r>
              <a:rPr lang="en-GB" sz="1600" dirty="0" smtClean="0"/>
              <a:t>.</a:t>
            </a:r>
          </a:p>
          <a:p>
            <a:endParaRPr lang="en-GB" dirty="0" smtClean="0"/>
          </a:p>
        </p:txBody>
      </p:sp>
      <p:sp>
        <p:nvSpPr>
          <p:cNvPr id="4" name="TextBox 3"/>
          <p:cNvSpPr txBox="1"/>
          <p:nvPr/>
        </p:nvSpPr>
        <p:spPr>
          <a:xfrm>
            <a:off x="7881870" y="769558"/>
            <a:ext cx="3915178" cy="2585323"/>
          </a:xfrm>
          <a:prstGeom prst="rect">
            <a:avLst/>
          </a:prstGeom>
          <a:noFill/>
          <a:ln>
            <a:solidFill>
              <a:schemeClr val="accent1"/>
            </a:solidFill>
          </a:ln>
        </p:spPr>
        <p:txBody>
          <a:bodyPr wrap="square" rtlCol="0">
            <a:spAutoFit/>
          </a:bodyPr>
          <a:lstStyle/>
          <a:p>
            <a:r>
              <a:rPr lang="en-GB" b="1" u="sng" dirty="0" smtClean="0"/>
              <a:t>Structuring a response:</a:t>
            </a:r>
          </a:p>
          <a:p>
            <a:pPr marL="285750" indent="-285750">
              <a:buFont typeface="Arial" panose="020B0604020202020204" pitchFamily="34" charset="0"/>
              <a:buChar char="•"/>
            </a:pPr>
            <a:r>
              <a:rPr lang="en-GB" dirty="0" smtClean="0"/>
              <a:t>Track through the extract from start, middle, end</a:t>
            </a:r>
          </a:p>
          <a:p>
            <a:pPr marL="285750" indent="-285750">
              <a:buFont typeface="Arial" panose="020B0604020202020204" pitchFamily="34" charset="0"/>
              <a:buChar char="•"/>
            </a:pPr>
            <a:r>
              <a:rPr lang="en-GB" dirty="0" smtClean="0"/>
              <a:t>Clear points</a:t>
            </a:r>
          </a:p>
          <a:p>
            <a:pPr marL="285750" indent="-285750">
              <a:buFont typeface="Arial" panose="020B0604020202020204" pitchFamily="34" charset="0"/>
              <a:buChar char="•"/>
            </a:pPr>
            <a:r>
              <a:rPr lang="en-GB" dirty="0" smtClean="0"/>
              <a:t>Quotes</a:t>
            </a:r>
          </a:p>
          <a:p>
            <a:pPr marL="285750" indent="-285750">
              <a:buFont typeface="Arial" panose="020B0604020202020204" pitchFamily="34" charset="0"/>
              <a:buChar char="•"/>
            </a:pPr>
            <a:r>
              <a:rPr lang="en-GB" dirty="0" smtClean="0"/>
              <a:t>Analysis meaning and effects</a:t>
            </a:r>
          </a:p>
          <a:p>
            <a:pPr marL="285750" indent="-285750">
              <a:buFont typeface="Arial" panose="020B0604020202020204" pitchFamily="34" charset="0"/>
              <a:buChar char="•"/>
            </a:pPr>
            <a:r>
              <a:rPr lang="en-GB" dirty="0" smtClean="0"/>
              <a:t>Refer to </a:t>
            </a:r>
            <a:r>
              <a:rPr lang="en-GB" dirty="0" err="1" smtClean="0"/>
              <a:t>lang</a:t>
            </a:r>
            <a:r>
              <a:rPr lang="en-GB" dirty="0" smtClean="0"/>
              <a:t> and structure where relevant</a:t>
            </a:r>
          </a:p>
          <a:p>
            <a:pPr marL="285750" indent="-285750">
              <a:buFont typeface="Arial" panose="020B0604020202020204" pitchFamily="34" charset="0"/>
              <a:buChar char="•"/>
            </a:pPr>
            <a:r>
              <a:rPr lang="en-GB" dirty="0" smtClean="0"/>
              <a:t>Link to context</a:t>
            </a:r>
            <a:endParaRPr lang="en-GB" dirty="0"/>
          </a:p>
        </p:txBody>
      </p:sp>
      <p:sp>
        <p:nvSpPr>
          <p:cNvPr id="6" name="Title 1">
            <a:extLst>
              <a:ext uri="{FF2B5EF4-FFF2-40B4-BE49-F238E27FC236}">
                <a16:creationId xmlns="" xmlns:a16="http://schemas.microsoft.com/office/drawing/2014/main" id="{E1E4AF83-6B86-4B02-9E15-5D740247282F}"/>
              </a:ext>
            </a:extLst>
          </p:cNvPr>
          <p:cNvSpPr txBox="1">
            <a:spLocks/>
          </p:cNvSpPr>
          <p:nvPr/>
        </p:nvSpPr>
        <p:spPr>
          <a:xfrm>
            <a:off x="0" y="0"/>
            <a:ext cx="5357446" cy="6909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WAGOLL  </a:t>
            </a:r>
            <a:r>
              <a:rPr lang="en-GB" sz="1600" b="1" u="sng" dirty="0" smtClean="0"/>
              <a:t>(I, We, You do)</a:t>
            </a:r>
            <a:endParaRPr lang="en-GB" sz="1600" b="1" u="sng" dirty="0"/>
          </a:p>
        </p:txBody>
      </p:sp>
    </p:spTree>
    <p:extLst>
      <p:ext uri="{BB962C8B-B14F-4D97-AF65-F5344CB8AC3E}">
        <p14:creationId xmlns:p14="http://schemas.microsoft.com/office/powerpoint/2010/main" val="3190586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769558"/>
            <a:ext cx="7108064" cy="5541090"/>
          </a:xfrm>
        </p:spPr>
        <p:txBody>
          <a:bodyPr>
            <a:normAutofit fontScale="62500" lnSpcReduction="20000"/>
          </a:bodyPr>
          <a:lstStyle/>
          <a:p>
            <a:r>
              <a:rPr lang="en-GB" dirty="0" smtClean="0"/>
              <a:t>At the start of the play, Romeo appears forlorn and love –sick. This is exemplified when he meets Juliet and realises their love is doomed. By the end of the play, his emotions are highlighted when he takes his life to be with Juliet. </a:t>
            </a:r>
          </a:p>
          <a:p>
            <a:r>
              <a:rPr lang="en-GB" dirty="0" smtClean="0"/>
              <a:t>From the beginning, Romeo is presented as an emotional character in, ‘out of her favour where I am in love’ as he is saddened by Rosaline’s rejection of his love for her. He feels rebuffed by her as the phrase ‘out of her favour’ implies he is not in her future plans or thoughts; she does not hold affection for him. He is confused by her denial as the verb ‘muffled’ suggests he is perplexed by her response. He seems love-sick and grief-stricken at her rejection.</a:t>
            </a:r>
          </a:p>
          <a:p>
            <a:endParaRPr lang="en-GB" dirty="0" smtClean="0"/>
          </a:p>
          <a:p>
            <a:r>
              <a:rPr lang="en-GB" dirty="0" smtClean="0"/>
              <a:t>As the extract progresses, Romeo appears distressed by love in a series of </a:t>
            </a:r>
            <a:r>
              <a:rPr lang="en-GB" dirty="0" err="1" smtClean="0"/>
              <a:t>oxymorons</a:t>
            </a:r>
            <a:r>
              <a:rPr lang="en-GB" dirty="0" smtClean="0"/>
              <a:t>, ‘o brawling love, o loving hate’ which show he feels believes love and hate co-exist and that one feeling is borne from another feeling. Clearly, this relates to the loyalty and love each clan have which leads to bitter feuds and disdain.  The repetition of ‘O’ imitates Romeo’s whining , mourning sound as he pines for Rosaline’s unrequited love and it shows he is suffering and in emotional turmoil. The images of love and fighting are juxtaposed and </a:t>
            </a:r>
            <a:r>
              <a:rPr lang="en-GB" dirty="0" err="1" smtClean="0"/>
              <a:t>symobolise</a:t>
            </a:r>
            <a:r>
              <a:rPr lang="en-GB" dirty="0" smtClean="0"/>
              <a:t> Romeo’s internal struggle with his emotions and evokes pity and sympathy in an audience as they witness how troubled he is. Also, this foreshadows the love he will feel for Juliet yet the hate he feels for her family and the oxymoron, ‘feather of lead’ reveals how burdened he will become as their relationship progresses.</a:t>
            </a:r>
            <a:endParaRPr lang="en-GB" dirty="0"/>
          </a:p>
        </p:txBody>
      </p:sp>
      <p:sp>
        <p:nvSpPr>
          <p:cNvPr id="4" name="TextBox 3"/>
          <p:cNvSpPr txBox="1"/>
          <p:nvPr/>
        </p:nvSpPr>
        <p:spPr>
          <a:xfrm>
            <a:off x="7928762" y="1062635"/>
            <a:ext cx="3915178" cy="2585323"/>
          </a:xfrm>
          <a:prstGeom prst="rect">
            <a:avLst/>
          </a:prstGeom>
          <a:noFill/>
          <a:ln>
            <a:solidFill>
              <a:schemeClr val="accent1"/>
            </a:solidFill>
          </a:ln>
        </p:spPr>
        <p:txBody>
          <a:bodyPr wrap="square" rtlCol="0">
            <a:spAutoFit/>
          </a:bodyPr>
          <a:lstStyle/>
          <a:p>
            <a:r>
              <a:rPr lang="en-GB" b="1" u="sng" dirty="0" smtClean="0"/>
              <a:t>Structuring a response:</a:t>
            </a:r>
          </a:p>
          <a:p>
            <a:pPr marL="285750" indent="-285750">
              <a:buFont typeface="Arial" panose="020B0604020202020204" pitchFamily="34" charset="0"/>
              <a:buChar char="•"/>
            </a:pPr>
            <a:r>
              <a:rPr lang="en-GB" dirty="0" smtClean="0"/>
              <a:t>Track through the extract from start, middle, end</a:t>
            </a:r>
          </a:p>
          <a:p>
            <a:pPr marL="285750" indent="-285750">
              <a:buFont typeface="Arial" panose="020B0604020202020204" pitchFamily="34" charset="0"/>
              <a:buChar char="•"/>
            </a:pPr>
            <a:r>
              <a:rPr lang="en-GB" dirty="0" smtClean="0"/>
              <a:t>Clear points</a:t>
            </a:r>
          </a:p>
          <a:p>
            <a:pPr marL="285750" indent="-285750">
              <a:buFont typeface="Arial" panose="020B0604020202020204" pitchFamily="34" charset="0"/>
              <a:buChar char="•"/>
            </a:pPr>
            <a:r>
              <a:rPr lang="en-GB" dirty="0" smtClean="0"/>
              <a:t>Quotes</a:t>
            </a:r>
          </a:p>
          <a:p>
            <a:pPr marL="285750" indent="-285750">
              <a:buFont typeface="Arial" panose="020B0604020202020204" pitchFamily="34" charset="0"/>
              <a:buChar char="•"/>
            </a:pPr>
            <a:r>
              <a:rPr lang="en-GB" dirty="0" smtClean="0"/>
              <a:t>Analysis meaning and effects</a:t>
            </a:r>
          </a:p>
          <a:p>
            <a:pPr marL="285750" indent="-285750">
              <a:buFont typeface="Arial" panose="020B0604020202020204" pitchFamily="34" charset="0"/>
              <a:buChar char="•"/>
            </a:pPr>
            <a:r>
              <a:rPr lang="en-GB" dirty="0" smtClean="0"/>
              <a:t>Refer to </a:t>
            </a:r>
            <a:r>
              <a:rPr lang="en-GB" dirty="0" err="1" smtClean="0"/>
              <a:t>lang</a:t>
            </a:r>
            <a:r>
              <a:rPr lang="en-GB" dirty="0" smtClean="0"/>
              <a:t> and structure where relevant</a:t>
            </a:r>
          </a:p>
          <a:p>
            <a:pPr marL="285750" indent="-285750">
              <a:buFont typeface="Arial" panose="020B0604020202020204" pitchFamily="34" charset="0"/>
              <a:buChar char="•"/>
            </a:pPr>
            <a:r>
              <a:rPr lang="en-GB" dirty="0" smtClean="0"/>
              <a:t>Link to context</a:t>
            </a:r>
            <a:endParaRPr lang="en-GB" dirty="0"/>
          </a:p>
        </p:txBody>
      </p:sp>
      <p:sp>
        <p:nvSpPr>
          <p:cNvPr id="6" name="Title 1">
            <a:extLst>
              <a:ext uri="{FF2B5EF4-FFF2-40B4-BE49-F238E27FC236}">
                <a16:creationId xmlns="" xmlns:a16="http://schemas.microsoft.com/office/drawing/2014/main" id="{E1E4AF83-6B86-4B02-9E15-5D740247282F}"/>
              </a:ext>
            </a:extLst>
          </p:cNvPr>
          <p:cNvSpPr txBox="1">
            <a:spLocks/>
          </p:cNvSpPr>
          <p:nvPr/>
        </p:nvSpPr>
        <p:spPr>
          <a:xfrm>
            <a:off x="0" y="0"/>
            <a:ext cx="5357446" cy="6909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smtClean="0"/>
              <a:t>WAGOLL  </a:t>
            </a:r>
            <a:r>
              <a:rPr lang="en-GB" sz="1600" b="1" u="sng" smtClean="0"/>
              <a:t>(I, We, You do)</a:t>
            </a:r>
            <a:endParaRPr lang="en-GB" sz="1600" b="1" u="sng" dirty="0"/>
          </a:p>
        </p:txBody>
      </p:sp>
    </p:spTree>
    <p:extLst>
      <p:ext uri="{BB962C8B-B14F-4D97-AF65-F5344CB8AC3E}">
        <p14:creationId xmlns:p14="http://schemas.microsoft.com/office/powerpoint/2010/main" val="3125588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54" y="690943"/>
            <a:ext cx="6899031" cy="4351338"/>
          </a:xfrm>
        </p:spPr>
        <p:txBody>
          <a:bodyPr/>
          <a:lstStyle/>
          <a:p>
            <a:r>
              <a:rPr lang="en-GB" dirty="0" smtClean="0"/>
              <a:t>P) As </a:t>
            </a:r>
            <a:r>
              <a:rPr lang="en-GB" dirty="0"/>
              <a:t>the extract progresses, Romeo appears distressed by </a:t>
            </a:r>
            <a:r>
              <a:rPr lang="en-GB" dirty="0" smtClean="0"/>
              <a:t>love in,</a:t>
            </a:r>
          </a:p>
          <a:p>
            <a:r>
              <a:rPr lang="en-GB" dirty="0" smtClean="0"/>
              <a:t>E)</a:t>
            </a:r>
          </a:p>
          <a:p>
            <a:r>
              <a:rPr lang="en-GB" dirty="0" smtClean="0"/>
              <a:t>T)</a:t>
            </a:r>
          </a:p>
          <a:p>
            <a:r>
              <a:rPr lang="en-GB" dirty="0" smtClean="0"/>
              <a:t>E)</a:t>
            </a:r>
          </a:p>
          <a:p>
            <a:r>
              <a:rPr lang="en-GB" dirty="0" smtClean="0"/>
              <a:t>R)</a:t>
            </a:r>
            <a:endParaRPr lang="en-GB" dirty="0"/>
          </a:p>
        </p:txBody>
      </p:sp>
      <p:sp>
        <p:nvSpPr>
          <p:cNvPr id="4" name="Title 1">
            <a:extLst>
              <a:ext uri="{FF2B5EF4-FFF2-40B4-BE49-F238E27FC236}">
                <a16:creationId xmlns="" xmlns:a16="http://schemas.microsoft.com/office/drawing/2014/main" id="{E1E4AF83-6B86-4B02-9E15-5D740247282F}"/>
              </a:ext>
            </a:extLst>
          </p:cNvPr>
          <p:cNvSpPr txBox="1">
            <a:spLocks/>
          </p:cNvSpPr>
          <p:nvPr/>
        </p:nvSpPr>
        <p:spPr>
          <a:xfrm>
            <a:off x="0" y="0"/>
            <a:ext cx="5357446" cy="6909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WAGOLL  </a:t>
            </a:r>
            <a:r>
              <a:rPr lang="en-GB" sz="1600" b="1" u="sng" dirty="0" smtClean="0"/>
              <a:t>(I, We, You do)</a:t>
            </a:r>
            <a:endParaRPr lang="en-GB" sz="1600" b="1" u="sng" dirty="0"/>
          </a:p>
        </p:txBody>
      </p:sp>
      <p:sp>
        <p:nvSpPr>
          <p:cNvPr id="5" name="TextBox 4"/>
          <p:cNvSpPr txBox="1"/>
          <p:nvPr/>
        </p:nvSpPr>
        <p:spPr>
          <a:xfrm>
            <a:off x="8276822" y="0"/>
            <a:ext cx="3915178" cy="2585323"/>
          </a:xfrm>
          <a:prstGeom prst="rect">
            <a:avLst/>
          </a:prstGeom>
          <a:noFill/>
          <a:ln>
            <a:solidFill>
              <a:schemeClr val="accent1"/>
            </a:solidFill>
          </a:ln>
        </p:spPr>
        <p:txBody>
          <a:bodyPr wrap="square" rtlCol="0">
            <a:spAutoFit/>
          </a:bodyPr>
          <a:lstStyle/>
          <a:p>
            <a:r>
              <a:rPr lang="en-GB" b="1" u="sng" dirty="0" smtClean="0"/>
              <a:t>Structuring a response:</a:t>
            </a:r>
          </a:p>
          <a:p>
            <a:pPr marL="285750" indent="-285750">
              <a:buFont typeface="Arial" panose="020B0604020202020204" pitchFamily="34" charset="0"/>
              <a:buChar char="•"/>
            </a:pPr>
            <a:r>
              <a:rPr lang="en-GB" dirty="0" smtClean="0"/>
              <a:t>Track through the extract from start, middle, end</a:t>
            </a:r>
          </a:p>
          <a:p>
            <a:pPr marL="285750" indent="-285750">
              <a:buFont typeface="Arial" panose="020B0604020202020204" pitchFamily="34" charset="0"/>
              <a:buChar char="•"/>
            </a:pPr>
            <a:r>
              <a:rPr lang="en-GB" dirty="0" smtClean="0"/>
              <a:t>Clear points</a:t>
            </a:r>
          </a:p>
          <a:p>
            <a:pPr marL="285750" indent="-285750">
              <a:buFont typeface="Arial" panose="020B0604020202020204" pitchFamily="34" charset="0"/>
              <a:buChar char="•"/>
            </a:pPr>
            <a:r>
              <a:rPr lang="en-GB" dirty="0" smtClean="0"/>
              <a:t>Quotes</a:t>
            </a:r>
          </a:p>
          <a:p>
            <a:pPr marL="285750" indent="-285750">
              <a:buFont typeface="Arial" panose="020B0604020202020204" pitchFamily="34" charset="0"/>
              <a:buChar char="•"/>
            </a:pPr>
            <a:r>
              <a:rPr lang="en-GB" dirty="0" smtClean="0"/>
              <a:t>Analysis meaning and effects</a:t>
            </a:r>
          </a:p>
          <a:p>
            <a:pPr marL="285750" indent="-285750">
              <a:buFont typeface="Arial" panose="020B0604020202020204" pitchFamily="34" charset="0"/>
              <a:buChar char="•"/>
            </a:pPr>
            <a:r>
              <a:rPr lang="en-GB" dirty="0" smtClean="0"/>
              <a:t>Refer to </a:t>
            </a:r>
            <a:r>
              <a:rPr lang="en-GB" dirty="0" err="1" smtClean="0"/>
              <a:t>lang</a:t>
            </a:r>
            <a:r>
              <a:rPr lang="en-GB" dirty="0" smtClean="0"/>
              <a:t> and structure where relevant</a:t>
            </a:r>
          </a:p>
          <a:p>
            <a:pPr marL="285750" indent="-285750">
              <a:buFont typeface="Arial" panose="020B0604020202020204" pitchFamily="34" charset="0"/>
              <a:buChar char="•"/>
            </a:pPr>
            <a:r>
              <a:rPr lang="en-GB" dirty="0" smtClean="0"/>
              <a:t>Link to context</a:t>
            </a:r>
            <a:endParaRPr lang="en-GB" dirty="0"/>
          </a:p>
        </p:txBody>
      </p:sp>
      <p:sp>
        <p:nvSpPr>
          <p:cNvPr id="2" name="Rectangle 1"/>
          <p:cNvSpPr/>
          <p:nvPr/>
        </p:nvSpPr>
        <p:spPr>
          <a:xfrm>
            <a:off x="7450016" y="3053527"/>
            <a:ext cx="4578191" cy="3539430"/>
          </a:xfrm>
          <a:prstGeom prst="rect">
            <a:avLst/>
          </a:prstGeom>
        </p:spPr>
        <p:txBody>
          <a:bodyPr wrap="square">
            <a:spAutoFit/>
          </a:bodyPr>
          <a:lstStyle/>
          <a:p>
            <a:r>
              <a:rPr lang="en-GB" sz="1400" dirty="0">
                <a:solidFill>
                  <a:srgbClr val="1F1F1F"/>
                </a:solidFill>
                <a:latin typeface="open sans"/>
              </a:rPr>
              <a:t>The context behind </a:t>
            </a:r>
            <a:r>
              <a:rPr lang="en-GB" sz="1400" u="sng" dirty="0">
                <a:solidFill>
                  <a:srgbClr val="006B87"/>
                </a:solidFill>
                <a:latin typeface="open sans"/>
                <a:hlinkClick r:id="rId2" tooltip="Romeo"/>
              </a:rPr>
              <a:t>Romeo</a:t>
            </a:r>
            <a:r>
              <a:rPr lang="en-GB" sz="1400" dirty="0">
                <a:solidFill>
                  <a:srgbClr val="1F1F1F"/>
                </a:solidFill>
                <a:latin typeface="open sans"/>
              </a:rPr>
              <a:t> using </a:t>
            </a:r>
            <a:r>
              <a:rPr lang="en-GB" sz="1400" dirty="0" err="1">
                <a:solidFill>
                  <a:srgbClr val="1F1F1F"/>
                </a:solidFill>
                <a:latin typeface="open sans"/>
              </a:rPr>
              <a:t>oxymorons</a:t>
            </a:r>
            <a:r>
              <a:rPr lang="en-GB" sz="1400" dirty="0">
                <a:solidFill>
                  <a:srgbClr val="1F1F1F"/>
                </a:solidFill>
                <a:latin typeface="open sans"/>
              </a:rPr>
              <a:t> in this scene is the fight that his cousin </a:t>
            </a:r>
            <a:r>
              <a:rPr lang="en-GB" sz="1400" u="sng" dirty="0">
                <a:solidFill>
                  <a:srgbClr val="006B87"/>
                </a:solidFill>
                <a:latin typeface="open sans"/>
                <a:hlinkClick r:id="rId3" tooltip="Benvolio"/>
              </a:rPr>
              <a:t>Benvolio</a:t>
            </a:r>
            <a:r>
              <a:rPr lang="en-GB" sz="1400" dirty="0">
                <a:solidFill>
                  <a:srgbClr val="1F1F1F"/>
                </a:solidFill>
                <a:latin typeface="open sans"/>
              </a:rPr>
              <a:t> has just been a part of. Romeo isn't necessarily talking about Rosaline at this point because he is lecturing Benvolio for choosing to be a fighter rather than a lover. Romeo is angry that the rivalry between the Capulets and the Montagues continues. He does not like it and he wishes that Benvolio would stop it, </a:t>
            </a:r>
            <a:r>
              <a:rPr lang="en-GB" sz="1400" dirty="0"/>
              <a:t>It's as if he recognizes that when life is "heavy" we tend to take things too lightly. We get caught up in vanity and pride which twists reality in our minds which can bring chaos from what we believe are good intentions (or well-seeming forms). Hence, Romeo isn't confused about love, or Rosaline, in this passage, he is condemning the choices that people make to fight, but also recognizes that life is confusing and comes at us like an </a:t>
            </a:r>
            <a:r>
              <a:rPr lang="en-GB" sz="1400" u="sng" dirty="0">
                <a:hlinkClick r:id="rId4" tooltip="Oxymoron"/>
              </a:rPr>
              <a:t>oxymoron</a:t>
            </a:r>
            <a:r>
              <a:rPr lang="en-GB" sz="1400" dirty="0"/>
              <a:t>.</a:t>
            </a:r>
          </a:p>
        </p:txBody>
      </p:sp>
      <p:sp>
        <p:nvSpPr>
          <p:cNvPr id="6" name="TextBox 5"/>
          <p:cNvSpPr txBox="1"/>
          <p:nvPr/>
        </p:nvSpPr>
        <p:spPr>
          <a:xfrm>
            <a:off x="363415" y="5955323"/>
            <a:ext cx="6740770" cy="646331"/>
          </a:xfrm>
          <a:prstGeom prst="rect">
            <a:avLst/>
          </a:prstGeom>
          <a:noFill/>
        </p:spPr>
        <p:txBody>
          <a:bodyPr wrap="square" rtlCol="0">
            <a:spAutoFit/>
          </a:bodyPr>
          <a:lstStyle/>
          <a:p>
            <a:r>
              <a:rPr lang="en-GB" dirty="0" smtClean="0"/>
              <a:t>Depressed,  melancholy,  brooding,   dismayed, upset, emotional, atypical, patriarchal</a:t>
            </a:r>
            <a:endParaRPr lang="en-GB" dirty="0"/>
          </a:p>
        </p:txBody>
      </p:sp>
    </p:spTree>
    <p:extLst>
      <p:ext uri="{BB962C8B-B14F-4D97-AF65-F5344CB8AC3E}">
        <p14:creationId xmlns:p14="http://schemas.microsoft.com/office/powerpoint/2010/main" val="223206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nvPr>
        </p:nvGraphicFramePr>
        <p:xfrm>
          <a:off x="1524000" y="12839"/>
          <a:ext cx="4553156" cy="3773164"/>
        </p:xfrm>
        <a:graphic>
          <a:graphicData uri="http://schemas.openxmlformats.org/drawingml/2006/table">
            <a:tbl>
              <a:tblPr firstRow="1" bandRow="1">
                <a:tableStyleId>{5C22544A-7EE6-4342-B048-85BDC9FD1C3A}</a:tableStyleId>
              </a:tblPr>
              <a:tblGrid>
                <a:gridCol w="4553156">
                  <a:extLst>
                    <a:ext uri="{9D8B030D-6E8A-4147-A177-3AD203B41FA5}">
                      <a16:colId xmlns="" xmlns:a16="http://schemas.microsoft.com/office/drawing/2014/main" val="20000"/>
                    </a:ext>
                  </a:extLst>
                </a:gridCol>
              </a:tblGrid>
              <a:tr h="228640">
                <a:tc>
                  <a:txBody>
                    <a:bodyPr/>
                    <a:lstStyle/>
                    <a:p>
                      <a:pPr algn="ctr"/>
                      <a:r>
                        <a:rPr lang="en-GB" sz="1100" b="1" dirty="0">
                          <a:solidFill>
                            <a:schemeClr val="bg1"/>
                          </a:solidFill>
                          <a:latin typeface="Arial" panose="020B0604020202020204" pitchFamily="34" charset="0"/>
                          <a:cs typeface="Arial" panose="020B0604020202020204" pitchFamily="34" charset="0"/>
                        </a:rPr>
                        <a:t>ROMEO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296750">
                <a:tc>
                  <a:txBody>
                    <a:bodyPr/>
                    <a:lstStyle/>
                    <a:p>
                      <a:pPr algn="ctr"/>
                      <a:r>
                        <a:rPr lang="en-GB" sz="800" b="0" dirty="0">
                          <a:solidFill>
                            <a:srgbClr val="0070C0"/>
                          </a:solidFill>
                          <a:latin typeface="Arial" panose="020B0604020202020204" pitchFamily="34" charset="0"/>
                          <a:cs typeface="Arial" panose="020B0604020202020204" pitchFamily="34" charset="0"/>
                        </a:rPr>
                        <a:t>Well-respected Montague. Falls in love with the daughter of his family’s enemy and marries her in secret – kills her cousin in a rage and commits suicide wrongly believing Juliet to be 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178804">
                <a:tc>
                  <a:txBody>
                    <a:bodyPr/>
                    <a:lstStyle/>
                    <a:p>
                      <a:r>
                        <a:rPr lang="en-GB" sz="800" b="1" dirty="0">
                          <a:solidFill>
                            <a:srgbClr val="0070C0"/>
                          </a:solidFill>
                          <a:latin typeface="Arial" panose="020B0604020202020204" pitchFamily="34" charset="0"/>
                          <a:cs typeface="Arial" panose="020B0604020202020204" pitchFamily="34" charset="0"/>
                        </a:rPr>
                        <a:t>Initially knows more about love from books than experience: </a:t>
                      </a:r>
                      <a:r>
                        <a:rPr lang="en-GB" sz="800" b="0" dirty="0">
                          <a:solidFill>
                            <a:schemeClr val="tx1"/>
                          </a:solidFill>
                          <a:latin typeface="Arial" panose="020B0604020202020204" pitchFamily="34" charset="0"/>
                          <a:cs typeface="Arial" panose="020B0604020202020204" pitchFamily="34" charset="0"/>
                        </a:rPr>
                        <a:t>“thy love did read by rote” (Friar Lawrence)/ “Love is a smoke raised with the fume of sighs…a fire…a sea…a madness” / “young waverer” (Friar Lawrence) / “you kiss by </a:t>
                      </a:r>
                      <a:r>
                        <a:rPr lang="en-GB" sz="800" b="0" dirty="0" err="1">
                          <a:solidFill>
                            <a:schemeClr val="tx1"/>
                          </a:solidFill>
                          <a:latin typeface="Arial" panose="020B0604020202020204" pitchFamily="34" charset="0"/>
                          <a:cs typeface="Arial" panose="020B0604020202020204" pitchFamily="34" charset="0"/>
                        </a:rPr>
                        <a:t>th</a:t>
                      </a:r>
                      <a:r>
                        <a:rPr lang="en-GB" sz="800" b="0" dirty="0">
                          <a:solidFill>
                            <a:schemeClr val="tx1"/>
                          </a:solidFill>
                          <a:latin typeface="Arial" panose="020B0604020202020204" pitchFamily="34" charset="0"/>
                          <a:cs typeface="Arial" panose="020B0604020202020204" pitchFamily="34" charset="0"/>
                        </a:rPr>
                        <a:t>’ book” (Juliet)</a:t>
                      </a:r>
                    </a:p>
                    <a:p>
                      <a:r>
                        <a:rPr lang="en-GB" sz="800" b="1" dirty="0">
                          <a:solidFill>
                            <a:srgbClr val="0070C0"/>
                          </a:solidFill>
                          <a:latin typeface="Arial" panose="020B0604020202020204" pitchFamily="34" charset="0"/>
                          <a:cs typeface="Arial" panose="020B0604020202020204" pitchFamily="34" charset="0"/>
                        </a:rPr>
                        <a:t>Emotional, passionate and has to deal with rejection by Rosaline</a:t>
                      </a:r>
                      <a:r>
                        <a:rPr lang="en-GB" sz="800" b="0" dirty="0">
                          <a:solidFill>
                            <a:schemeClr val="tx1"/>
                          </a:solidFill>
                          <a:latin typeface="Arial" panose="020B0604020202020204" pitchFamily="34" charset="0"/>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Is love a tender thing? It is too rough,. Too rude, too boisterous, and it pricks like thorn.”</a:t>
                      </a:r>
                      <a:endParaRPr lang="en-GB" sz="800" b="0" dirty="0">
                        <a:solidFill>
                          <a:schemeClr val="tx1"/>
                        </a:solidFill>
                        <a:latin typeface="Arial" panose="020B0604020202020204" pitchFamily="34" charset="0"/>
                        <a:cs typeface="Arial" panose="020B0604020202020204" pitchFamily="34" charset="0"/>
                      </a:endParaRPr>
                    </a:p>
                    <a:p>
                      <a:r>
                        <a:rPr lang="en-GB" sz="800" b="1" baseline="0" dirty="0">
                          <a:solidFill>
                            <a:srgbClr val="0070C0"/>
                          </a:solidFill>
                          <a:latin typeface="Arial" panose="020B0604020202020204" pitchFamily="34" charset="0"/>
                          <a:cs typeface="Arial" panose="020B0604020202020204" pitchFamily="34" charset="0"/>
                        </a:rPr>
                        <a:t>Fears fate &amp; future</a:t>
                      </a:r>
                      <a:r>
                        <a:rPr lang="en-GB" sz="800" b="0" baseline="0" dirty="0">
                          <a:solidFill>
                            <a:schemeClr val="tx1"/>
                          </a:solidFill>
                          <a:latin typeface="Arial" panose="020B0604020202020204" pitchFamily="34" charset="0"/>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“O! I am Fortune’s fool!”</a:t>
                      </a:r>
                      <a:endParaRPr lang="en-GB" sz="8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baseline="0" dirty="0">
                          <a:solidFill>
                            <a:srgbClr val="0070C0"/>
                          </a:solidFill>
                          <a:latin typeface="Arial" panose="020B0604020202020204" pitchFamily="34" charset="0"/>
                          <a:cs typeface="Arial" panose="020B0604020202020204" pitchFamily="34" charset="0"/>
                        </a:rPr>
                        <a:t>Falls overwhelmingly in love with Juliet at first sight</a:t>
                      </a:r>
                      <a:r>
                        <a:rPr lang="en-GB" sz="800" b="0" baseline="0" dirty="0">
                          <a:solidFill>
                            <a:schemeClr val="tx1"/>
                          </a:solidFill>
                          <a:latin typeface="Arial" panose="020B0604020202020204" pitchFamily="34" charset="0"/>
                          <a:cs typeface="Arial" panose="020B0604020202020204" pitchFamily="34" charset="0"/>
                        </a:rPr>
                        <a:t>: “what light through yonder window breaks? It is the east and Juliet is the sun.” / “speak again bright angel” / “O, she doth teach the torches to burn bright” / “Did my heart love till now?”/“faithful vow”</a:t>
                      </a:r>
                    </a:p>
                    <a:p>
                      <a:r>
                        <a:rPr lang="en-GB" sz="800" b="1" baseline="0" dirty="0">
                          <a:solidFill>
                            <a:srgbClr val="0070C0"/>
                          </a:solidFill>
                          <a:latin typeface="Arial" panose="020B0604020202020204" pitchFamily="34" charset="0"/>
                          <a:cs typeface="Arial" panose="020B0604020202020204" pitchFamily="34" charset="0"/>
                        </a:rPr>
                        <a:t>Challenges barriers to Juliet: </a:t>
                      </a:r>
                      <a:r>
                        <a:rPr lang="en-GB" sz="800" b="0" baseline="0" dirty="0">
                          <a:solidFill>
                            <a:schemeClr val="tx1"/>
                          </a:solidFill>
                          <a:latin typeface="Arial" panose="020B0604020202020204" pitchFamily="34" charset="0"/>
                          <a:cs typeface="Arial" panose="020B0604020202020204" pitchFamily="34" charset="0"/>
                        </a:rPr>
                        <a:t>“with love’s light wings did I </a:t>
                      </a:r>
                      <a:r>
                        <a:rPr lang="en-GB" sz="800" b="0" baseline="0" dirty="0" err="1">
                          <a:solidFill>
                            <a:schemeClr val="tx1"/>
                          </a:solidFill>
                          <a:latin typeface="Arial" panose="020B0604020202020204" pitchFamily="34" charset="0"/>
                          <a:cs typeface="Arial" panose="020B0604020202020204" pitchFamily="34" charset="0"/>
                        </a:rPr>
                        <a:t>o’erperch</a:t>
                      </a:r>
                      <a:r>
                        <a:rPr lang="en-GB" sz="800" b="0" baseline="0" dirty="0">
                          <a:solidFill>
                            <a:schemeClr val="tx1"/>
                          </a:solidFill>
                          <a:latin typeface="Arial" panose="020B0604020202020204" pitchFamily="34" charset="0"/>
                          <a:cs typeface="Arial" panose="020B0604020202020204" pitchFamily="34" charset="0"/>
                        </a:rPr>
                        <a:t> these walls”</a:t>
                      </a:r>
                    </a:p>
                    <a:p>
                      <a:r>
                        <a:rPr lang="en-GB" sz="800" b="1" dirty="0">
                          <a:solidFill>
                            <a:srgbClr val="0070C0"/>
                          </a:solidFill>
                          <a:latin typeface="Arial" panose="020B0604020202020204" pitchFamily="34" charset="0"/>
                          <a:cs typeface="Arial" panose="020B0604020202020204" pitchFamily="34" charset="0"/>
                        </a:rPr>
                        <a:t>Tries to avoid fighting but worries that he’s less manly</a:t>
                      </a:r>
                      <a:r>
                        <a:rPr lang="en-GB" sz="800" b="0" dirty="0">
                          <a:solidFill>
                            <a:schemeClr val="tx1"/>
                          </a:solidFill>
                          <a:latin typeface="Arial" panose="020B0604020202020204" pitchFamily="34" charset="0"/>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good Capulet, which name I tender / As dearly as my own, be satisfied“ / “O sweet Juliet, Thy beauty hath made me effeminate And in my temper softened </a:t>
                      </a:r>
                      <a:r>
                        <a:rPr lang="en-GB" sz="800" b="0" i="0" kern="1200" dirty="0" err="1">
                          <a:solidFill>
                            <a:schemeClr val="dk1"/>
                          </a:solidFill>
                          <a:effectLst/>
                          <a:latin typeface="Arial" panose="020B0604020202020204" pitchFamily="34" charset="0"/>
                          <a:ea typeface="+mn-ea"/>
                          <a:cs typeface="Arial" panose="020B0604020202020204" pitchFamily="34" charset="0"/>
                        </a:rPr>
                        <a:t>valor’s</a:t>
                      </a:r>
                      <a:r>
                        <a:rPr lang="en-GB" sz="800" b="0" i="0" kern="1200" dirty="0">
                          <a:solidFill>
                            <a:schemeClr val="dk1"/>
                          </a:solidFill>
                          <a:effectLst/>
                          <a:latin typeface="Arial" panose="020B0604020202020204" pitchFamily="34" charset="0"/>
                          <a:ea typeface="+mn-ea"/>
                          <a:cs typeface="Arial" panose="020B0604020202020204" pitchFamily="34" charset="0"/>
                        </a:rPr>
                        <a:t> steel!”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baseline="0" dirty="0">
                          <a:solidFill>
                            <a:srgbClr val="0070C0"/>
                          </a:solidFill>
                          <a:latin typeface="Arial" panose="020B0604020202020204" pitchFamily="34" charset="0"/>
                          <a:cs typeface="Arial" panose="020B0604020202020204" pitchFamily="34" charset="0"/>
                        </a:rPr>
                        <a:t>Hot-headed, enraged by the killing of Mercutio: </a:t>
                      </a:r>
                      <a:r>
                        <a:rPr lang="en-GB" sz="800" b="1" baseline="0"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fire-</a:t>
                      </a:r>
                      <a:r>
                        <a:rPr lang="en-GB" sz="800" b="0" i="0" kern="1200" dirty="0" err="1">
                          <a:solidFill>
                            <a:schemeClr val="dk1"/>
                          </a:solidFill>
                          <a:effectLst/>
                          <a:latin typeface="Arial" panose="020B0604020202020204" pitchFamily="34" charset="0"/>
                          <a:ea typeface="+mn-ea"/>
                          <a:cs typeface="Arial" panose="020B0604020202020204" pitchFamily="34" charset="0"/>
                        </a:rPr>
                        <a:t>ey’d</a:t>
                      </a:r>
                      <a:r>
                        <a:rPr lang="en-GB" sz="800" b="0" i="0" kern="1200" dirty="0">
                          <a:solidFill>
                            <a:schemeClr val="dk1"/>
                          </a:solidFill>
                          <a:effectLst/>
                          <a:latin typeface="Arial" panose="020B0604020202020204" pitchFamily="34" charset="0"/>
                          <a:ea typeface="+mn-ea"/>
                          <a:cs typeface="Arial" panose="020B0604020202020204" pitchFamily="34" charset="0"/>
                        </a:rPr>
                        <a:t> fury be my conduct now!”</a:t>
                      </a:r>
                    </a:p>
                    <a:p>
                      <a:r>
                        <a:rPr lang="en-GB" sz="800" b="1" baseline="0" dirty="0">
                          <a:solidFill>
                            <a:srgbClr val="0070C0"/>
                          </a:solidFill>
                          <a:latin typeface="Arial" panose="020B0604020202020204" pitchFamily="34" charset="0"/>
                          <a:cs typeface="Arial" panose="020B0604020202020204" pitchFamily="34" charset="0"/>
                        </a:rPr>
                        <a:t>Devastated by exile to Mantua</a:t>
                      </a:r>
                      <a:r>
                        <a:rPr lang="en-GB" sz="800" b="0" baseline="0" dirty="0">
                          <a:solidFill>
                            <a:schemeClr val="tx1"/>
                          </a:solidFill>
                          <a:latin typeface="Arial" panose="020B0604020202020204" pitchFamily="34" charset="0"/>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Ha, banishment! Be merciful, say ‘death’</a:t>
                      </a:r>
                      <a:r>
                        <a:rPr lang="en-GB" sz="800" b="0" baseline="0"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Heaven is here, Where Juliet lives”</a:t>
                      </a:r>
                    </a:p>
                    <a:p>
                      <a:r>
                        <a:rPr lang="en-GB" sz="800" b="1" i="0" kern="1200" dirty="0">
                          <a:solidFill>
                            <a:srgbClr val="0070C0"/>
                          </a:solidFill>
                          <a:effectLst/>
                          <a:latin typeface="Arial" panose="020B0604020202020204" pitchFamily="34" charset="0"/>
                          <a:ea typeface="+mn-ea"/>
                          <a:cs typeface="Arial" panose="020B0604020202020204" pitchFamily="34" charset="0"/>
                        </a:rPr>
                        <a:t>Horrified by news of Juliet’s death and decides to commit suicide:</a:t>
                      </a:r>
                      <a:r>
                        <a:rPr lang="en-GB" sz="800" b="1" i="0" kern="1200" dirty="0">
                          <a:solidFill>
                            <a:schemeClr val="dk1"/>
                          </a:solidFill>
                          <a:effectLst/>
                          <a:latin typeface="Arial" panose="020B0604020202020204" pitchFamily="34" charset="0"/>
                          <a:ea typeface="+mn-ea"/>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“I defy you stars…Juliet, I will lie with thee tonight.”</a:t>
                      </a:r>
                    </a:p>
                    <a:p>
                      <a:r>
                        <a:rPr lang="en-GB" sz="800" b="1" i="0" kern="1200" dirty="0">
                          <a:solidFill>
                            <a:srgbClr val="0070C0"/>
                          </a:solidFill>
                          <a:effectLst/>
                          <a:latin typeface="Arial" panose="020B0604020202020204" pitchFamily="34" charset="0"/>
                          <a:ea typeface="+mn-ea"/>
                          <a:cs typeface="Arial" panose="020B0604020202020204" pitchFamily="34" charset="0"/>
                        </a:rPr>
                        <a:t>Gives violent warning to Balthazar not to interfere with his suicide: </a:t>
                      </a:r>
                      <a:r>
                        <a:rPr lang="en-GB" sz="800" b="0" i="0" kern="1200" dirty="0">
                          <a:solidFill>
                            <a:schemeClr val="tx1"/>
                          </a:solidFill>
                          <a:effectLst/>
                          <a:latin typeface="Arial" panose="020B0604020202020204" pitchFamily="34" charset="0"/>
                          <a:ea typeface="+mn-ea"/>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I will tear thee joint by joint And strew this hungry churchyard with thy limbs.”</a:t>
                      </a:r>
                    </a:p>
                    <a:p>
                      <a:r>
                        <a:rPr lang="en-GB" sz="800" b="1" i="0" kern="1200" dirty="0">
                          <a:solidFill>
                            <a:srgbClr val="0070C0"/>
                          </a:solidFill>
                          <a:effectLst/>
                          <a:latin typeface="Arial" panose="020B0604020202020204" pitchFamily="34" charset="0"/>
                          <a:ea typeface="+mn-ea"/>
                          <a:cs typeface="Arial" panose="020B0604020202020204" pitchFamily="34" charset="0"/>
                        </a:rPr>
                        <a:t>Urges Paris not to challenge him outside the Capulet tomb: </a:t>
                      </a:r>
                      <a:r>
                        <a:rPr lang="en-GB" sz="800" b="0" i="0" kern="1200" dirty="0">
                          <a:solidFill>
                            <a:schemeClr val="dk1"/>
                          </a:solidFill>
                          <a:effectLst/>
                          <a:latin typeface="Arial" panose="020B0604020202020204" pitchFamily="34" charset="0"/>
                          <a:ea typeface="+mn-ea"/>
                          <a:cs typeface="Arial" panose="020B0604020202020204" pitchFamily="34" charset="0"/>
                        </a:rPr>
                        <a:t>“I beseech thee, youth, Put not another sin upon my head By urging me to fury.”</a:t>
                      </a:r>
                      <a:endParaRPr lang="en-GB" sz="800" b="1" i="0" kern="1200" dirty="0">
                        <a:solidFill>
                          <a:srgbClr val="0070C0"/>
                        </a:solidFill>
                        <a:effectLst/>
                        <a:latin typeface="Arial" panose="020B0604020202020204" pitchFamily="34" charset="0"/>
                        <a:ea typeface="+mn-ea"/>
                        <a:cs typeface="Arial" panose="020B0604020202020204" pitchFamily="34" charset="0"/>
                      </a:endParaRPr>
                    </a:p>
                    <a:p>
                      <a:r>
                        <a:rPr lang="en-GB" sz="800" b="1" i="0" kern="1200" dirty="0">
                          <a:solidFill>
                            <a:srgbClr val="0070C0"/>
                          </a:solidFill>
                          <a:effectLst/>
                          <a:latin typeface="Arial" panose="020B0604020202020204" pitchFamily="34" charset="0"/>
                          <a:ea typeface="+mn-ea"/>
                          <a:cs typeface="Arial" panose="020B0604020202020204" pitchFamily="34" charset="0"/>
                        </a:rPr>
                        <a:t>Sees Juliet is still beautiful in ’death’: </a:t>
                      </a:r>
                      <a:r>
                        <a:rPr lang="en-GB" sz="800" b="1" i="0" kern="1200" dirty="0">
                          <a:solidFill>
                            <a:schemeClr val="tx1"/>
                          </a:solidFill>
                          <a:effectLst/>
                          <a:latin typeface="Arial" panose="020B0604020202020204" pitchFamily="34" charset="0"/>
                          <a:ea typeface="+mn-ea"/>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Death, that hath sucked the honey of thy breath, Hath had no power yet upon thy beauty. Thou art not conquered.”</a:t>
                      </a:r>
                    </a:p>
                    <a:p>
                      <a:r>
                        <a:rPr lang="en-GB" sz="800" b="1" i="0" kern="1200" baseline="0" dirty="0">
                          <a:solidFill>
                            <a:srgbClr val="0070C0"/>
                          </a:solidFill>
                          <a:effectLst/>
                          <a:latin typeface="Arial" panose="020B0604020202020204" pitchFamily="34" charset="0"/>
                          <a:ea typeface="+mn-ea"/>
                          <a:cs typeface="Arial" panose="020B0604020202020204" pitchFamily="34" charset="0"/>
                        </a:rPr>
                        <a:t>Dies as he began the play, by expressing love: </a:t>
                      </a:r>
                      <a:r>
                        <a:rPr lang="en-GB" sz="800" b="0" i="0" kern="1200" baseline="0" dirty="0">
                          <a:solidFill>
                            <a:schemeClr val="dk1"/>
                          </a:solidFill>
                          <a:effectLst/>
                          <a:latin typeface="Arial" panose="020B0604020202020204" pitchFamily="34" charset="0"/>
                          <a:ea typeface="+mn-ea"/>
                          <a:cs typeface="Arial" panose="020B0604020202020204" pitchFamily="34" charset="0"/>
                        </a:rPr>
                        <a:t>“Thus with a kiss I die.”</a:t>
                      </a:r>
                      <a:endParaRPr lang="en-GB" sz="80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33" name="Table 32"/>
          <p:cNvGraphicFramePr>
            <a:graphicFrameLocks noGrp="1"/>
          </p:cNvGraphicFramePr>
          <p:nvPr>
            <p:extLst/>
          </p:nvPr>
        </p:nvGraphicFramePr>
        <p:xfrm>
          <a:off x="1508435" y="4623008"/>
          <a:ext cx="4568720" cy="1234440"/>
        </p:xfrm>
        <a:graphic>
          <a:graphicData uri="http://schemas.openxmlformats.org/drawingml/2006/table">
            <a:tbl>
              <a:tblPr firstRow="1" bandRow="1">
                <a:tableStyleId>{5C22544A-7EE6-4342-B048-85BDC9FD1C3A}</a:tableStyleId>
              </a:tblPr>
              <a:tblGrid>
                <a:gridCol w="4568720">
                  <a:extLst>
                    <a:ext uri="{9D8B030D-6E8A-4147-A177-3AD203B41FA5}">
                      <a16:colId xmlns="" xmlns:a16="http://schemas.microsoft.com/office/drawing/2014/main" val="20000"/>
                    </a:ext>
                  </a:extLst>
                </a:gridCol>
              </a:tblGrid>
              <a:tr h="164358">
                <a:tc>
                  <a:txBody>
                    <a:bodyPr/>
                    <a:lstStyle/>
                    <a:p>
                      <a:pPr algn="ctr"/>
                      <a:r>
                        <a:rPr lang="en-GB" sz="900" b="1" dirty="0">
                          <a:solidFill>
                            <a:schemeClr val="bg1"/>
                          </a:solidFill>
                          <a:latin typeface="Arial" panose="020B0604020202020204" pitchFamily="34" charset="0"/>
                          <a:cs typeface="Arial" panose="020B0604020202020204" pitchFamily="34" charset="0"/>
                        </a:rPr>
                        <a:t>FRIAR LAWRENCE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133995">
                <a:tc>
                  <a:txBody>
                    <a:bodyPr/>
                    <a:lstStyle/>
                    <a:p>
                      <a:pPr algn="ctr"/>
                      <a:r>
                        <a:rPr lang="en-GB" sz="900" b="0" dirty="0">
                          <a:solidFill>
                            <a:srgbClr val="0070C0"/>
                          </a:solidFill>
                          <a:latin typeface="Arial" panose="020B0604020202020204" pitchFamily="34" charset="0"/>
                          <a:cs typeface="Arial" panose="020B0604020202020204" pitchFamily="34" charset="0"/>
                        </a:rPr>
                        <a:t>Like a father to Romeo – wise, trusted, tries to help but actions lead to R &amp; J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GB" sz="900" b="1" dirty="0">
                          <a:solidFill>
                            <a:srgbClr val="0070C0"/>
                          </a:solidFill>
                          <a:latin typeface="Arial" panose="020B0604020202020204" pitchFamily="34" charset="0"/>
                          <a:cs typeface="Arial" panose="020B0604020202020204" pitchFamily="34" charset="0"/>
                        </a:rPr>
                        <a:t>Sees opportunity to resolve feud</a:t>
                      </a:r>
                      <a:r>
                        <a:rPr lang="en-GB" sz="900" b="1" baseline="0" dirty="0">
                          <a:solidFill>
                            <a:srgbClr val="0070C0"/>
                          </a:solidFill>
                          <a:latin typeface="Arial" panose="020B0604020202020204" pitchFamily="34" charset="0"/>
                          <a:cs typeface="Arial" panose="020B0604020202020204" pitchFamily="34" charset="0"/>
                        </a:rPr>
                        <a:t>: “</a:t>
                      </a:r>
                      <a:r>
                        <a:rPr lang="en-GB" sz="900" b="0" i="0" kern="1200" dirty="0">
                          <a:solidFill>
                            <a:schemeClr val="dk1"/>
                          </a:solidFill>
                          <a:effectLst/>
                          <a:latin typeface="Arial" panose="020B0604020202020204" pitchFamily="34" charset="0"/>
                          <a:ea typeface="+mn-ea"/>
                          <a:cs typeface="Arial" panose="020B0604020202020204" pitchFamily="34" charset="0"/>
                        </a:rPr>
                        <a:t>For this alliance may so happy prove, </a:t>
                      </a:r>
                      <a:r>
                        <a:rPr lang="en-GB" sz="900" dirty="0">
                          <a:latin typeface="Arial" panose="020B0604020202020204" pitchFamily="34" charset="0"/>
                          <a:cs typeface="Arial" panose="020B0604020202020204" pitchFamily="34" charset="0"/>
                        </a:rPr>
                        <a:t/>
                      </a:r>
                      <a:br>
                        <a:rPr lang="en-GB" sz="900" dirty="0">
                          <a:latin typeface="Arial" panose="020B0604020202020204" pitchFamily="34" charset="0"/>
                          <a:cs typeface="Arial" panose="020B0604020202020204" pitchFamily="34" charset="0"/>
                        </a:rPr>
                      </a:br>
                      <a:r>
                        <a:rPr lang="en-GB" sz="900" b="0" i="0" kern="1200" dirty="0">
                          <a:solidFill>
                            <a:schemeClr val="dk1"/>
                          </a:solidFill>
                          <a:effectLst/>
                          <a:latin typeface="Arial" panose="020B0604020202020204" pitchFamily="34" charset="0"/>
                          <a:ea typeface="+mn-ea"/>
                          <a:cs typeface="Arial" panose="020B0604020202020204" pitchFamily="34" charset="0"/>
                        </a:rPr>
                        <a:t>To turn your households' rancour to pure love.”</a:t>
                      </a:r>
                    </a:p>
                    <a:p>
                      <a:r>
                        <a:rPr lang="en-GB" sz="900" b="0" i="0" kern="1200" dirty="0">
                          <a:solidFill>
                            <a:srgbClr val="0070C0"/>
                          </a:solidFill>
                          <a:effectLst/>
                          <a:latin typeface="Arial" panose="020B0604020202020204" pitchFamily="34" charset="0"/>
                          <a:ea typeface="+mn-ea"/>
                          <a:cs typeface="Arial" panose="020B0604020202020204" pitchFamily="34" charset="0"/>
                        </a:rPr>
                        <a:t>Worries about consequences of R&amp;J’s love:</a:t>
                      </a:r>
                      <a:r>
                        <a:rPr lang="en-GB" sz="900" b="1" i="0" kern="1200" dirty="0">
                          <a:solidFill>
                            <a:srgbClr val="0070C0"/>
                          </a:solidFill>
                          <a:effectLst/>
                          <a:latin typeface="Arial" panose="020B0604020202020204" pitchFamily="34" charset="0"/>
                          <a:ea typeface="+mn-ea"/>
                          <a:cs typeface="Arial" panose="020B0604020202020204" pitchFamily="34" charset="0"/>
                        </a:rPr>
                        <a:t> </a:t>
                      </a:r>
                      <a:r>
                        <a:rPr lang="en-GB" sz="900" b="0" i="0" kern="1200" dirty="0">
                          <a:solidFill>
                            <a:schemeClr val="tx1"/>
                          </a:solidFill>
                          <a:effectLst/>
                          <a:latin typeface="Arial" panose="020B0604020202020204" pitchFamily="34" charset="0"/>
                          <a:ea typeface="+mn-ea"/>
                          <a:cs typeface="Arial" panose="020B0604020202020204" pitchFamily="34" charset="0"/>
                        </a:rPr>
                        <a:t>“These violent delights have violent ends”</a:t>
                      </a:r>
                    </a:p>
                    <a:p>
                      <a:r>
                        <a:rPr lang="en-GB" sz="900" b="1" i="0" kern="1200" dirty="0">
                          <a:solidFill>
                            <a:srgbClr val="0070C0"/>
                          </a:solidFill>
                          <a:effectLst/>
                          <a:latin typeface="Arial" panose="020B0604020202020204" pitchFamily="34" charset="0"/>
                          <a:ea typeface="+mn-ea"/>
                          <a:cs typeface="Arial" panose="020B0604020202020204" pitchFamily="34" charset="0"/>
                        </a:rPr>
                        <a:t>Criticises Romeo’s reaction to exile: </a:t>
                      </a:r>
                      <a:r>
                        <a:rPr lang="en-GB" sz="900" b="1" i="0" kern="1200" dirty="0">
                          <a:solidFill>
                            <a:schemeClr val="tx1"/>
                          </a:solidFill>
                          <a:effectLst/>
                          <a:latin typeface="Arial" panose="020B0604020202020204" pitchFamily="34" charset="0"/>
                          <a:ea typeface="+mn-ea"/>
                          <a:cs typeface="Arial" panose="020B0604020202020204" pitchFamily="34" charset="0"/>
                        </a:rPr>
                        <a:t>“</a:t>
                      </a:r>
                      <a:r>
                        <a:rPr lang="en-GB" sz="900" b="0" i="0" kern="1200" dirty="0">
                          <a:solidFill>
                            <a:schemeClr val="tx1"/>
                          </a:solidFill>
                          <a:effectLst/>
                          <a:latin typeface="Arial" panose="020B0604020202020204" pitchFamily="34" charset="0"/>
                          <a:ea typeface="+mn-ea"/>
                          <a:cs typeface="Arial" panose="020B0604020202020204" pitchFamily="34" charset="0"/>
                        </a:rPr>
                        <a:t>A</a:t>
                      </a:r>
                      <a:r>
                        <a:rPr lang="en-GB" sz="900" b="0" i="0" kern="1200" dirty="0">
                          <a:solidFill>
                            <a:schemeClr val="dk1"/>
                          </a:solidFill>
                          <a:effectLst/>
                          <a:latin typeface="Arial" panose="020B0604020202020204" pitchFamily="34" charset="0"/>
                          <a:ea typeface="+mn-ea"/>
                          <a:cs typeface="Arial" panose="020B0604020202020204" pitchFamily="34" charset="0"/>
                        </a:rPr>
                        <a:t>rt thou a man? … Thy tears are womanish.” / “Unseemly woman in a seeming man” / “A pack of blessings light upon thy 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45" name="Table 44"/>
          <p:cNvGraphicFramePr>
            <a:graphicFrameLocks noGrp="1"/>
          </p:cNvGraphicFramePr>
          <p:nvPr>
            <p:extLst/>
          </p:nvPr>
        </p:nvGraphicFramePr>
        <p:xfrm>
          <a:off x="6130410" y="5868863"/>
          <a:ext cx="4506822" cy="1023392"/>
        </p:xfrm>
        <a:graphic>
          <a:graphicData uri="http://schemas.openxmlformats.org/drawingml/2006/table">
            <a:tbl>
              <a:tblPr firstRow="1" bandRow="1">
                <a:tableStyleId>{5C22544A-7EE6-4342-B048-85BDC9FD1C3A}</a:tableStyleId>
              </a:tblPr>
              <a:tblGrid>
                <a:gridCol w="4506822">
                  <a:extLst>
                    <a:ext uri="{9D8B030D-6E8A-4147-A177-3AD203B41FA5}">
                      <a16:colId xmlns="" xmlns:a16="http://schemas.microsoft.com/office/drawing/2014/main" val="20000"/>
                    </a:ext>
                  </a:extLst>
                </a:gridCol>
              </a:tblGrid>
              <a:tr h="246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Arial" panose="020B0604020202020204" pitchFamily="34" charset="0"/>
                          <a:cs typeface="Arial" panose="020B0604020202020204" pitchFamily="34" charset="0"/>
                        </a:rPr>
                        <a:t>TYBALT </a:t>
                      </a:r>
                      <a:r>
                        <a:rPr lang="en-GB" sz="900" b="0" dirty="0">
                          <a:solidFill>
                            <a:schemeClr val="bg1"/>
                          </a:solidFill>
                          <a:latin typeface="Arial" panose="020B0604020202020204" pitchFamily="34" charset="0"/>
                          <a:cs typeface="Arial" panose="020B0604020202020204" pitchFamily="34" charset="0"/>
                        </a:rPr>
                        <a:t>Juliet’s cousin – aggressive and consumed with hatred for the Montagues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572555">
                <a:tc>
                  <a:txBody>
                    <a:bodyPr/>
                    <a:lstStyle/>
                    <a:p>
                      <a:pPr marL="0" indent="0" algn="l">
                        <a:buNone/>
                      </a:pPr>
                      <a:r>
                        <a:rPr lang="en-GB" sz="900" b="1" dirty="0">
                          <a:solidFill>
                            <a:srgbClr val="0070C0"/>
                          </a:solidFill>
                          <a:latin typeface="Arial" panose="020B0604020202020204" pitchFamily="34" charset="0"/>
                          <a:cs typeface="Arial" panose="020B0604020202020204" pitchFamily="34" charset="0"/>
                        </a:rPr>
                        <a:t>Hateful, angry</a:t>
                      </a:r>
                      <a:r>
                        <a:rPr lang="en-GB" sz="900" b="0" dirty="0">
                          <a:solidFill>
                            <a:srgbClr val="0070C0"/>
                          </a:solidFill>
                          <a:latin typeface="Arial" panose="020B0604020202020204" pitchFamily="34" charset="0"/>
                          <a:cs typeface="Arial" panose="020B0604020202020204" pitchFamily="34" charset="0"/>
                        </a:rPr>
                        <a:t>: </a:t>
                      </a:r>
                      <a:r>
                        <a:rPr lang="en-GB" sz="900" b="1" dirty="0">
                          <a:solidFill>
                            <a:schemeClr val="tx1"/>
                          </a:solidFill>
                          <a:latin typeface="Arial" panose="020B0604020202020204" pitchFamily="34" charset="0"/>
                          <a:cs typeface="Arial" panose="020B0604020202020204" pitchFamily="34" charset="0"/>
                        </a:rPr>
                        <a:t>“</a:t>
                      </a:r>
                      <a:r>
                        <a:rPr lang="en-GB" sz="900" b="0" i="0" kern="1200" dirty="0">
                          <a:solidFill>
                            <a:schemeClr val="dk1"/>
                          </a:solidFill>
                          <a:effectLst/>
                          <a:latin typeface="Arial" panose="020B0604020202020204" pitchFamily="34" charset="0"/>
                          <a:ea typeface="+mn-ea"/>
                          <a:cs typeface="Arial" panose="020B0604020202020204" pitchFamily="34" charset="0"/>
                        </a:rPr>
                        <a:t>peace? I hate the word, As I hate hell, all Montagues, and thee.” / “…a Montague. Fetch me my rapier, boy.” / “To strike him dead I hold it not a sin.”</a:t>
                      </a:r>
                    </a:p>
                    <a:p>
                      <a:pPr marL="0" indent="0" algn="l">
                        <a:buNone/>
                      </a:pPr>
                      <a:r>
                        <a:rPr lang="en-GB" sz="900" b="1" baseline="0" dirty="0">
                          <a:solidFill>
                            <a:srgbClr val="0070C0"/>
                          </a:solidFill>
                          <a:latin typeface="Arial" panose="020B0604020202020204" pitchFamily="34" charset="0"/>
                          <a:cs typeface="Arial" panose="020B0604020202020204" pitchFamily="34" charset="0"/>
                        </a:rPr>
                        <a:t>Obsessed with family honour: </a:t>
                      </a:r>
                      <a:r>
                        <a:rPr lang="en-GB" sz="900" b="1" baseline="0" dirty="0">
                          <a:solidFill>
                            <a:schemeClr val="tx1"/>
                          </a:solidFill>
                          <a:latin typeface="Arial" panose="020B0604020202020204" pitchFamily="34" charset="0"/>
                          <a:cs typeface="Arial" panose="020B0604020202020204" pitchFamily="34" charset="0"/>
                        </a:rPr>
                        <a:t>“Now by the stock and honour of my kin”</a:t>
                      </a:r>
                    </a:p>
                    <a:p>
                      <a:pPr marL="0" indent="0" algn="l">
                        <a:buNone/>
                      </a:pPr>
                      <a:r>
                        <a:rPr lang="en-GB" sz="900" b="1" baseline="0" dirty="0">
                          <a:solidFill>
                            <a:srgbClr val="0070C0"/>
                          </a:solidFill>
                          <a:latin typeface="Arial" panose="020B0604020202020204" pitchFamily="34" charset="0"/>
                          <a:cs typeface="Arial" panose="020B0604020202020204" pitchFamily="34" charset="0"/>
                        </a:rPr>
                        <a:t>Determined to kill Romeo</a:t>
                      </a:r>
                      <a:r>
                        <a:rPr lang="en-GB" sz="900" b="1" baseline="0" dirty="0">
                          <a:solidFill>
                            <a:schemeClr val="tx1"/>
                          </a:solidFill>
                          <a:latin typeface="Arial" panose="020B0604020202020204" pitchFamily="34" charset="0"/>
                          <a:cs typeface="Arial" panose="020B0604020202020204" pitchFamily="34" charset="0"/>
                        </a:rPr>
                        <a:t>: “</a:t>
                      </a:r>
                      <a:r>
                        <a:rPr lang="en-GB" sz="900" b="0" i="0" kern="1200" dirty="0">
                          <a:solidFill>
                            <a:schemeClr val="dk1"/>
                          </a:solidFill>
                          <a:effectLst/>
                          <a:latin typeface="Arial" panose="020B0604020202020204" pitchFamily="34" charset="0"/>
                          <a:ea typeface="+mn-ea"/>
                          <a:cs typeface="Arial" panose="020B0604020202020204" pitchFamily="34" charset="0"/>
                        </a:rPr>
                        <a:t>Boy, this shall not excuse the injuries</a:t>
                      </a:r>
                      <a:r>
                        <a:rPr lang="en-GB" sz="900" dirty="0">
                          <a:latin typeface="Arial" panose="020B0604020202020204" pitchFamily="34" charset="0"/>
                          <a:cs typeface="Arial" panose="020B0604020202020204" pitchFamily="34" charset="0"/>
                        </a:rPr>
                        <a:t/>
                      </a:r>
                      <a:br>
                        <a:rPr lang="en-GB" sz="900" dirty="0">
                          <a:latin typeface="Arial" panose="020B0604020202020204" pitchFamily="34" charset="0"/>
                          <a:cs typeface="Arial" panose="020B0604020202020204" pitchFamily="34" charset="0"/>
                        </a:rPr>
                      </a:br>
                      <a:r>
                        <a:rPr lang="en-GB" sz="900" b="0" i="0" kern="1200" dirty="0">
                          <a:solidFill>
                            <a:schemeClr val="dk1"/>
                          </a:solidFill>
                          <a:effectLst/>
                          <a:latin typeface="Arial" panose="020B0604020202020204" pitchFamily="34" charset="0"/>
                          <a:ea typeface="+mn-ea"/>
                          <a:cs typeface="Arial" panose="020B0604020202020204" pitchFamily="34" charset="0"/>
                        </a:rPr>
                        <a:t>That thou hast done me. Therefore turn and draw.”</a:t>
                      </a:r>
                      <a:endParaRPr lang="en-GB" sz="900" b="1"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46" name="Table 45"/>
          <p:cNvGraphicFramePr>
            <a:graphicFrameLocks noGrp="1"/>
          </p:cNvGraphicFramePr>
          <p:nvPr>
            <p:extLst/>
          </p:nvPr>
        </p:nvGraphicFramePr>
        <p:xfrm>
          <a:off x="1515755" y="3775429"/>
          <a:ext cx="4561401" cy="822960"/>
        </p:xfrm>
        <a:graphic>
          <a:graphicData uri="http://schemas.openxmlformats.org/drawingml/2006/table">
            <a:tbl>
              <a:tblPr firstRow="1" bandRow="1">
                <a:tableStyleId>{5C22544A-7EE6-4342-B048-85BDC9FD1C3A}</a:tableStyleId>
              </a:tblPr>
              <a:tblGrid>
                <a:gridCol w="4561401">
                  <a:extLst>
                    <a:ext uri="{9D8B030D-6E8A-4147-A177-3AD203B41FA5}">
                      <a16:colId xmlns="" xmlns:a16="http://schemas.microsoft.com/office/drawing/2014/main" val="20000"/>
                    </a:ext>
                  </a:extLst>
                </a:gridCol>
              </a:tblGrid>
              <a:tr h="289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Arial" panose="020B0604020202020204" pitchFamily="34" charset="0"/>
                          <a:cs typeface="Arial" panose="020B0604020202020204" pitchFamily="34" charset="0"/>
                        </a:rPr>
                        <a:t>MERCUTIO </a:t>
                      </a:r>
                      <a:r>
                        <a:rPr lang="en-GB" sz="900" b="0" dirty="0">
                          <a:solidFill>
                            <a:schemeClr val="bg1"/>
                          </a:solidFill>
                          <a:latin typeface="Arial" panose="020B0604020202020204" pitchFamily="34" charset="0"/>
                          <a:cs typeface="Arial" panose="020B0604020202020204" pitchFamily="34" charset="0"/>
                        </a:rPr>
                        <a:t>Romeo’s friend, playful, witty but aggressive – gets caught in the middle of the feud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439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70C0"/>
                          </a:solidFill>
                          <a:latin typeface="Arial" panose="020B0604020202020204" pitchFamily="34" charset="0"/>
                          <a:cs typeface="Arial" panose="020B0604020202020204" pitchFamily="34" charset="0"/>
                        </a:rPr>
                        <a:t>Tells Romeo to get over Rosaline: </a:t>
                      </a:r>
                      <a:r>
                        <a:rPr lang="en-GB" sz="800" b="0"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If love be rough with you, be rough with love.</a:t>
                      </a:r>
                      <a:r>
                        <a:rPr lang="en-GB" sz="800" b="1" i="0" kern="1200" dirty="0">
                          <a:solidFill>
                            <a:schemeClr val="dk1"/>
                          </a:solidFill>
                          <a:effectLst/>
                          <a:latin typeface="Arial" panose="020B0604020202020204" pitchFamily="34" charset="0"/>
                          <a:ea typeface="+mn-ea"/>
                          <a:cs typeface="Arial" panose="020B0604020202020204" pitchFamily="34" charset="0"/>
                        </a:rPr>
                        <a:t>”</a:t>
                      </a:r>
                      <a:endParaRPr lang="en-GB" sz="800" b="1"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rgbClr val="0070C0"/>
                          </a:solidFill>
                          <a:latin typeface="Arial" panose="020B0604020202020204" pitchFamily="34" charset="0"/>
                          <a:cs typeface="Arial" panose="020B0604020202020204" pitchFamily="34" charset="0"/>
                        </a:rPr>
                        <a:t>Appalled by Romeo’s refusal to fight Tybalt:</a:t>
                      </a:r>
                      <a:r>
                        <a:rPr lang="en-GB" sz="800" b="0" dirty="0">
                          <a:solidFill>
                            <a:schemeClr val="tx1"/>
                          </a:solidFill>
                          <a:latin typeface="Arial" panose="020B0604020202020204" pitchFamily="34" charset="0"/>
                          <a:cs typeface="Arial" panose="020B0604020202020204" pitchFamily="34" charset="0"/>
                        </a:rPr>
                        <a:t> </a:t>
                      </a:r>
                      <a:r>
                        <a:rPr lang="en-GB" sz="800" b="0" i="0" kern="1200" dirty="0">
                          <a:solidFill>
                            <a:schemeClr val="dk1"/>
                          </a:solidFill>
                          <a:effectLst/>
                          <a:latin typeface="Arial" panose="020B0604020202020204" pitchFamily="34" charset="0"/>
                          <a:ea typeface="+mn-ea"/>
                          <a:cs typeface="Arial" panose="020B0604020202020204" pitchFamily="34" charset="0"/>
                        </a:rPr>
                        <a:t>"O calm, </a:t>
                      </a:r>
                      <a:r>
                        <a:rPr lang="en-GB" sz="800" b="0" i="0" kern="1200" dirty="0" err="1">
                          <a:solidFill>
                            <a:schemeClr val="dk1"/>
                          </a:solidFill>
                          <a:effectLst/>
                          <a:latin typeface="Arial" panose="020B0604020202020204" pitchFamily="34" charset="0"/>
                          <a:ea typeface="+mn-ea"/>
                          <a:cs typeface="Arial" panose="020B0604020202020204" pitchFamily="34" charset="0"/>
                        </a:rPr>
                        <a:t>dishonorable</a:t>
                      </a:r>
                      <a:r>
                        <a:rPr lang="en-GB" sz="800" b="0" i="0" kern="1200" dirty="0">
                          <a:solidFill>
                            <a:schemeClr val="dk1"/>
                          </a:solidFill>
                          <a:effectLst/>
                          <a:latin typeface="Arial" panose="020B0604020202020204" pitchFamily="34" charset="0"/>
                          <a:ea typeface="+mn-ea"/>
                          <a:cs typeface="Arial" panose="020B0604020202020204" pitchFamily="34" charset="0"/>
                        </a:rPr>
                        <a:t>, vile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baseline="0" dirty="0">
                          <a:solidFill>
                            <a:srgbClr val="0070C0"/>
                          </a:solidFill>
                          <a:effectLst/>
                          <a:latin typeface="Arial" panose="020B0604020202020204" pitchFamily="34" charset="0"/>
                          <a:ea typeface="+mn-ea"/>
                          <a:cs typeface="Arial" panose="020B0604020202020204" pitchFamily="34" charset="0"/>
                        </a:rPr>
                        <a:t>Dies cursing both families: </a:t>
                      </a:r>
                      <a:r>
                        <a:rPr lang="en-GB" sz="800" b="0" i="0" kern="1200" dirty="0">
                          <a:solidFill>
                            <a:schemeClr val="dk1"/>
                          </a:solidFill>
                          <a:effectLst/>
                          <a:latin typeface="Arial" panose="020B0604020202020204" pitchFamily="34" charset="0"/>
                          <a:ea typeface="+mn-ea"/>
                          <a:cs typeface="Arial" panose="020B0604020202020204" pitchFamily="34" charset="0"/>
                        </a:rPr>
                        <a:t>"A plague o' both your houses”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12" name="Table 11">
            <a:extLst>
              <a:ext uri="{FF2B5EF4-FFF2-40B4-BE49-F238E27FC236}">
                <a16:creationId xmlns="" xmlns:a16="http://schemas.microsoft.com/office/drawing/2014/main" id="{956FA9D9-3D77-4CFA-B0C6-07C99F49DBD8}"/>
              </a:ext>
            </a:extLst>
          </p:cNvPr>
          <p:cNvGraphicFramePr>
            <a:graphicFrameLocks noGrp="1"/>
          </p:cNvGraphicFramePr>
          <p:nvPr>
            <p:extLst/>
          </p:nvPr>
        </p:nvGraphicFramePr>
        <p:xfrm>
          <a:off x="1515755" y="5854779"/>
          <a:ext cx="4568720" cy="990382"/>
        </p:xfrm>
        <a:graphic>
          <a:graphicData uri="http://schemas.openxmlformats.org/drawingml/2006/table">
            <a:tbl>
              <a:tblPr firstRow="1" bandRow="1">
                <a:tableStyleId>{5C22544A-7EE6-4342-B048-85BDC9FD1C3A}</a:tableStyleId>
              </a:tblPr>
              <a:tblGrid>
                <a:gridCol w="4568720">
                  <a:extLst>
                    <a:ext uri="{9D8B030D-6E8A-4147-A177-3AD203B41FA5}">
                      <a16:colId xmlns="" xmlns:a16="http://schemas.microsoft.com/office/drawing/2014/main" val="20000"/>
                    </a:ext>
                  </a:extLst>
                </a:gridCol>
              </a:tblGrid>
              <a:tr h="279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Arial" panose="020B0604020202020204" pitchFamily="34" charset="0"/>
                          <a:cs typeface="Arial" panose="020B0604020202020204" pitchFamily="34" charset="0"/>
                        </a:rPr>
                        <a:t>BENVOLIO </a:t>
                      </a:r>
                      <a:r>
                        <a:rPr lang="en-GB" sz="1050" b="0" dirty="0">
                          <a:solidFill>
                            <a:schemeClr val="bg1"/>
                          </a:solidFill>
                          <a:latin typeface="Arial" panose="020B0604020202020204" pitchFamily="34" charset="0"/>
                          <a:cs typeface="Arial" panose="020B0604020202020204" pitchFamily="34" charset="0"/>
                        </a:rPr>
                        <a:t>Romeo’s loyal cousin, peacemaker and opposite to Tybalt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711043">
                <a:tc>
                  <a:txBody>
                    <a:bodyPr/>
                    <a:lstStyle/>
                    <a:p>
                      <a:r>
                        <a:rPr lang="en-GB" sz="900" b="1" dirty="0">
                          <a:solidFill>
                            <a:srgbClr val="0070C0"/>
                          </a:solidFill>
                          <a:latin typeface="Arial" panose="020B0604020202020204" pitchFamily="34" charset="0"/>
                          <a:cs typeface="Arial" panose="020B0604020202020204" pitchFamily="34" charset="0"/>
                        </a:rPr>
                        <a:t>Cares for Romeo: </a:t>
                      </a:r>
                      <a:r>
                        <a:rPr lang="en-GB" sz="900" b="0" dirty="0">
                          <a:solidFill>
                            <a:schemeClr val="tx1"/>
                          </a:solidFill>
                          <a:latin typeface="Arial" panose="020B0604020202020204" pitchFamily="34" charset="0"/>
                          <a:cs typeface="Arial" panose="020B0604020202020204" pitchFamily="34" charset="0"/>
                        </a:rPr>
                        <a:t>“What sadness lengthens Romeo’s hours?”</a:t>
                      </a:r>
                    </a:p>
                    <a:p>
                      <a:r>
                        <a:rPr lang="en-GB" sz="900" b="0" dirty="0">
                          <a:solidFill>
                            <a:srgbClr val="0070C0"/>
                          </a:solidFill>
                          <a:latin typeface="Arial" panose="020B0604020202020204" pitchFamily="34" charset="0"/>
                          <a:cs typeface="Arial" panose="020B0604020202020204" pitchFamily="34" charset="0"/>
                        </a:rPr>
                        <a:t>Protects Romeo after slaying of Tybalt: </a:t>
                      </a:r>
                      <a:r>
                        <a:rPr lang="en-GB" sz="900" b="0" dirty="0">
                          <a:solidFill>
                            <a:schemeClr val="tx1"/>
                          </a:solidFill>
                          <a:latin typeface="Arial" panose="020B0604020202020204" pitchFamily="34" charset="0"/>
                          <a:cs typeface="Arial" panose="020B0604020202020204" pitchFamily="34" charset="0"/>
                        </a:rPr>
                        <a:t>“Be gone, away! ... The Prince will doom thee death”</a:t>
                      </a:r>
                    </a:p>
                    <a:p>
                      <a:r>
                        <a:rPr lang="en-GB" sz="900" b="1" dirty="0">
                          <a:solidFill>
                            <a:srgbClr val="0070C0"/>
                          </a:solidFill>
                          <a:latin typeface="Arial" panose="020B0604020202020204" pitchFamily="34" charset="0"/>
                          <a:cs typeface="Arial" panose="020B0604020202020204" pitchFamily="34" charset="0"/>
                        </a:rPr>
                        <a:t>Contrasts with Tybalt’s hostility: </a:t>
                      </a:r>
                      <a:r>
                        <a:rPr lang="en-GB" sz="900" b="0" dirty="0">
                          <a:solidFill>
                            <a:schemeClr val="tx1"/>
                          </a:solidFill>
                          <a:latin typeface="Arial" panose="020B0604020202020204" pitchFamily="34" charset="0"/>
                          <a:cs typeface="Arial" panose="020B0604020202020204" pitchFamily="34" charset="0"/>
                        </a:rPr>
                        <a:t>“I do but keep the peace, put up thy sword.”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13" name="Table 12">
            <a:extLst>
              <a:ext uri="{FF2B5EF4-FFF2-40B4-BE49-F238E27FC236}">
                <a16:creationId xmlns="" xmlns:a16="http://schemas.microsoft.com/office/drawing/2014/main" id="{05058022-7A2A-4C6A-8729-087260EB4316}"/>
              </a:ext>
            </a:extLst>
          </p:cNvPr>
          <p:cNvGraphicFramePr>
            <a:graphicFrameLocks noGrp="1"/>
          </p:cNvGraphicFramePr>
          <p:nvPr>
            <p:extLst/>
          </p:nvPr>
        </p:nvGraphicFramePr>
        <p:xfrm>
          <a:off x="6130410" y="3633672"/>
          <a:ext cx="4506822" cy="1097280"/>
        </p:xfrm>
        <a:graphic>
          <a:graphicData uri="http://schemas.openxmlformats.org/drawingml/2006/table">
            <a:tbl>
              <a:tblPr firstRow="1" bandRow="1">
                <a:tableStyleId>{5C22544A-7EE6-4342-B048-85BDC9FD1C3A}</a:tableStyleId>
              </a:tblPr>
              <a:tblGrid>
                <a:gridCol w="4506822">
                  <a:extLst>
                    <a:ext uri="{9D8B030D-6E8A-4147-A177-3AD203B41FA5}">
                      <a16:colId xmlns="" xmlns:a16="http://schemas.microsoft.com/office/drawing/2014/main" val="20000"/>
                    </a:ext>
                  </a:extLst>
                </a:gridCol>
              </a:tblGrid>
              <a:tr h="182122">
                <a:tc>
                  <a:txBody>
                    <a:bodyPr/>
                    <a:lstStyle/>
                    <a:p>
                      <a:pPr algn="ctr"/>
                      <a:r>
                        <a:rPr lang="en-GB" sz="900" b="1" dirty="0">
                          <a:solidFill>
                            <a:schemeClr val="bg1"/>
                          </a:solidFill>
                          <a:latin typeface="Arial" panose="020B0604020202020204" pitchFamily="34" charset="0"/>
                          <a:cs typeface="Arial" panose="020B0604020202020204" pitchFamily="34" charset="0"/>
                        </a:rPr>
                        <a:t>CAPULET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159298">
                <a:tc>
                  <a:txBody>
                    <a:bodyPr/>
                    <a:lstStyle/>
                    <a:p>
                      <a:pPr algn="ctr"/>
                      <a:r>
                        <a:rPr lang="en-GB" sz="900" b="0" dirty="0">
                          <a:solidFill>
                            <a:srgbClr val="0070C0"/>
                          </a:solidFill>
                          <a:latin typeface="Arial" panose="020B0604020202020204" pitchFamily="34" charset="0"/>
                          <a:cs typeface="Arial" panose="020B0604020202020204" pitchFamily="34" charset="0"/>
                        </a:rPr>
                        <a:t>Feuding with Capulet. Begins as doting father but becomes aggressive &amp; controlling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25465">
                <a:tc>
                  <a:txBody>
                    <a:bodyPr/>
                    <a:lstStyle/>
                    <a:p>
                      <a:pPr marL="0" indent="0" algn="l">
                        <a:buNone/>
                      </a:pPr>
                      <a:r>
                        <a:rPr lang="en-GB" sz="900" b="1" dirty="0">
                          <a:solidFill>
                            <a:srgbClr val="0070C0"/>
                          </a:solidFill>
                          <a:latin typeface="Arial" panose="020B0604020202020204" pitchFamily="34" charset="0"/>
                          <a:cs typeface="Arial" panose="020B0604020202020204" pitchFamily="34" charset="0"/>
                        </a:rPr>
                        <a:t>Initially calm and easy-going</a:t>
                      </a:r>
                      <a:r>
                        <a:rPr lang="en-GB" sz="900" b="0" dirty="0">
                          <a:solidFill>
                            <a:srgbClr val="0070C0"/>
                          </a:solidFill>
                          <a:latin typeface="Arial" panose="020B0604020202020204" pitchFamily="34" charset="0"/>
                          <a:cs typeface="Arial" panose="020B0604020202020204" pitchFamily="34" charset="0"/>
                        </a:rPr>
                        <a:t>: </a:t>
                      </a:r>
                      <a:r>
                        <a:rPr lang="en-GB" sz="900" b="0" dirty="0">
                          <a:solidFill>
                            <a:schemeClr val="tx1"/>
                          </a:solidFill>
                          <a:latin typeface="Arial" panose="020B0604020202020204" pitchFamily="34" charset="0"/>
                          <a:cs typeface="Arial" panose="020B0604020202020204" pitchFamily="34" charset="0"/>
                        </a:rPr>
                        <a:t>“Content thee, gentle coz. Let him alone.”</a:t>
                      </a:r>
                    </a:p>
                    <a:p>
                      <a:pPr marL="0" indent="0" algn="l">
                        <a:buNone/>
                      </a:pPr>
                      <a:r>
                        <a:rPr lang="en-GB" sz="900" b="1" baseline="0" dirty="0">
                          <a:solidFill>
                            <a:srgbClr val="0070C0"/>
                          </a:solidFill>
                          <a:latin typeface="Arial" panose="020B0604020202020204" pitchFamily="34" charset="0"/>
                          <a:cs typeface="Arial" panose="020B0604020202020204" pitchFamily="34" charset="0"/>
                        </a:rPr>
                        <a:t>Angered by Juliet’s defiance</a:t>
                      </a:r>
                      <a:r>
                        <a:rPr lang="en-GB" sz="900" b="1" baseline="0" dirty="0">
                          <a:solidFill>
                            <a:schemeClr val="tx1"/>
                          </a:solidFill>
                          <a:latin typeface="Arial" panose="020B0604020202020204" pitchFamily="34" charset="0"/>
                          <a:cs typeface="Arial" panose="020B0604020202020204" pitchFamily="34" charset="0"/>
                        </a:rPr>
                        <a:t>: “</a:t>
                      </a:r>
                      <a:r>
                        <a:rPr lang="en-GB" sz="900" b="0" i="0" kern="1200" dirty="0">
                          <a:solidFill>
                            <a:schemeClr val="dk1"/>
                          </a:solidFill>
                          <a:effectLst/>
                          <a:latin typeface="Arial" panose="020B0604020202020204" pitchFamily="34" charset="0"/>
                          <a:ea typeface="+mn-ea"/>
                          <a:cs typeface="Arial" panose="020B0604020202020204" pitchFamily="34" charset="0"/>
                        </a:rPr>
                        <a:t>Hang thee, young baggage! Disobedient wretch!”</a:t>
                      </a:r>
                      <a:endParaRPr lang="en-GB" sz="9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i="0" kern="1200" dirty="0">
                          <a:solidFill>
                            <a:srgbClr val="0070C0"/>
                          </a:solidFill>
                          <a:effectLst/>
                          <a:latin typeface="+mn-lt"/>
                          <a:ea typeface="+mn-ea"/>
                          <a:cs typeface="Arial" panose="020B0604020202020204" pitchFamily="34" charset="0"/>
                        </a:rPr>
                        <a:t>Verbally attacks Nurse for defending J: </a:t>
                      </a:r>
                      <a:r>
                        <a:rPr lang="en-GB" sz="900" b="1" i="0" kern="1200" dirty="0">
                          <a:solidFill>
                            <a:schemeClr val="tx1"/>
                          </a:solidFill>
                          <a:effectLst/>
                          <a:latin typeface="+mn-lt"/>
                          <a:ea typeface="+mn-ea"/>
                          <a:cs typeface="Arial" panose="020B0604020202020204" pitchFamily="34" charset="0"/>
                        </a:rPr>
                        <a:t>“</a:t>
                      </a:r>
                      <a:r>
                        <a:rPr lang="en-GB" sz="900" b="0" i="0" kern="1200" dirty="0">
                          <a:solidFill>
                            <a:schemeClr val="dk1"/>
                          </a:solidFill>
                          <a:effectLst/>
                          <a:latin typeface="+mn-lt"/>
                          <a:ea typeface="+mn-ea"/>
                          <a:cs typeface="+mn-cs"/>
                        </a:rPr>
                        <a:t>Peace, you mumbling fool!”</a:t>
                      </a:r>
                      <a:endParaRPr lang="en-GB" sz="900" b="1" dirty="0">
                        <a:solidFill>
                          <a:srgbClr val="0070C0"/>
                        </a:solidFill>
                        <a:latin typeface="+mn-lt"/>
                        <a:cs typeface="Arial" panose="020B0604020202020204" pitchFamily="34" charset="0"/>
                      </a:endParaRPr>
                    </a:p>
                    <a:p>
                      <a:pPr marL="0" indent="0" algn="l">
                        <a:buNone/>
                      </a:pPr>
                      <a:r>
                        <a:rPr lang="en-GB" sz="900" b="1" dirty="0">
                          <a:solidFill>
                            <a:srgbClr val="0070C0"/>
                          </a:solidFill>
                          <a:latin typeface="Arial" panose="020B0604020202020204" pitchFamily="34" charset="0"/>
                          <a:cs typeface="Arial" panose="020B0604020202020204" pitchFamily="34" charset="0"/>
                        </a:rPr>
                        <a:t>Juliet’s death changes him: </a:t>
                      </a:r>
                      <a:r>
                        <a:rPr lang="en-GB" sz="900" b="1" dirty="0">
                          <a:solidFill>
                            <a:schemeClr val="tx1"/>
                          </a:solidFill>
                          <a:latin typeface="Arial" panose="020B0604020202020204" pitchFamily="34" charset="0"/>
                          <a:cs typeface="Arial" panose="020B0604020202020204" pitchFamily="34" charset="0"/>
                        </a:rPr>
                        <a:t>“</a:t>
                      </a:r>
                      <a:r>
                        <a:rPr lang="en-GB" sz="900" b="0" i="0" kern="1200" dirty="0">
                          <a:solidFill>
                            <a:schemeClr val="dk1"/>
                          </a:solidFill>
                          <a:effectLst/>
                          <a:latin typeface="Arial" panose="020B0604020202020204" pitchFamily="34" charset="0"/>
                          <a:ea typeface="+mn-ea"/>
                          <a:cs typeface="Arial" panose="020B0604020202020204" pitchFamily="34" charset="0"/>
                        </a:rPr>
                        <a:t>O brother Montague, give me thy hand.”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23" name="Table 22"/>
          <p:cNvGraphicFramePr>
            <a:graphicFrameLocks noGrp="1"/>
          </p:cNvGraphicFramePr>
          <p:nvPr>
            <p:extLst/>
          </p:nvPr>
        </p:nvGraphicFramePr>
        <p:xfrm>
          <a:off x="6130410" y="0"/>
          <a:ext cx="4506822" cy="3566160"/>
        </p:xfrm>
        <a:graphic>
          <a:graphicData uri="http://schemas.openxmlformats.org/drawingml/2006/table">
            <a:tbl>
              <a:tblPr firstRow="1" bandRow="1">
                <a:tableStyleId>{5C22544A-7EE6-4342-B048-85BDC9FD1C3A}</a:tableStyleId>
              </a:tblPr>
              <a:tblGrid>
                <a:gridCol w="4506822">
                  <a:extLst>
                    <a:ext uri="{9D8B030D-6E8A-4147-A177-3AD203B41FA5}">
                      <a16:colId xmlns="" xmlns:a16="http://schemas.microsoft.com/office/drawing/2014/main" val="20000"/>
                    </a:ext>
                  </a:extLst>
                </a:gridCol>
              </a:tblGrid>
              <a:tr h="196460">
                <a:tc>
                  <a:txBody>
                    <a:bodyPr/>
                    <a:lstStyle/>
                    <a:p>
                      <a:pPr algn="ctr"/>
                      <a:r>
                        <a:rPr lang="en-GB" sz="800" b="1" dirty="0">
                          <a:solidFill>
                            <a:schemeClr val="bg1"/>
                          </a:solidFill>
                          <a:latin typeface="Arial" panose="020B0604020202020204" pitchFamily="34" charset="0"/>
                          <a:cs typeface="Arial" panose="020B0604020202020204" pitchFamily="34" charset="0"/>
                        </a:rPr>
                        <a:t>JULIET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324932">
                <a:tc>
                  <a:txBody>
                    <a:bodyPr/>
                    <a:lstStyle/>
                    <a:p>
                      <a:pPr algn="ctr"/>
                      <a:r>
                        <a:rPr lang="en-GB" sz="800" b="0" dirty="0">
                          <a:solidFill>
                            <a:srgbClr val="0070C0"/>
                          </a:solidFill>
                          <a:latin typeface="Arial" panose="020B0604020202020204" pitchFamily="34" charset="0"/>
                          <a:cs typeface="Arial" panose="020B0604020202020204" pitchFamily="34" charset="0"/>
                        </a:rPr>
                        <a:t>13-year-old Capulet. Defies</a:t>
                      </a:r>
                      <a:r>
                        <a:rPr lang="en-GB" sz="800" b="0" baseline="0" dirty="0">
                          <a:solidFill>
                            <a:srgbClr val="0070C0"/>
                          </a:solidFill>
                          <a:latin typeface="Arial" panose="020B0604020202020204" pitchFamily="34" charset="0"/>
                          <a:cs typeface="Arial" panose="020B0604020202020204" pitchFamily="34" charset="0"/>
                        </a:rPr>
                        <a:t> family and gender expectations to marry the son of her family’s enemy – overcome by grief at Romeo’s death and commits suicide</a:t>
                      </a:r>
                      <a:endParaRPr lang="en-GB" sz="800" b="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07608">
                <a:tc>
                  <a:txBody>
                    <a:bodyPr/>
                    <a:lstStyle/>
                    <a:p>
                      <a:r>
                        <a:rPr lang="en-GB" sz="800" b="1" dirty="0">
                          <a:solidFill>
                            <a:srgbClr val="0070C0"/>
                          </a:solidFill>
                          <a:latin typeface="Arial" panose="020B0604020202020204" pitchFamily="34" charset="0"/>
                          <a:cs typeface="Arial" panose="020B0604020202020204" pitchFamily="34" charset="0"/>
                        </a:rPr>
                        <a:t>Young and innocent: </a:t>
                      </a:r>
                      <a:r>
                        <a:rPr lang="en-GB" sz="800" b="0" dirty="0">
                          <a:solidFill>
                            <a:schemeClr val="tx1"/>
                          </a:solidFill>
                          <a:latin typeface="Arial" panose="020B0604020202020204" pitchFamily="34" charset="0"/>
                          <a:cs typeface="Arial" panose="020B0604020202020204" pitchFamily="34" charset="0"/>
                        </a:rPr>
                        <a:t>“My child is yet a stranger in the world. She hath not seen the change of fourteen years.”</a:t>
                      </a:r>
                    </a:p>
                    <a:p>
                      <a:r>
                        <a:rPr lang="en-GB" sz="800" b="1" dirty="0">
                          <a:solidFill>
                            <a:srgbClr val="0070C0"/>
                          </a:solidFill>
                          <a:latin typeface="Arial" panose="020B0604020202020204" pitchFamily="34" charset="0"/>
                          <a:cs typeface="Arial" panose="020B0604020202020204" pitchFamily="34" charset="0"/>
                        </a:rPr>
                        <a:t>Idolised by her father: </a:t>
                      </a:r>
                      <a:r>
                        <a:rPr lang="en-GB" sz="800" b="0" dirty="0">
                          <a:solidFill>
                            <a:schemeClr val="tx1"/>
                          </a:solidFill>
                          <a:latin typeface="Arial" panose="020B0604020202020204" pitchFamily="34" charset="0"/>
                          <a:cs typeface="Arial" panose="020B0604020202020204" pitchFamily="34" charset="0"/>
                        </a:rPr>
                        <a:t>“She’s the hopeful lady of my earth.” / “My will to her consent is but a part”</a:t>
                      </a:r>
                    </a:p>
                    <a:p>
                      <a:r>
                        <a:rPr lang="en-GB" sz="800" b="1" dirty="0">
                          <a:solidFill>
                            <a:srgbClr val="0070C0"/>
                          </a:solidFill>
                          <a:latin typeface="Arial" panose="020B0604020202020204" pitchFamily="34" charset="0"/>
                          <a:cs typeface="Arial" panose="020B0604020202020204" pitchFamily="34" charset="0"/>
                        </a:rPr>
                        <a:t>Falls in love with Romeo at first sight: “</a:t>
                      </a:r>
                      <a:r>
                        <a:rPr lang="en-GB" sz="800" b="0" i="0" kern="1200" dirty="0">
                          <a:solidFill>
                            <a:schemeClr val="dk1"/>
                          </a:solidFill>
                          <a:effectLst/>
                          <a:latin typeface="Arial" panose="020B0604020202020204" pitchFamily="34" charset="0"/>
                          <a:ea typeface="+mn-ea"/>
                          <a:cs typeface="Arial" panose="020B0604020202020204" pitchFamily="34" charset="0"/>
                        </a:rPr>
                        <a:t>Then have my lips the sin that they have took.” / “If he be married, My grave is like to be my wedding bed.”</a:t>
                      </a:r>
                      <a:endParaRPr lang="en-GB" sz="800" b="1" dirty="0">
                        <a:solidFill>
                          <a:srgbClr val="0070C0"/>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Cautious about her love for Romeo: </a:t>
                      </a:r>
                      <a:r>
                        <a:rPr lang="en-GB" sz="800" b="1" dirty="0">
                          <a:solidFill>
                            <a:schemeClr val="tx1"/>
                          </a:solidFill>
                          <a:latin typeface="Arial" panose="020B0604020202020204" pitchFamily="34" charset="0"/>
                          <a:cs typeface="Arial" panose="020B0604020202020204" pitchFamily="34" charset="0"/>
                        </a:rPr>
                        <a:t>“I</a:t>
                      </a:r>
                      <a:r>
                        <a:rPr lang="en-GB" sz="800" b="0" i="0" kern="1200" dirty="0">
                          <a:solidFill>
                            <a:schemeClr val="tx1"/>
                          </a:solidFill>
                          <a:effectLst/>
                          <a:latin typeface="Arial" panose="020B0604020202020204" pitchFamily="34" charset="0"/>
                          <a:ea typeface="+mn-ea"/>
                          <a:cs typeface="Arial" panose="020B0604020202020204" pitchFamily="34" charset="0"/>
                        </a:rPr>
                        <a:t>t is too rash, too unadvised, too sudden,</a:t>
                      </a:r>
                      <a:r>
                        <a:rPr lang="en-GB" sz="800" dirty="0">
                          <a:solidFill>
                            <a:schemeClr val="tx1"/>
                          </a:solidFill>
                          <a:latin typeface="Arial" panose="020B0604020202020204" pitchFamily="34" charset="0"/>
                          <a:cs typeface="Arial" panose="020B0604020202020204" pitchFamily="34" charset="0"/>
                        </a:rPr>
                        <a:t/>
                      </a:r>
                      <a:br>
                        <a:rPr lang="en-GB" sz="800" dirty="0">
                          <a:solidFill>
                            <a:schemeClr val="tx1"/>
                          </a:solidFill>
                          <a:latin typeface="Arial" panose="020B0604020202020204" pitchFamily="34" charset="0"/>
                          <a:cs typeface="Arial" panose="020B0604020202020204" pitchFamily="34" charset="0"/>
                        </a:rPr>
                      </a:br>
                      <a:r>
                        <a:rPr lang="en-GB" sz="800" b="0" i="0" kern="1200" dirty="0">
                          <a:solidFill>
                            <a:schemeClr val="tx1"/>
                          </a:solidFill>
                          <a:effectLst/>
                          <a:latin typeface="Arial" panose="020B0604020202020204" pitchFamily="34" charset="0"/>
                          <a:ea typeface="+mn-ea"/>
                          <a:cs typeface="Arial" panose="020B0604020202020204" pitchFamily="34" charset="0"/>
                        </a:rPr>
                        <a:t>Too like the lightning,”</a:t>
                      </a:r>
                      <a:endParaRPr lang="en-GB" sz="800" b="1" dirty="0">
                        <a:solidFill>
                          <a:schemeClr val="tx1"/>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Conflicted between family loyalty and love for Romeo: </a:t>
                      </a:r>
                      <a:r>
                        <a:rPr lang="en-GB" sz="800" b="0" i="0" kern="1200" dirty="0">
                          <a:solidFill>
                            <a:schemeClr val="dk1"/>
                          </a:solidFill>
                          <a:effectLst/>
                          <a:latin typeface="Arial" panose="020B0604020202020204" pitchFamily="34" charset="0"/>
                          <a:ea typeface="+mn-ea"/>
                          <a:cs typeface="Arial" panose="020B0604020202020204" pitchFamily="34" charset="0"/>
                        </a:rPr>
                        <a:t>"O Romeo, Romeo! wherefore art thou Romeo?“ / "What's in a name? That which we call a rose, By any other word would smell as </a:t>
                      </a:r>
                      <a:r>
                        <a:rPr lang="en-GB" sz="800" b="0" i="0" kern="1200" dirty="0">
                          <a:solidFill>
                            <a:schemeClr val="tx1"/>
                          </a:solidFill>
                          <a:effectLst/>
                          <a:latin typeface="Arial" panose="020B0604020202020204" pitchFamily="34" charset="0"/>
                          <a:ea typeface="+mn-ea"/>
                          <a:cs typeface="Arial" panose="020B0604020202020204" pitchFamily="34" charset="0"/>
                        </a:rPr>
                        <a:t>sweet.“</a:t>
                      </a:r>
                      <a:r>
                        <a:rPr lang="en-GB" sz="800" b="1" i="0" kern="1200" dirty="0">
                          <a:solidFill>
                            <a:schemeClr val="tx1"/>
                          </a:solidFill>
                          <a:effectLst/>
                          <a:latin typeface="Arial" panose="020B0604020202020204" pitchFamily="34" charset="0"/>
                          <a:ea typeface="+mn-ea"/>
                          <a:cs typeface="Arial" panose="020B0604020202020204" pitchFamily="34" charset="0"/>
                        </a:rPr>
                        <a:t> / </a:t>
                      </a:r>
                      <a:r>
                        <a:rPr lang="en-GB" sz="800" b="0" i="1" kern="1200" dirty="0">
                          <a:solidFill>
                            <a:schemeClr val="tx1"/>
                          </a:solidFill>
                          <a:effectLst/>
                          <a:latin typeface="Arial" panose="020B0604020202020204" pitchFamily="34" charset="0"/>
                          <a:ea typeface="+mn-ea"/>
                          <a:cs typeface="Arial" panose="020B0604020202020204" pitchFamily="34" charset="0"/>
                        </a:rPr>
                        <a:t>“</a:t>
                      </a:r>
                      <a:r>
                        <a:rPr lang="en-GB" sz="800" b="0" i="0" kern="1200" dirty="0">
                          <a:solidFill>
                            <a:schemeClr val="tx1"/>
                          </a:solidFill>
                          <a:effectLst/>
                          <a:latin typeface="Arial" panose="020B0604020202020204" pitchFamily="34" charset="0"/>
                          <a:ea typeface="+mn-ea"/>
                          <a:cs typeface="Arial" panose="020B0604020202020204" pitchFamily="34" charset="0"/>
                        </a:rPr>
                        <a:t>My </a:t>
                      </a:r>
                      <a:r>
                        <a:rPr lang="en-GB" sz="800" b="0" i="0" kern="1200" dirty="0">
                          <a:solidFill>
                            <a:schemeClr val="dk1"/>
                          </a:solidFill>
                          <a:effectLst/>
                          <a:latin typeface="Arial" panose="020B0604020202020204" pitchFamily="34" charset="0"/>
                          <a:ea typeface="+mn-ea"/>
                          <a:cs typeface="Arial" panose="020B0604020202020204" pitchFamily="34" charset="0"/>
                        </a:rPr>
                        <a:t>only love sprung from my only hate!”</a:t>
                      </a:r>
                    </a:p>
                    <a:p>
                      <a:r>
                        <a:rPr lang="en-GB" sz="800" b="1" i="0" kern="1200" dirty="0">
                          <a:solidFill>
                            <a:srgbClr val="0070C0"/>
                          </a:solidFill>
                          <a:effectLst/>
                          <a:latin typeface="Arial" panose="020B0604020202020204" pitchFamily="34" charset="0"/>
                          <a:ea typeface="+mn-ea"/>
                          <a:cs typeface="Arial" panose="020B0604020202020204" pitchFamily="34" charset="0"/>
                        </a:rPr>
                        <a:t>Prepared to defy her family and the feud: </a:t>
                      </a:r>
                      <a:r>
                        <a:rPr lang="en-GB" sz="800" b="0" i="0" kern="1200" dirty="0">
                          <a:solidFill>
                            <a:schemeClr val="tx1"/>
                          </a:solidFill>
                          <a:effectLst/>
                          <a:latin typeface="Arial" panose="020B0604020202020204" pitchFamily="34" charset="0"/>
                          <a:ea typeface="+mn-ea"/>
                          <a:cs typeface="Arial" panose="020B0604020202020204" pitchFamily="34" charset="0"/>
                        </a:rPr>
                        <a:t>“Deny thy father and refuse thy </a:t>
                      </a:r>
                      <a:r>
                        <a:rPr lang="en-GB" sz="800" b="0" i="0" kern="1200" dirty="0" err="1">
                          <a:solidFill>
                            <a:schemeClr val="tx1"/>
                          </a:solidFill>
                          <a:effectLst/>
                          <a:latin typeface="Arial" panose="020B0604020202020204" pitchFamily="34" charset="0"/>
                          <a:ea typeface="+mn-ea"/>
                          <a:cs typeface="Arial" panose="020B0604020202020204" pitchFamily="34" charset="0"/>
                        </a:rPr>
                        <a:t>name..be</a:t>
                      </a:r>
                      <a:r>
                        <a:rPr lang="en-GB" sz="800" b="0" i="0" kern="1200" dirty="0">
                          <a:solidFill>
                            <a:schemeClr val="tx1"/>
                          </a:solidFill>
                          <a:effectLst/>
                          <a:latin typeface="Arial" panose="020B0604020202020204" pitchFamily="34" charset="0"/>
                          <a:ea typeface="+mn-ea"/>
                          <a:cs typeface="Arial" panose="020B0604020202020204" pitchFamily="34" charset="0"/>
                        </a:rPr>
                        <a:t> but sworn my love, And I’ll no longer be a Capulet.”</a:t>
                      </a:r>
                      <a:endParaRPr lang="en-GB" sz="800" b="0" dirty="0">
                        <a:solidFill>
                          <a:schemeClr val="tx1"/>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Commits herself to Romeo: </a:t>
                      </a:r>
                      <a:r>
                        <a:rPr lang="en-GB" sz="800" b="1" dirty="0">
                          <a:solidFill>
                            <a:schemeClr val="tx1"/>
                          </a:solidFill>
                          <a:latin typeface="Arial" panose="020B0604020202020204" pitchFamily="34" charset="0"/>
                          <a:cs typeface="Arial" panose="020B0604020202020204" pitchFamily="34" charset="0"/>
                        </a:rPr>
                        <a:t>“</a:t>
                      </a:r>
                      <a:r>
                        <a:rPr lang="en-GB" sz="800" b="0" i="0" kern="1200" dirty="0">
                          <a:solidFill>
                            <a:schemeClr val="tx1"/>
                          </a:solidFill>
                          <a:effectLst/>
                          <a:latin typeface="Arial" panose="020B0604020202020204" pitchFamily="34" charset="0"/>
                          <a:ea typeface="+mn-ea"/>
                          <a:cs typeface="Arial" panose="020B0604020202020204" pitchFamily="34" charset="0"/>
                        </a:rPr>
                        <a:t>m</a:t>
                      </a:r>
                      <a:r>
                        <a:rPr lang="en-GB" sz="800" b="0" i="0" kern="1200" dirty="0">
                          <a:solidFill>
                            <a:schemeClr val="dk1"/>
                          </a:solidFill>
                          <a:effectLst/>
                          <a:latin typeface="Arial" panose="020B0604020202020204" pitchFamily="34" charset="0"/>
                          <a:ea typeface="+mn-ea"/>
                          <a:cs typeface="Arial" panose="020B0604020202020204" pitchFamily="34" charset="0"/>
                        </a:rPr>
                        <a:t>y true love is grown to such excess I cannot sum up sum of half my wealth.”</a:t>
                      </a:r>
                      <a:endParaRPr lang="en-GB" sz="800" b="1" dirty="0">
                        <a:solidFill>
                          <a:srgbClr val="0070C0"/>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Impatient to be with Romeo after wedding: </a:t>
                      </a:r>
                      <a:r>
                        <a:rPr lang="en-GB" sz="800" b="1" dirty="0">
                          <a:solidFill>
                            <a:schemeClr val="tx1"/>
                          </a:solidFill>
                          <a:latin typeface="Arial" panose="020B0604020202020204" pitchFamily="34" charset="0"/>
                          <a:cs typeface="Arial" panose="020B0604020202020204" pitchFamily="34" charset="0"/>
                        </a:rPr>
                        <a:t>“</a:t>
                      </a:r>
                      <a:r>
                        <a:rPr lang="en-GB" sz="800" b="0" i="0" kern="1200" dirty="0">
                          <a:solidFill>
                            <a:schemeClr val="tx1"/>
                          </a:solidFill>
                          <a:effectLst/>
                          <a:latin typeface="Arial" panose="020B0604020202020204" pitchFamily="34" charset="0"/>
                          <a:ea typeface="+mn-ea"/>
                          <a:cs typeface="Arial" panose="020B0604020202020204" pitchFamily="34" charset="0"/>
                        </a:rPr>
                        <a:t>Spread </a:t>
                      </a:r>
                      <a:r>
                        <a:rPr lang="en-GB" sz="800" b="0" i="0" kern="1200" dirty="0">
                          <a:solidFill>
                            <a:schemeClr val="dk1"/>
                          </a:solidFill>
                          <a:effectLst/>
                          <a:latin typeface="Arial" panose="020B0604020202020204" pitchFamily="34" charset="0"/>
                          <a:ea typeface="+mn-ea"/>
                          <a:cs typeface="Arial" panose="020B0604020202020204" pitchFamily="34" charset="0"/>
                        </a:rPr>
                        <a:t>thy close curtain, love-performing night” / O, I have bought the mansion of a love, But not possessed it, and though I am sold, Not yet </a:t>
                      </a:r>
                      <a:r>
                        <a:rPr lang="en-GB" sz="800" b="1" i="0" kern="1200" dirty="0">
                          <a:solidFill>
                            <a:srgbClr val="0070C0"/>
                          </a:solidFill>
                          <a:effectLst/>
                          <a:latin typeface="Arial" panose="020B0604020202020204" pitchFamily="34" charset="0"/>
                          <a:ea typeface="+mn-ea"/>
                          <a:cs typeface="Arial" panose="020B0604020202020204" pitchFamily="34" charset="0"/>
                        </a:rPr>
                        <a:t>Conflicted about Romeo after he kills </a:t>
                      </a:r>
                      <a:r>
                        <a:rPr lang="en-GB" sz="800" b="1" dirty="0">
                          <a:solidFill>
                            <a:srgbClr val="0070C0"/>
                          </a:solidFill>
                          <a:latin typeface="Arial" panose="020B0604020202020204" pitchFamily="34" charset="0"/>
                          <a:cs typeface="Arial" panose="020B0604020202020204" pitchFamily="34" charset="0"/>
                        </a:rPr>
                        <a:t>Tybalt: </a:t>
                      </a:r>
                      <a:r>
                        <a:rPr lang="en-GB" sz="800" b="1"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O serpent heart hid with a flowering face!” / “Beautiful tyrant! Fiend angelical!”</a:t>
                      </a:r>
                      <a:endParaRPr lang="en-GB" sz="800" b="1" dirty="0">
                        <a:solidFill>
                          <a:srgbClr val="0070C0"/>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Refuses father’s order to marry Paris: </a:t>
                      </a:r>
                      <a:r>
                        <a:rPr lang="en-GB" sz="800" b="1"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Delay this marriage for a month, a week. Or, if you do not, make the bridal bed In that dim monument where Tybalt lies.”</a:t>
                      </a:r>
                    </a:p>
                    <a:p>
                      <a:r>
                        <a:rPr lang="en-GB" sz="800" b="1" i="0" kern="1200" dirty="0">
                          <a:solidFill>
                            <a:srgbClr val="0070C0"/>
                          </a:solidFill>
                          <a:effectLst/>
                          <a:latin typeface="Arial" panose="020B0604020202020204" pitchFamily="34" charset="0"/>
                          <a:ea typeface="+mn-ea"/>
                          <a:cs typeface="Arial" panose="020B0604020202020204" pitchFamily="34" charset="0"/>
                        </a:rPr>
                        <a:t>Angry at Nurse for her advice to marry Paris: </a:t>
                      </a:r>
                      <a:r>
                        <a:rPr lang="en-GB" sz="800" b="0" i="0" kern="1200" dirty="0">
                          <a:solidFill>
                            <a:schemeClr val="dk1"/>
                          </a:solidFill>
                          <a:effectLst/>
                          <a:latin typeface="Arial" panose="020B0604020202020204" pitchFamily="34" charset="0"/>
                          <a:ea typeface="+mn-ea"/>
                          <a:cs typeface="Arial" panose="020B0604020202020204" pitchFamily="34" charset="0"/>
                        </a:rPr>
                        <a:t>“Ancient damnation! O most wicked fiend”</a:t>
                      </a:r>
                      <a:endParaRPr lang="en-GB" sz="800" b="1" dirty="0">
                        <a:solidFill>
                          <a:srgbClr val="0070C0"/>
                        </a:solidFill>
                        <a:latin typeface="Arial" panose="020B0604020202020204" pitchFamily="34" charset="0"/>
                        <a:cs typeface="Arial" panose="020B0604020202020204" pitchFamily="34" charset="0"/>
                      </a:endParaRPr>
                    </a:p>
                    <a:p>
                      <a:r>
                        <a:rPr lang="en-GB" sz="800" b="1" dirty="0">
                          <a:solidFill>
                            <a:srgbClr val="0070C0"/>
                          </a:solidFill>
                          <a:latin typeface="Arial" panose="020B0604020202020204" pitchFamily="34" charset="0"/>
                          <a:cs typeface="Arial" panose="020B0604020202020204" pitchFamily="34" charset="0"/>
                        </a:rPr>
                        <a:t>Brave - prepared to risk Friar Lawrence’s plan: “</a:t>
                      </a:r>
                      <a:r>
                        <a:rPr lang="en-GB" sz="800" b="0" i="0" kern="1200" dirty="0">
                          <a:solidFill>
                            <a:schemeClr val="dk1"/>
                          </a:solidFill>
                          <a:effectLst/>
                          <a:latin typeface="Arial" panose="020B0604020202020204" pitchFamily="34" charset="0"/>
                          <a:ea typeface="+mn-ea"/>
                          <a:cs typeface="Arial" panose="020B0604020202020204" pitchFamily="34" charset="0"/>
                        </a:rPr>
                        <a:t>Give me, give me! O, tell not me of fear!”</a:t>
                      </a:r>
                    </a:p>
                    <a:p>
                      <a:r>
                        <a:rPr lang="en-GB" sz="800" b="1" dirty="0">
                          <a:solidFill>
                            <a:srgbClr val="0070C0"/>
                          </a:solidFill>
                          <a:latin typeface="Arial" panose="020B0604020202020204" pitchFamily="34" charset="0"/>
                          <a:cs typeface="Arial" panose="020B0604020202020204" pitchFamily="34" charset="0"/>
                        </a:rPr>
                        <a:t>Brave – does not fear death: </a:t>
                      </a:r>
                      <a:r>
                        <a:rPr lang="en-GB" sz="800" b="1" dirty="0">
                          <a:solidFill>
                            <a:schemeClr val="tx1"/>
                          </a:solidFill>
                          <a:latin typeface="Arial" panose="020B0604020202020204" pitchFamily="34" charset="0"/>
                          <a:cs typeface="Arial" panose="020B0604020202020204" pitchFamily="34" charset="0"/>
                        </a:rPr>
                        <a:t>“</a:t>
                      </a:r>
                      <a:r>
                        <a:rPr lang="en-GB" sz="800" b="0" i="0" kern="1200" dirty="0">
                          <a:solidFill>
                            <a:schemeClr val="dk1"/>
                          </a:solidFill>
                          <a:effectLst/>
                          <a:latin typeface="Arial" panose="020B0604020202020204" pitchFamily="34" charset="0"/>
                          <a:ea typeface="+mn-ea"/>
                          <a:cs typeface="Arial" panose="020B0604020202020204" pitchFamily="34" charset="0"/>
                        </a:rPr>
                        <a:t>O happy dagger, This is thy sheath: there rust, and let me die.”</a:t>
                      </a:r>
                      <a:endParaRPr lang="en-GB" sz="800" b="1" i="0" kern="1200" dirty="0">
                        <a:solidFill>
                          <a:srgbClr val="0070C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aphicFrame>
        <p:nvGraphicFramePr>
          <p:cNvPr id="9" name="Table 8">
            <a:extLst>
              <a:ext uri="{FF2B5EF4-FFF2-40B4-BE49-F238E27FC236}">
                <a16:creationId xmlns="" xmlns:a16="http://schemas.microsoft.com/office/drawing/2014/main" id="{3DCDD2F0-6348-4050-9FA2-741B2322C693}"/>
              </a:ext>
            </a:extLst>
          </p:cNvPr>
          <p:cNvGraphicFramePr>
            <a:graphicFrameLocks noGrp="1"/>
          </p:cNvGraphicFramePr>
          <p:nvPr>
            <p:extLst/>
          </p:nvPr>
        </p:nvGraphicFramePr>
        <p:xfrm>
          <a:off x="6134977" y="4824817"/>
          <a:ext cx="4497688" cy="950180"/>
        </p:xfrm>
        <a:graphic>
          <a:graphicData uri="http://schemas.openxmlformats.org/drawingml/2006/table">
            <a:tbl>
              <a:tblPr firstRow="1" bandRow="1">
                <a:tableStyleId>{5C22544A-7EE6-4342-B048-85BDC9FD1C3A}</a:tableStyleId>
              </a:tblPr>
              <a:tblGrid>
                <a:gridCol w="4497688">
                  <a:extLst>
                    <a:ext uri="{9D8B030D-6E8A-4147-A177-3AD203B41FA5}">
                      <a16:colId xmlns="" xmlns:a16="http://schemas.microsoft.com/office/drawing/2014/main" val="20000"/>
                    </a:ext>
                  </a:extLst>
                </a:gridCol>
              </a:tblGrid>
              <a:tr h="248947">
                <a:tc>
                  <a:txBody>
                    <a:bodyPr/>
                    <a:lstStyle/>
                    <a:p>
                      <a:pPr algn="ctr"/>
                      <a:r>
                        <a:rPr lang="en-GB" sz="800" b="1" dirty="0">
                          <a:solidFill>
                            <a:schemeClr val="bg1"/>
                          </a:solidFill>
                          <a:latin typeface="Arial" panose="020B0604020202020204" pitchFamily="34" charset="0"/>
                          <a:cs typeface="Arial" panose="020B0604020202020204" pitchFamily="34" charset="0"/>
                        </a:rPr>
                        <a:t>NURSE  Devoted nanny to Juliet – talkative, silly well-meaning but irresponsible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701233">
                <a:tc>
                  <a:txBody>
                    <a:bodyPr/>
                    <a:lstStyle/>
                    <a:p>
                      <a:pPr marL="0" indent="0" algn="l">
                        <a:buNone/>
                      </a:pPr>
                      <a:r>
                        <a:rPr lang="en-GB" sz="800" b="1" dirty="0">
                          <a:solidFill>
                            <a:srgbClr val="0070C0"/>
                          </a:solidFill>
                          <a:latin typeface="Arial" panose="020B0604020202020204" pitchFamily="34" charset="0"/>
                          <a:cs typeface="Arial" panose="020B0604020202020204" pitchFamily="34" charset="0"/>
                        </a:rPr>
                        <a:t>Thinks the world of Juliet</a:t>
                      </a:r>
                      <a:r>
                        <a:rPr lang="en-GB" sz="800" b="0" dirty="0">
                          <a:solidFill>
                            <a:srgbClr val="0070C0"/>
                          </a:solidFill>
                          <a:latin typeface="Arial" panose="020B0604020202020204" pitchFamily="34" charset="0"/>
                          <a:cs typeface="Arial" panose="020B0604020202020204" pitchFamily="34" charset="0"/>
                        </a:rPr>
                        <a:t>: </a:t>
                      </a:r>
                      <a:r>
                        <a:rPr lang="en-GB" sz="800" b="0" dirty="0">
                          <a:solidFill>
                            <a:schemeClr val="tx1"/>
                          </a:solidFill>
                          <a:latin typeface="Arial" panose="020B0604020202020204" pitchFamily="34" charset="0"/>
                          <a:cs typeface="Arial" panose="020B0604020202020204" pitchFamily="34" charset="0"/>
                        </a:rPr>
                        <a:t>“Thou </a:t>
                      </a:r>
                      <a:r>
                        <a:rPr lang="en-GB" sz="800" b="0" dirty="0" err="1">
                          <a:solidFill>
                            <a:schemeClr val="tx1"/>
                          </a:solidFill>
                          <a:latin typeface="Arial" panose="020B0604020202020204" pitchFamily="34" charset="0"/>
                          <a:cs typeface="Arial" panose="020B0604020202020204" pitchFamily="34" charset="0"/>
                        </a:rPr>
                        <a:t>wast</a:t>
                      </a:r>
                      <a:r>
                        <a:rPr lang="en-GB" sz="800" b="0" dirty="0">
                          <a:solidFill>
                            <a:schemeClr val="tx1"/>
                          </a:solidFill>
                          <a:latin typeface="Arial" panose="020B0604020202020204" pitchFamily="34" charset="0"/>
                          <a:cs typeface="Arial" panose="020B0604020202020204" pitchFamily="34" charset="0"/>
                        </a:rPr>
                        <a:t> the prettiest babe that </a:t>
                      </a:r>
                      <a:r>
                        <a:rPr lang="en-GB" sz="800" b="0" dirty="0" err="1">
                          <a:solidFill>
                            <a:schemeClr val="tx1"/>
                          </a:solidFill>
                          <a:latin typeface="Arial" panose="020B0604020202020204" pitchFamily="34" charset="0"/>
                          <a:cs typeface="Arial" panose="020B0604020202020204" pitchFamily="34" charset="0"/>
                        </a:rPr>
                        <a:t>e’er</a:t>
                      </a:r>
                      <a:r>
                        <a:rPr lang="en-GB" sz="800" b="0" dirty="0">
                          <a:solidFill>
                            <a:schemeClr val="tx1"/>
                          </a:solidFill>
                          <a:latin typeface="Arial" panose="020B0604020202020204" pitchFamily="34" charset="0"/>
                          <a:cs typeface="Arial" panose="020B0604020202020204" pitchFamily="34" charset="0"/>
                        </a:rPr>
                        <a:t> I </a:t>
                      </a:r>
                      <a:r>
                        <a:rPr lang="en-GB" sz="800" b="0" dirty="0" err="1">
                          <a:solidFill>
                            <a:schemeClr val="tx1"/>
                          </a:solidFill>
                          <a:latin typeface="Arial" panose="020B0604020202020204" pitchFamily="34" charset="0"/>
                          <a:cs typeface="Arial" panose="020B0604020202020204" pitchFamily="34" charset="0"/>
                        </a:rPr>
                        <a:t>nurs’d</a:t>
                      </a:r>
                      <a:r>
                        <a:rPr lang="en-GB" sz="800" b="0" dirty="0">
                          <a:solidFill>
                            <a:schemeClr val="tx1"/>
                          </a:solidFill>
                          <a:latin typeface="Arial" panose="020B0604020202020204" pitchFamily="34" charset="0"/>
                          <a:cs typeface="Arial" panose="020B0604020202020204" pitchFamily="34" charset="0"/>
                        </a:rPr>
                        <a:t>” / “lamb” / “ladybird”</a:t>
                      </a:r>
                    </a:p>
                    <a:p>
                      <a:pPr marL="0" indent="0" algn="l">
                        <a:buNone/>
                      </a:pPr>
                      <a:r>
                        <a:rPr lang="en-GB" sz="800" b="1" dirty="0">
                          <a:solidFill>
                            <a:srgbClr val="0070C0"/>
                          </a:solidFill>
                          <a:latin typeface="Arial" panose="020B0604020202020204" pitchFamily="34" charset="0"/>
                          <a:cs typeface="Arial" panose="020B0604020202020204" pitchFamily="34" charset="0"/>
                        </a:rPr>
                        <a:t>Makes vulgar jokes about sex: </a:t>
                      </a:r>
                      <a:r>
                        <a:rPr lang="en-GB" sz="800" b="0" dirty="0">
                          <a:solidFill>
                            <a:schemeClr val="tx1"/>
                          </a:solidFill>
                          <a:latin typeface="Arial" panose="020B0604020202020204" pitchFamily="34" charset="0"/>
                          <a:cs typeface="Arial" panose="020B0604020202020204" pitchFamily="34" charset="0"/>
                        </a:rPr>
                        <a:t>“You shall bear the burden soon at night” </a:t>
                      </a:r>
                    </a:p>
                    <a:p>
                      <a:pPr marL="0" indent="0" algn="l">
                        <a:buNone/>
                      </a:pPr>
                      <a:r>
                        <a:rPr lang="en-GB" sz="800" b="1" dirty="0">
                          <a:solidFill>
                            <a:srgbClr val="0070C0"/>
                          </a:solidFill>
                          <a:latin typeface="Arial" panose="020B0604020202020204" pitchFamily="34" charset="0"/>
                          <a:cs typeface="Arial" panose="020B0604020202020204" pitchFamily="34" charset="0"/>
                        </a:rPr>
                        <a:t>Wishes J to be emotionally and physically content with R: </a:t>
                      </a:r>
                      <a:r>
                        <a:rPr lang="en-GB" sz="800" b="0" dirty="0">
                          <a:solidFill>
                            <a:schemeClr val="tx1"/>
                          </a:solidFill>
                          <a:latin typeface="Arial" panose="020B0604020202020204" pitchFamily="34" charset="0"/>
                          <a:cs typeface="Arial" panose="020B0604020202020204" pitchFamily="34" charset="0"/>
                        </a:rPr>
                        <a:t>“happy days to happy nights”</a:t>
                      </a:r>
                    </a:p>
                    <a:p>
                      <a:pPr marL="0" indent="0" algn="l">
                        <a:buNone/>
                      </a:pPr>
                      <a:r>
                        <a:rPr lang="en-GB" sz="800" b="1" dirty="0">
                          <a:solidFill>
                            <a:srgbClr val="0070C0"/>
                          </a:solidFill>
                          <a:latin typeface="Arial" panose="020B0604020202020204" pitchFamily="34" charset="0"/>
                          <a:cs typeface="Arial" panose="020B0604020202020204" pitchFamily="34" charset="0"/>
                        </a:rPr>
                        <a:t>Appears more devastated than J’s family when J ‘dies’: </a:t>
                      </a:r>
                      <a:r>
                        <a:rPr lang="en-GB" sz="800" b="0" dirty="0">
                          <a:solidFill>
                            <a:schemeClr val="tx1"/>
                          </a:solidFill>
                          <a:latin typeface="Arial" panose="020B0604020202020204" pitchFamily="34" charset="0"/>
                          <a:cs typeface="Arial" panose="020B0604020202020204" pitchFamily="34" charset="0"/>
                        </a:rPr>
                        <a:t>“O woeful, woeful, woeful day…Never was seen so black a day as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1499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2875609" y="1235122"/>
            <a:ext cx="7168662" cy="300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Self quizzing …</a:t>
            </a:r>
          </a:p>
          <a:p>
            <a:pPr algn="ctr"/>
            <a:endParaRPr lang="en-GB" b="1" u="sng" dirty="0" smtClean="0"/>
          </a:p>
          <a:p>
            <a:pPr marL="342900" indent="-342900">
              <a:buFont typeface="+mj-lt"/>
              <a:buAutoNum type="arabicPeriod"/>
            </a:pPr>
            <a:r>
              <a:rPr lang="en-GB" dirty="0" smtClean="0"/>
              <a:t>At the start, who does Romeo love? </a:t>
            </a:r>
          </a:p>
          <a:p>
            <a:pPr marL="342900" indent="-342900">
              <a:buFont typeface="+mj-lt"/>
              <a:buAutoNum type="arabicPeriod"/>
            </a:pPr>
            <a:r>
              <a:rPr lang="en-GB" dirty="0" smtClean="0"/>
              <a:t>Who asks to marry Juliet? </a:t>
            </a:r>
          </a:p>
          <a:p>
            <a:pPr marL="342900" indent="-342900">
              <a:buFont typeface="+mj-lt"/>
              <a:buAutoNum type="arabicPeriod"/>
            </a:pPr>
            <a:r>
              <a:rPr lang="en-GB" dirty="0" smtClean="0"/>
              <a:t>What is Capulet’s response? </a:t>
            </a:r>
          </a:p>
          <a:p>
            <a:pPr marL="342900" indent="-342900">
              <a:buFont typeface="+mj-lt"/>
              <a:buAutoNum type="arabicPeriod"/>
            </a:pPr>
            <a:r>
              <a:rPr lang="en-GB" dirty="0" smtClean="0"/>
              <a:t>Who throws a masked ball? </a:t>
            </a:r>
          </a:p>
          <a:p>
            <a:pPr marL="342900" indent="-342900">
              <a:buFont typeface="+mj-lt"/>
              <a:buAutoNum type="arabicPeriod"/>
            </a:pPr>
            <a:r>
              <a:rPr lang="en-GB" dirty="0" smtClean="0"/>
              <a:t>Why is Tybalt angered at the ball? </a:t>
            </a:r>
          </a:p>
          <a:p>
            <a:pPr marL="342900" indent="-342900">
              <a:buFont typeface="+mj-lt"/>
              <a:buAutoNum type="arabicPeriod"/>
            </a:pPr>
            <a:r>
              <a:rPr lang="en-GB" dirty="0" smtClean="0"/>
              <a:t>Who falls In love at the ball? </a:t>
            </a:r>
          </a:p>
          <a:p>
            <a:pPr algn="ctr"/>
            <a:endParaRPr lang="en-GB" dirty="0"/>
          </a:p>
        </p:txBody>
      </p:sp>
      <p:sp>
        <p:nvSpPr>
          <p:cNvPr id="9" name="Rounded Rectangle 8"/>
          <p:cNvSpPr/>
          <p:nvPr/>
        </p:nvSpPr>
        <p:spPr>
          <a:xfrm>
            <a:off x="3071970" y="68813"/>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Memory and embedding knowledge</a:t>
            </a:r>
            <a:endParaRPr lang="en-GB" b="1" u="sng" dirty="0"/>
          </a:p>
        </p:txBody>
      </p:sp>
      <p:sp>
        <p:nvSpPr>
          <p:cNvPr id="11" name="Rounded Rectangular Callout 10"/>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Play</a:t>
            </a:r>
          </a:p>
          <a:p>
            <a:pPr algn="ctr"/>
            <a:r>
              <a:rPr lang="en-GB" sz="1200" b="1" u="sng" dirty="0" smtClean="0">
                <a:latin typeface="Comic Sans MS" panose="030F0702030302020204" pitchFamily="66" charset="0"/>
              </a:rPr>
              <a:t>Prologue</a:t>
            </a:r>
          </a:p>
          <a:p>
            <a:pPr algn="ctr"/>
            <a:r>
              <a:rPr lang="en-GB" sz="1200" b="1" u="sng" dirty="0" smtClean="0">
                <a:latin typeface="Comic Sans MS" panose="030F0702030302020204" pitchFamily="66" charset="0"/>
              </a:rPr>
              <a:t>Sonnet </a:t>
            </a:r>
          </a:p>
          <a:p>
            <a:pPr algn="ctr"/>
            <a:r>
              <a:rPr lang="en-GB" sz="1200" b="1" u="sng" dirty="0" smtClean="0">
                <a:latin typeface="Comic Sans MS" panose="030F0702030302020204" pitchFamily="66" charset="0"/>
              </a:rPr>
              <a:t>Iambic pentameter </a:t>
            </a:r>
          </a:p>
          <a:p>
            <a:pPr algn="ctr"/>
            <a:r>
              <a:rPr lang="en-GB" sz="1200" b="1" u="sng" dirty="0" smtClean="0">
                <a:latin typeface="Comic Sans MS" panose="030F0702030302020204" pitchFamily="66" charset="0"/>
              </a:rPr>
              <a:t>(</a:t>
            </a:r>
            <a:r>
              <a:rPr lang="en-GB" sz="1200" i="1" dirty="0"/>
              <a:t>Penta</a:t>
            </a:r>
            <a:r>
              <a:rPr lang="en-GB" sz="1200" dirty="0"/>
              <a:t> means five, so a line of iambic pentameter consists of five iambs - five sets of unstressed and stressed syllables</a:t>
            </a:r>
            <a:r>
              <a:rPr lang="en-GB" sz="1200" dirty="0" smtClean="0"/>
              <a:t>.)</a:t>
            </a:r>
            <a:endParaRPr lang="en-GB" sz="1200" b="1" u="sng" dirty="0" smtClean="0">
              <a:latin typeface="Comic Sans MS" panose="030F0702030302020204" pitchFamily="66" charset="0"/>
            </a:endParaRPr>
          </a:p>
          <a:p>
            <a:pPr algn="ctr"/>
            <a:r>
              <a:rPr lang="en-GB" sz="1200" b="1" u="sng" dirty="0" smtClean="0">
                <a:latin typeface="Comic Sans MS" panose="030F0702030302020204" pitchFamily="66" charset="0"/>
              </a:rPr>
              <a:t>Rhyming couplets</a:t>
            </a:r>
          </a:p>
          <a:p>
            <a:pPr algn="ctr"/>
            <a:r>
              <a:rPr lang="en-GB" sz="1200" b="1" u="sng" dirty="0" smtClean="0">
                <a:latin typeface="Comic Sans MS" panose="030F0702030302020204" pitchFamily="66" charset="0"/>
              </a:rPr>
              <a:t>Foreshadow</a:t>
            </a:r>
          </a:p>
          <a:p>
            <a:pPr algn="ctr"/>
            <a:r>
              <a:rPr lang="en-GB" sz="1200" b="1" u="sng" dirty="0" smtClean="0">
                <a:latin typeface="Comic Sans MS" panose="030F0702030302020204" pitchFamily="66" charset="0"/>
              </a:rPr>
              <a:t>Foretell</a:t>
            </a:r>
          </a:p>
          <a:p>
            <a:pPr algn="ctr"/>
            <a:r>
              <a:rPr lang="en-GB" sz="1200" b="1" u="sng" dirty="0" smtClean="0">
                <a:latin typeface="Comic Sans MS" panose="030F0702030302020204" pitchFamily="66" charset="0"/>
              </a:rPr>
              <a:t>Predict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32760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2875609" y="1235122"/>
            <a:ext cx="7168662" cy="300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Self quizzing …</a:t>
            </a:r>
          </a:p>
          <a:p>
            <a:pPr algn="ctr"/>
            <a:endParaRPr lang="en-GB" b="1" u="sng" dirty="0" smtClean="0"/>
          </a:p>
          <a:p>
            <a:pPr marL="342900" indent="-342900">
              <a:buFont typeface="+mj-lt"/>
              <a:buAutoNum type="arabicPeriod"/>
            </a:pPr>
            <a:r>
              <a:rPr lang="en-GB" dirty="0" smtClean="0"/>
              <a:t>At the start, who does Romeo love? Rosaline</a:t>
            </a:r>
          </a:p>
          <a:p>
            <a:pPr marL="342900" indent="-342900">
              <a:buFont typeface="+mj-lt"/>
              <a:buAutoNum type="arabicPeriod"/>
            </a:pPr>
            <a:r>
              <a:rPr lang="en-GB" dirty="0" smtClean="0"/>
              <a:t>Who asks to marry Juliet? Paris</a:t>
            </a:r>
          </a:p>
          <a:p>
            <a:pPr marL="342900" indent="-342900">
              <a:buFont typeface="+mj-lt"/>
              <a:buAutoNum type="arabicPeriod"/>
            </a:pPr>
            <a:r>
              <a:rPr lang="en-GB" dirty="0" smtClean="0"/>
              <a:t>What is Capulet’s response? No, wait a while</a:t>
            </a:r>
          </a:p>
          <a:p>
            <a:pPr marL="342900" indent="-342900">
              <a:buFont typeface="+mj-lt"/>
              <a:buAutoNum type="arabicPeriod"/>
            </a:pPr>
            <a:r>
              <a:rPr lang="en-GB" dirty="0" smtClean="0"/>
              <a:t>Who throws a masked ball? Capulet</a:t>
            </a:r>
          </a:p>
          <a:p>
            <a:pPr marL="342900" indent="-342900">
              <a:buFont typeface="+mj-lt"/>
              <a:buAutoNum type="arabicPeriod"/>
            </a:pPr>
            <a:r>
              <a:rPr lang="en-GB" dirty="0" smtClean="0"/>
              <a:t>Why is Tybalt angered at the ball? Romeo et al arrive</a:t>
            </a:r>
          </a:p>
          <a:p>
            <a:pPr marL="342900" indent="-342900">
              <a:buFont typeface="+mj-lt"/>
              <a:buAutoNum type="arabicPeriod"/>
            </a:pPr>
            <a:r>
              <a:rPr lang="en-GB" dirty="0" smtClean="0"/>
              <a:t>Who falls In love at the ball? R and J</a:t>
            </a:r>
          </a:p>
          <a:p>
            <a:pPr algn="ctr"/>
            <a:endParaRPr lang="en-GB" dirty="0"/>
          </a:p>
        </p:txBody>
      </p:sp>
      <p:sp>
        <p:nvSpPr>
          <p:cNvPr id="9" name="Rounded Rectangle 8"/>
          <p:cNvSpPr/>
          <p:nvPr/>
        </p:nvSpPr>
        <p:spPr>
          <a:xfrm>
            <a:off x="3071970" y="68813"/>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Memory and embedding knowledge</a:t>
            </a:r>
            <a:endParaRPr lang="en-GB" b="1" u="sng" dirty="0"/>
          </a:p>
        </p:txBody>
      </p:sp>
      <p:sp>
        <p:nvSpPr>
          <p:cNvPr id="11" name="Rounded Rectangular Callout 10"/>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Play</a:t>
            </a:r>
          </a:p>
          <a:p>
            <a:pPr algn="ctr"/>
            <a:r>
              <a:rPr lang="en-GB" sz="1200" b="1" u="sng" dirty="0" smtClean="0">
                <a:latin typeface="Comic Sans MS" panose="030F0702030302020204" pitchFamily="66" charset="0"/>
              </a:rPr>
              <a:t>Prologue</a:t>
            </a:r>
          </a:p>
          <a:p>
            <a:pPr algn="ctr"/>
            <a:r>
              <a:rPr lang="en-GB" sz="1200" b="1" u="sng" dirty="0" smtClean="0">
                <a:latin typeface="Comic Sans MS" panose="030F0702030302020204" pitchFamily="66" charset="0"/>
              </a:rPr>
              <a:t>Sonnet </a:t>
            </a:r>
          </a:p>
          <a:p>
            <a:pPr algn="ctr"/>
            <a:r>
              <a:rPr lang="en-GB" sz="1200" b="1" u="sng" dirty="0" smtClean="0">
                <a:latin typeface="Comic Sans MS" panose="030F0702030302020204" pitchFamily="66" charset="0"/>
              </a:rPr>
              <a:t>Iambic pentameter </a:t>
            </a:r>
          </a:p>
          <a:p>
            <a:pPr algn="ctr"/>
            <a:r>
              <a:rPr lang="en-GB" sz="1200" b="1" u="sng" dirty="0" smtClean="0">
                <a:latin typeface="Comic Sans MS" panose="030F0702030302020204" pitchFamily="66" charset="0"/>
              </a:rPr>
              <a:t>(</a:t>
            </a:r>
            <a:r>
              <a:rPr lang="en-GB" sz="1200" i="1" dirty="0"/>
              <a:t>Penta</a:t>
            </a:r>
            <a:r>
              <a:rPr lang="en-GB" sz="1200" dirty="0"/>
              <a:t> means five, so a line of iambic pentameter consists of five iambs - five sets of unstressed and stressed syllables</a:t>
            </a:r>
            <a:r>
              <a:rPr lang="en-GB" sz="1200" dirty="0" smtClean="0"/>
              <a:t>.)</a:t>
            </a:r>
            <a:endParaRPr lang="en-GB" sz="1200" b="1" u="sng" dirty="0" smtClean="0">
              <a:latin typeface="Comic Sans MS" panose="030F0702030302020204" pitchFamily="66" charset="0"/>
            </a:endParaRPr>
          </a:p>
          <a:p>
            <a:pPr algn="ctr"/>
            <a:r>
              <a:rPr lang="en-GB" sz="1200" b="1" u="sng" dirty="0" smtClean="0">
                <a:latin typeface="Comic Sans MS" panose="030F0702030302020204" pitchFamily="66" charset="0"/>
              </a:rPr>
              <a:t>Rhyming couplets</a:t>
            </a:r>
          </a:p>
          <a:p>
            <a:pPr algn="ctr"/>
            <a:r>
              <a:rPr lang="en-GB" sz="1200" b="1" u="sng" dirty="0" smtClean="0">
                <a:latin typeface="Comic Sans MS" panose="030F0702030302020204" pitchFamily="66" charset="0"/>
              </a:rPr>
              <a:t>Foreshadow</a:t>
            </a:r>
          </a:p>
          <a:p>
            <a:pPr algn="ctr"/>
            <a:r>
              <a:rPr lang="en-GB" sz="1200" b="1" u="sng" dirty="0" smtClean="0">
                <a:latin typeface="Comic Sans MS" panose="030F0702030302020204" pitchFamily="66" charset="0"/>
              </a:rPr>
              <a:t>Foretell</a:t>
            </a:r>
          </a:p>
          <a:p>
            <a:pPr algn="ctr"/>
            <a:r>
              <a:rPr lang="en-GB" sz="1200" b="1" u="sng" dirty="0" smtClean="0">
                <a:latin typeface="Comic Sans MS" panose="030F0702030302020204" pitchFamily="66" charset="0"/>
              </a:rPr>
              <a:t>Predict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597946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7" name="Subtitle 2"/>
          <p:cNvSpPr txBox="1">
            <a:spLocks/>
          </p:cNvSpPr>
          <p:nvPr/>
        </p:nvSpPr>
        <p:spPr>
          <a:xfrm>
            <a:off x="0" y="5623338"/>
            <a:ext cx="12192001" cy="1234662"/>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 </a:t>
            </a:r>
            <a:r>
              <a:rPr lang="en-GB" sz="2000" b="1" u="sng" dirty="0"/>
              <a:t>to revise the </a:t>
            </a:r>
            <a:r>
              <a:rPr lang="en-GB" sz="2000" b="1" u="sng" dirty="0" smtClean="0"/>
              <a:t>plot of Romeo and Juliet</a:t>
            </a:r>
          </a:p>
          <a:p>
            <a:pPr marL="0" indent="0">
              <a:lnSpc>
                <a:spcPct val="100000"/>
              </a:lnSpc>
              <a:spcBef>
                <a:spcPts val="0"/>
              </a:spcBef>
              <a:buNone/>
            </a:pPr>
            <a:r>
              <a:rPr lang="en-GB" sz="1400" dirty="0" smtClean="0"/>
              <a:t>AO1 </a:t>
            </a:r>
            <a:r>
              <a:rPr lang="en-GB" sz="1400" dirty="0"/>
              <a:t>Read, understand and respond to texts. Students should be able to:  maintain a critical style and develop an informed personal response  use textual references, including quotations, to support and illustrate interpretations. </a:t>
            </a:r>
            <a:endParaRPr lang="en-GB" sz="1400" dirty="0" smtClean="0"/>
          </a:p>
          <a:p>
            <a:pPr marL="0" indent="0">
              <a:lnSpc>
                <a:spcPct val="100000"/>
              </a:lnSpc>
              <a:spcBef>
                <a:spcPts val="0"/>
              </a:spcBef>
              <a:buNone/>
            </a:pPr>
            <a:r>
              <a:rPr lang="en-GB" sz="1400" dirty="0" smtClean="0"/>
              <a:t>AO2 </a:t>
            </a:r>
            <a:r>
              <a:rPr lang="en-GB" sz="1400" dirty="0"/>
              <a:t>Analyse the language, form and structure used by a writer to create meanings and effects, using relevant subject terminology where appropriate. </a:t>
            </a:r>
            <a:endParaRPr lang="en-GB" sz="1400" dirty="0" smtClean="0"/>
          </a:p>
          <a:p>
            <a:pPr marL="0" indent="0">
              <a:lnSpc>
                <a:spcPct val="100000"/>
              </a:lnSpc>
              <a:spcBef>
                <a:spcPts val="0"/>
              </a:spcBef>
              <a:buNone/>
            </a:pPr>
            <a:r>
              <a:rPr lang="en-GB" sz="1400" dirty="0" smtClean="0"/>
              <a:t>AO3 </a:t>
            </a:r>
            <a:r>
              <a:rPr lang="en-GB" sz="1400" dirty="0"/>
              <a:t>Show understanding of the relationships between texts and the contexts in which they were written.</a:t>
            </a:r>
            <a:endParaRPr lang="en-GB" sz="1400" b="1" u="sng" dirty="0" smtClean="0"/>
          </a:p>
        </p:txBody>
      </p:sp>
      <p:sp>
        <p:nvSpPr>
          <p:cNvPr id="8" name="Rounded Rectangle 7"/>
          <p:cNvSpPr/>
          <p:nvPr/>
        </p:nvSpPr>
        <p:spPr>
          <a:xfrm>
            <a:off x="4962317" y="1979585"/>
            <a:ext cx="2610791" cy="3005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The prologue is written in a sonnet. What can you remember about sonnets?</a:t>
            </a:r>
            <a:endParaRPr lang="en-GB" dirty="0" smtClean="0"/>
          </a:p>
          <a:p>
            <a:pPr algn="ctr"/>
            <a:endParaRPr lang="en-GB" dirty="0"/>
          </a:p>
        </p:txBody>
      </p:sp>
      <p:sp>
        <p:nvSpPr>
          <p:cNvPr id="9" name="Rounded Rectangle 8"/>
          <p:cNvSpPr/>
          <p:nvPr/>
        </p:nvSpPr>
        <p:spPr>
          <a:xfrm>
            <a:off x="3071970" y="68813"/>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The Prologue</a:t>
            </a:r>
            <a:endParaRPr lang="en-GB" b="1" u="sng" dirty="0"/>
          </a:p>
        </p:txBody>
      </p:sp>
      <p:cxnSp>
        <p:nvCxnSpPr>
          <p:cNvPr id="10" name="Straight Arrow Connector 9"/>
          <p:cNvCxnSpPr/>
          <p:nvPr/>
        </p:nvCxnSpPr>
        <p:spPr>
          <a:xfrm flipV="1">
            <a:off x="7197969" y="1235122"/>
            <a:ext cx="1395046" cy="957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196862" y="1318270"/>
            <a:ext cx="1207476" cy="74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333674" y="3991839"/>
            <a:ext cx="1885687" cy="876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80031" y="4128571"/>
            <a:ext cx="2145323" cy="94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smtClean="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smtClean="0">
                <a:latin typeface="Comic Sans MS" panose="030F0702030302020204" pitchFamily="66" charset="0"/>
              </a:rPr>
              <a:t>Key Words:</a:t>
            </a:r>
          </a:p>
          <a:p>
            <a:pPr algn="ctr"/>
            <a:r>
              <a:rPr lang="en-GB" sz="1200" b="1" u="sng" dirty="0" smtClean="0">
                <a:latin typeface="Comic Sans MS" panose="030F0702030302020204" pitchFamily="66" charset="0"/>
              </a:rPr>
              <a:t>Play</a:t>
            </a:r>
          </a:p>
          <a:p>
            <a:pPr algn="ctr"/>
            <a:r>
              <a:rPr lang="en-GB" sz="1200" b="1" u="sng" dirty="0" smtClean="0">
                <a:latin typeface="Comic Sans MS" panose="030F0702030302020204" pitchFamily="66" charset="0"/>
              </a:rPr>
              <a:t>Prologue</a:t>
            </a:r>
          </a:p>
          <a:p>
            <a:pPr algn="ctr"/>
            <a:r>
              <a:rPr lang="en-GB" sz="1200" b="1" u="sng" dirty="0" smtClean="0">
                <a:latin typeface="Comic Sans MS" panose="030F0702030302020204" pitchFamily="66" charset="0"/>
              </a:rPr>
              <a:t>Sonnet </a:t>
            </a:r>
          </a:p>
          <a:p>
            <a:pPr algn="ctr"/>
            <a:r>
              <a:rPr lang="en-GB" sz="1200" b="1" u="sng" dirty="0" smtClean="0">
                <a:latin typeface="Comic Sans MS" panose="030F0702030302020204" pitchFamily="66" charset="0"/>
              </a:rPr>
              <a:t>Iambic pentameter </a:t>
            </a:r>
          </a:p>
          <a:p>
            <a:pPr algn="ctr"/>
            <a:r>
              <a:rPr lang="en-GB" sz="1200" b="1" u="sng" dirty="0" smtClean="0">
                <a:latin typeface="Comic Sans MS" panose="030F0702030302020204" pitchFamily="66" charset="0"/>
              </a:rPr>
              <a:t>(</a:t>
            </a:r>
            <a:r>
              <a:rPr lang="en-GB" sz="1200" i="1" dirty="0"/>
              <a:t>Penta</a:t>
            </a:r>
            <a:r>
              <a:rPr lang="en-GB" sz="1200" dirty="0"/>
              <a:t> means five, so a line of iambic pentameter consists of five iambs - five sets of unstressed and stressed syllables</a:t>
            </a:r>
            <a:r>
              <a:rPr lang="en-GB" sz="1200" dirty="0" smtClean="0"/>
              <a:t>.)</a:t>
            </a:r>
            <a:endParaRPr lang="en-GB" sz="1200" b="1" u="sng" dirty="0" smtClean="0">
              <a:latin typeface="Comic Sans MS" panose="030F0702030302020204" pitchFamily="66" charset="0"/>
            </a:endParaRPr>
          </a:p>
          <a:p>
            <a:pPr algn="ctr"/>
            <a:r>
              <a:rPr lang="en-GB" sz="1200" b="1" u="sng" dirty="0" smtClean="0">
                <a:latin typeface="Comic Sans MS" panose="030F0702030302020204" pitchFamily="66" charset="0"/>
              </a:rPr>
              <a:t>Rhyming couplets</a:t>
            </a:r>
          </a:p>
          <a:p>
            <a:pPr algn="ctr"/>
            <a:r>
              <a:rPr lang="en-GB" sz="1200" b="1" u="sng" dirty="0" smtClean="0">
                <a:latin typeface="Comic Sans MS" panose="030F0702030302020204" pitchFamily="66" charset="0"/>
              </a:rPr>
              <a:t>Foreshadow</a:t>
            </a:r>
          </a:p>
          <a:p>
            <a:pPr algn="ctr"/>
            <a:r>
              <a:rPr lang="en-GB" sz="1200" b="1" u="sng" dirty="0" smtClean="0">
                <a:latin typeface="Comic Sans MS" panose="030F0702030302020204" pitchFamily="66" charset="0"/>
              </a:rPr>
              <a:t>Foretell</a:t>
            </a:r>
          </a:p>
          <a:p>
            <a:pPr algn="ctr"/>
            <a:r>
              <a:rPr lang="en-GB" sz="1200" b="1" u="sng" dirty="0" smtClean="0">
                <a:latin typeface="Comic Sans MS" panose="030F0702030302020204" pitchFamily="66" charset="0"/>
              </a:rPr>
              <a:t>Predict </a:t>
            </a:r>
          </a:p>
          <a:p>
            <a:pPr algn="ctr"/>
            <a:endParaRPr lang="en-GB" sz="1400" b="1" u="sng" dirty="0" smtClean="0">
              <a:latin typeface="Comic Sans MS" panose="030F0702030302020204" pitchFamily="66" charset="0"/>
            </a:endParaRPr>
          </a:p>
          <a:p>
            <a:pPr algn="ctr"/>
            <a:endParaRPr lang="en-GB" sz="1400" b="1" u="sng" dirty="0" smtClean="0">
              <a:latin typeface="Comic Sans MS" panose="030F0702030302020204" pitchFamily="66" charset="0"/>
            </a:endParaRPr>
          </a:p>
        </p:txBody>
      </p:sp>
    </p:spTree>
    <p:extLst>
      <p:ext uri="{BB962C8B-B14F-4D97-AF65-F5344CB8AC3E}">
        <p14:creationId xmlns:p14="http://schemas.microsoft.com/office/powerpoint/2010/main" val="212481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26"/>
            <a:ext cx="4391696" cy="459123"/>
          </a:xfrm>
          <a:ln>
            <a:solidFill>
              <a:srgbClr val="FF0000"/>
            </a:solidFill>
          </a:ln>
        </p:spPr>
        <p:txBody>
          <a:bodyPr>
            <a:noAutofit/>
          </a:bodyPr>
          <a:lstStyle/>
          <a:p>
            <a:r>
              <a:rPr lang="en-GB" sz="1400" dirty="0"/>
              <a:t>1. What is the purpose of the prologue?</a:t>
            </a:r>
          </a:p>
        </p:txBody>
      </p:sp>
      <p:sp>
        <p:nvSpPr>
          <p:cNvPr id="3" name="Content Placeholder 2"/>
          <p:cNvSpPr>
            <a:spLocks noGrp="1"/>
          </p:cNvSpPr>
          <p:nvPr>
            <p:ph idx="1"/>
          </p:nvPr>
        </p:nvSpPr>
        <p:spPr>
          <a:xfrm>
            <a:off x="2942823" y="349987"/>
            <a:ext cx="5634506" cy="6262978"/>
          </a:xfrm>
        </p:spPr>
        <p:txBody>
          <a:bodyPr>
            <a:normAutofit fontScale="85000" lnSpcReduction="20000"/>
          </a:bodyPr>
          <a:lstStyle/>
          <a:p>
            <a:pPr marL="0" indent="0" algn="ctr">
              <a:buNone/>
            </a:pPr>
            <a:r>
              <a:rPr lang="en-GB" sz="2600" b="1" u="sng" dirty="0" smtClean="0"/>
              <a:t>HA THE </a:t>
            </a:r>
            <a:r>
              <a:rPr lang="en-GB" sz="2600" b="1" u="sng" dirty="0"/>
              <a:t>PROLOGUE</a:t>
            </a:r>
          </a:p>
          <a:p>
            <a:pPr marL="0" indent="0">
              <a:buNone/>
            </a:pPr>
            <a:r>
              <a:rPr lang="en-GB" sz="2600" dirty="0"/>
              <a:t>Two households, both alike in dignity, </a:t>
            </a:r>
          </a:p>
          <a:p>
            <a:pPr marL="0" indent="0">
              <a:buNone/>
            </a:pPr>
            <a:r>
              <a:rPr lang="en-GB" sz="2600" dirty="0"/>
              <a:t>In fair Verona, where we lay our scene, </a:t>
            </a:r>
          </a:p>
          <a:p>
            <a:pPr marL="0" indent="0">
              <a:buNone/>
            </a:pPr>
            <a:r>
              <a:rPr lang="en-GB" sz="2600" dirty="0"/>
              <a:t>From ancient </a:t>
            </a:r>
            <a:r>
              <a:rPr lang="en-GB" sz="2600" dirty="0" smtClean="0">
                <a:solidFill>
                  <a:srgbClr val="FF0000"/>
                </a:solidFill>
              </a:rPr>
              <a:t>grudge</a:t>
            </a:r>
            <a:r>
              <a:rPr lang="en-GB" sz="2600" dirty="0" smtClean="0"/>
              <a:t> </a:t>
            </a:r>
            <a:r>
              <a:rPr lang="en-GB" sz="2600" dirty="0"/>
              <a:t>break to new </a:t>
            </a:r>
            <a:r>
              <a:rPr lang="en-GB" sz="2600" dirty="0">
                <a:solidFill>
                  <a:srgbClr val="FF0000"/>
                </a:solidFill>
              </a:rPr>
              <a:t>mutiny,</a:t>
            </a:r>
            <a:r>
              <a:rPr lang="en-GB" sz="2600" dirty="0"/>
              <a:t> </a:t>
            </a:r>
          </a:p>
          <a:p>
            <a:pPr marL="0" indent="0">
              <a:buNone/>
            </a:pPr>
            <a:r>
              <a:rPr lang="en-GB" sz="2600" dirty="0"/>
              <a:t>Where civil blood makes civil hands unclean. </a:t>
            </a:r>
          </a:p>
          <a:p>
            <a:pPr marL="0" indent="0">
              <a:buNone/>
            </a:pPr>
            <a:r>
              <a:rPr lang="en-GB" sz="2600" dirty="0"/>
              <a:t>From forth the fatal loins of these two foes </a:t>
            </a:r>
          </a:p>
          <a:p>
            <a:pPr marL="0" indent="0">
              <a:buNone/>
            </a:pPr>
            <a:r>
              <a:rPr lang="en-GB" sz="2600" dirty="0"/>
              <a:t>A pair of star-</a:t>
            </a:r>
            <a:r>
              <a:rPr lang="en-GB" sz="2600" dirty="0" err="1"/>
              <a:t>cross'd</a:t>
            </a:r>
            <a:r>
              <a:rPr lang="en-GB" sz="2600" dirty="0"/>
              <a:t> lovers take their life; </a:t>
            </a:r>
          </a:p>
          <a:p>
            <a:pPr marL="0" indent="0">
              <a:buNone/>
            </a:pPr>
            <a:r>
              <a:rPr lang="en-GB" sz="2600" dirty="0"/>
              <a:t>Whose </a:t>
            </a:r>
            <a:r>
              <a:rPr lang="en-GB" sz="2600" dirty="0" err="1"/>
              <a:t>misadventured</a:t>
            </a:r>
            <a:r>
              <a:rPr lang="en-GB" sz="2600" dirty="0"/>
              <a:t> piteous overthrows </a:t>
            </a:r>
          </a:p>
          <a:p>
            <a:pPr marL="0" indent="0">
              <a:buNone/>
            </a:pPr>
            <a:r>
              <a:rPr lang="en-GB" sz="2600" dirty="0"/>
              <a:t>Do with their death bury their parents' </a:t>
            </a:r>
            <a:r>
              <a:rPr lang="en-GB" sz="2600" dirty="0">
                <a:solidFill>
                  <a:srgbClr val="FF0000"/>
                </a:solidFill>
              </a:rPr>
              <a:t>strife</a:t>
            </a:r>
            <a:r>
              <a:rPr lang="en-GB" sz="2600" dirty="0"/>
              <a:t>. </a:t>
            </a:r>
          </a:p>
          <a:p>
            <a:pPr marL="0" indent="0">
              <a:buNone/>
            </a:pPr>
            <a:r>
              <a:rPr lang="en-GB" sz="2600" dirty="0"/>
              <a:t>The fearful passage of their </a:t>
            </a:r>
            <a:r>
              <a:rPr lang="en-GB" sz="2600" dirty="0">
                <a:solidFill>
                  <a:srgbClr val="FF0000"/>
                </a:solidFill>
              </a:rPr>
              <a:t>death-</a:t>
            </a:r>
            <a:r>
              <a:rPr lang="en-GB" sz="2600" dirty="0" err="1">
                <a:solidFill>
                  <a:srgbClr val="FF0000"/>
                </a:solidFill>
              </a:rPr>
              <a:t>mark'd</a:t>
            </a:r>
            <a:r>
              <a:rPr lang="en-GB" sz="2600" dirty="0"/>
              <a:t> love, </a:t>
            </a:r>
          </a:p>
          <a:p>
            <a:pPr marL="0" indent="0">
              <a:buNone/>
            </a:pPr>
            <a:r>
              <a:rPr lang="en-GB" sz="2600" dirty="0"/>
              <a:t>And the continuance of their parents' rage, </a:t>
            </a:r>
          </a:p>
          <a:p>
            <a:pPr marL="0" indent="0">
              <a:buNone/>
            </a:pPr>
            <a:r>
              <a:rPr lang="en-GB" sz="2600" dirty="0"/>
              <a:t>Which, but their children's end, nought could remove, </a:t>
            </a:r>
          </a:p>
          <a:p>
            <a:pPr marL="0" indent="0">
              <a:buNone/>
            </a:pPr>
            <a:r>
              <a:rPr lang="en-GB" sz="2600" dirty="0"/>
              <a:t>Is now the two hours' traffic of our stage; </a:t>
            </a:r>
          </a:p>
          <a:p>
            <a:pPr marL="0" indent="0">
              <a:buNone/>
            </a:pPr>
            <a:r>
              <a:rPr lang="en-GB" sz="2600" dirty="0"/>
              <a:t>The which if you with patient ears attend, </a:t>
            </a:r>
          </a:p>
          <a:p>
            <a:pPr marL="0" indent="0">
              <a:buNone/>
            </a:pPr>
            <a:r>
              <a:rPr lang="en-GB" sz="2600" dirty="0"/>
              <a:t>What </a:t>
            </a:r>
            <a:r>
              <a:rPr lang="en-GB" dirty="0"/>
              <a:t>here shall miss, our toil shall strive to mend. </a:t>
            </a:r>
          </a:p>
          <a:p>
            <a:pPr marL="0" indent="0">
              <a:buNone/>
            </a:pPr>
            <a:endParaRPr lang="en-GB" dirty="0"/>
          </a:p>
          <a:p>
            <a:pPr marL="0" indent="0">
              <a:buNone/>
            </a:pPr>
            <a:endParaRPr lang="en-GB" dirty="0"/>
          </a:p>
        </p:txBody>
      </p:sp>
      <p:cxnSp>
        <p:nvCxnSpPr>
          <p:cNvPr id="5" name="Straight Arrow Connector 4"/>
          <p:cNvCxnSpPr/>
          <p:nvPr/>
        </p:nvCxnSpPr>
        <p:spPr>
          <a:xfrm>
            <a:off x="2743200" y="455277"/>
            <a:ext cx="2034862" cy="18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1713" y="349987"/>
            <a:ext cx="3219718" cy="954107"/>
          </a:xfrm>
          <a:prstGeom prst="rect">
            <a:avLst/>
          </a:prstGeom>
          <a:noFill/>
          <a:ln>
            <a:solidFill>
              <a:srgbClr val="FF0000"/>
            </a:solidFill>
          </a:ln>
        </p:spPr>
        <p:txBody>
          <a:bodyPr wrap="square" rtlCol="0">
            <a:spAutoFit/>
          </a:bodyPr>
          <a:lstStyle/>
          <a:p>
            <a:r>
              <a:rPr lang="en-GB" sz="1400" dirty="0"/>
              <a:t>2. How does the prologue serve as an introduction to the play? What does the prologue tell us about? What facts do we learn?</a:t>
            </a:r>
          </a:p>
        </p:txBody>
      </p:sp>
      <p:cxnSp>
        <p:nvCxnSpPr>
          <p:cNvPr id="8" name="Straight Arrow Connector 7"/>
          <p:cNvCxnSpPr/>
          <p:nvPr/>
        </p:nvCxnSpPr>
        <p:spPr>
          <a:xfrm flipH="1">
            <a:off x="6665644" y="455276"/>
            <a:ext cx="482957" cy="24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3639" y="978794"/>
            <a:ext cx="2279561" cy="523220"/>
          </a:xfrm>
          <a:prstGeom prst="rect">
            <a:avLst/>
          </a:prstGeom>
          <a:noFill/>
          <a:ln>
            <a:solidFill>
              <a:srgbClr val="FF0000"/>
            </a:solidFill>
          </a:ln>
        </p:spPr>
        <p:txBody>
          <a:bodyPr wrap="square" rtlCol="0">
            <a:spAutoFit/>
          </a:bodyPr>
          <a:lstStyle/>
          <a:p>
            <a:r>
              <a:rPr lang="en-GB" sz="1400" dirty="0"/>
              <a:t>3. What do we learn about the 2 families?</a:t>
            </a:r>
          </a:p>
        </p:txBody>
      </p:sp>
      <p:sp>
        <p:nvSpPr>
          <p:cNvPr id="10" name="TextBox 9"/>
          <p:cNvSpPr txBox="1"/>
          <p:nvPr/>
        </p:nvSpPr>
        <p:spPr>
          <a:xfrm>
            <a:off x="103031" y="1596980"/>
            <a:ext cx="2640169" cy="307777"/>
          </a:xfrm>
          <a:prstGeom prst="rect">
            <a:avLst/>
          </a:prstGeom>
          <a:noFill/>
          <a:ln>
            <a:solidFill>
              <a:srgbClr val="FF0000"/>
            </a:solidFill>
          </a:ln>
        </p:spPr>
        <p:txBody>
          <a:bodyPr wrap="square" rtlCol="0">
            <a:spAutoFit/>
          </a:bodyPr>
          <a:lstStyle/>
          <a:p>
            <a:r>
              <a:rPr lang="en-GB" sz="1400" dirty="0"/>
              <a:t>4. What is an ‘ancient grudge’??</a:t>
            </a:r>
          </a:p>
        </p:txBody>
      </p:sp>
      <p:cxnSp>
        <p:nvCxnSpPr>
          <p:cNvPr id="12" name="Straight Arrow Connector 11"/>
          <p:cNvCxnSpPr/>
          <p:nvPr/>
        </p:nvCxnSpPr>
        <p:spPr>
          <a:xfrm flipV="1">
            <a:off x="2665926" y="1591199"/>
            <a:ext cx="1506828" cy="12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0017" y="1081825"/>
            <a:ext cx="1287887" cy="309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80361" y="1596980"/>
            <a:ext cx="2936383" cy="369332"/>
          </a:xfrm>
          <a:prstGeom prst="rect">
            <a:avLst/>
          </a:prstGeom>
          <a:noFill/>
          <a:ln>
            <a:solidFill>
              <a:srgbClr val="FF0000"/>
            </a:solidFill>
          </a:ln>
        </p:spPr>
        <p:txBody>
          <a:bodyPr wrap="square" rtlCol="0">
            <a:spAutoFit/>
          </a:bodyPr>
          <a:lstStyle/>
          <a:p>
            <a:r>
              <a:rPr lang="en-GB" dirty="0"/>
              <a:t>5</a:t>
            </a:r>
            <a:r>
              <a:rPr lang="en-GB" sz="1400" dirty="0"/>
              <a:t>. What is the ‘new mutiny’?</a:t>
            </a:r>
          </a:p>
        </p:txBody>
      </p:sp>
      <p:sp>
        <p:nvSpPr>
          <p:cNvPr id="18" name="TextBox 17"/>
          <p:cNvSpPr txBox="1"/>
          <p:nvPr/>
        </p:nvSpPr>
        <p:spPr>
          <a:xfrm>
            <a:off x="231820" y="2181755"/>
            <a:ext cx="2653048" cy="523220"/>
          </a:xfrm>
          <a:prstGeom prst="rect">
            <a:avLst/>
          </a:prstGeom>
          <a:noFill/>
          <a:ln>
            <a:solidFill>
              <a:srgbClr val="FF0000"/>
            </a:solidFill>
          </a:ln>
        </p:spPr>
        <p:txBody>
          <a:bodyPr wrap="square" rtlCol="0">
            <a:spAutoFit/>
          </a:bodyPr>
          <a:lstStyle/>
          <a:p>
            <a:r>
              <a:rPr lang="en-GB" sz="1400" dirty="0"/>
              <a:t>6. What does the repetition of ‘civil’ tell us about the battles?</a:t>
            </a:r>
          </a:p>
        </p:txBody>
      </p:sp>
      <p:sp>
        <p:nvSpPr>
          <p:cNvPr id="19" name="TextBox 18"/>
          <p:cNvSpPr txBox="1"/>
          <p:nvPr/>
        </p:nvSpPr>
        <p:spPr>
          <a:xfrm>
            <a:off x="8809149" y="2597751"/>
            <a:ext cx="2897746" cy="738664"/>
          </a:xfrm>
          <a:prstGeom prst="rect">
            <a:avLst/>
          </a:prstGeom>
          <a:noFill/>
          <a:ln>
            <a:solidFill>
              <a:srgbClr val="FF0000"/>
            </a:solidFill>
          </a:ln>
        </p:spPr>
        <p:txBody>
          <a:bodyPr wrap="square" rtlCol="0">
            <a:spAutoFit/>
          </a:bodyPr>
          <a:lstStyle/>
          <a:p>
            <a:r>
              <a:rPr lang="en-GB" sz="1400" dirty="0"/>
              <a:t>7. What does ‘star-</a:t>
            </a:r>
            <a:r>
              <a:rPr lang="en-GB" sz="1400" dirty="0" err="1"/>
              <a:t>cross’d</a:t>
            </a:r>
            <a:r>
              <a:rPr lang="en-GB" sz="1400" dirty="0"/>
              <a:t>’ suggest about their love? How is the theme of fate established?</a:t>
            </a:r>
          </a:p>
        </p:txBody>
      </p:sp>
      <p:cxnSp>
        <p:nvCxnSpPr>
          <p:cNvPr id="21" name="Straight Arrow Connector 20"/>
          <p:cNvCxnSpPr/>
          <p:nvPr/>
        </p:nvCxnSpPr>
        <p:spPr>
          <a:xfrm flipH="1" flipV="1">
            <a:off x="7811036" y="1619455"/>
            <a:ext cx="888642" cy="1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p:cNvCxnSpPr>
          <p:nvPr/>
        </p:nvCxnSpPr>
        <p:spPr>
          <a:xfrm flipH="1" flipV="1">
            <a:off x="5364052" y="2645725"/>
            <a:ext cx="3445097" cy="321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523600" y="1949548"/>
            <a:ext cx="1478511" cy="38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18029" y="3365222"/>
            <a:ext cx="3088866" cy="523220"/>
          </a:xfrm>
          <a:prstGeom prst="rect">
            <a:avLst/>
          </a:prstGeom>
          <a:noFill/>
          <a:ln>
            <a:solidFill>
              <a:srgbClr val="FF0000"/>
            </a:solidFill>
          </a:ln>
        </p:spPr>
        <p:txBody>
          <a:bodyPr wrap="square" rtlCol="0">
            <a:spAutoFit/>
          </a:bodyPr>
          <a:lstStyle/>
          <a:p>
            <a:r>
              <a:rPr lang="en-GB" sz="1400" dirty="0"/>
              <a:t>8. What does ‘foes’ reveal about the </a:t>
            </a:r>
            <a:r>
              <a:rPr lang="en-GB" sz="1400" dirty="0" smtClean="0"/>
              <a:t>families? Why is ‘civil’ repeated?</a:t>
            </a:r>
            <a:endParaRPr lang="en-GB" sz="1400" dirty="0"/>
          </a:p>
        </p:txBody>
      </p:sp>
      <p:cxnSp>
        <p:nvCxnSpPr>
          <p:cNvPr id="28" name="Straight Arrow Connector 27"/>
          <p:cNvCxnSpPr/>
          <p:nvPr/>
        </p:nvCxnSpPr>
        <p:spPr>
          <a:xfrm flipH="1" flipV="1">
            <a:off x="7714445" y="2460445"/>
            <a:ext cx="531419" cy="828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1820" y="3232597"/>
            <a:ext cx="2640168" cy="523220"/>
          </a:xfrm>
          <a:prstGeom prst="rect">
            <a:avLst/>
          </a:prstGeom>
          <a:noFill/>
          <a:ln>
            <a:solidFill>
              <a:srgbClr val="FF0000"/>
            </a:solidFill>
          </a:ln>
        </p:spPr>
        <p:txBody>
          <a:bodyPr wrap="square" rtlCol="0">
            <a:spAutoFit/>
          </a:bodyPr>
          <a:lstStyle/>
          <a:p>
            <a:r>
              <a:rPr lang="en-GB" sz="1400" dirty="0"/>
              <a:t>9. What does it take to resolve the conflicts?</a:t>
            </a:r>
          </a:p>
        </p:txBody>
      </p:sp>
      <p:cxnSp>
        <p:nvCxnSpPr>
          <p:cNvPr id="31" name="Straight Arrow Connector 30"/>
          <p:cNvCxnSpPr/>
          <p:nvPr/>
        </p:nvCxnSpPr>
        <p:spPr>
          <a:xfrm flipV="1">
            <a:off x="2084438" y="3388112"/>
            <a:ext cx="2475839" cy="24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51571" y="3940935"/>
            <a:ext cx="2498502" cy="523220"/>
          </a:xfrm>
          <a:prstGeom prst="rect">
            <a:avLst/>
          </a:prstGeom>
          <a:noFill/>
          <a:ln>
            <a:solidFill>
              <a:srgbClr val="FF0000"/>
            </a:solidFill>
          </a:ln>
        </p:spPr>
        <p:txBody>
          <a:bodyPr wrap="square" rtlCol="0">
            <a:spAutoFit/>
          </a:bodyPr>
          <a:lstStyle/>
          <a:p>
            <a:r>
              <a:rPr lang="en-GB" sz="1400" dirty="0"/>
              <a:t>10. Which themes are revealed in the prologue?</a:t>
            </a:r>
          </a:p>
        </p:txBody>
      </p:sp>
      <p:cxnSp>
        <p:nvCxnSpPr>
          <p:cNvPr id="34" name="Straight Arrow Connector 33"/>
          <p:cNvCxnSpPr/>
          <p:nvPr/>
        </p:nvCxnSpPr>
        <p:spPr>
          <a:xfrm flipH="1" flipV="1">
            <a:off x="6807144" y="3748178"/>
            <a:ext cx="1770185" cy="313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3031" y="4185634"/>
            <a:ext cx="3026535" cy="523220"/>
          </a:xfrm>
          <a:prstGeom prst="rect">
            <a:avLst/>
          </a:prstGeom>
          <a:noFill/>
          <a:ln>
            <a:solidFill>
              <a:srgbClr val="FF0000"/>
            </a:solidFill>
          </a:ln>
        </p:spPr>
        <p:txBody>
          <a:bodyPr wrap="square" rtlCol="0">
            <a:spAutoFit/>
          </a:bodyPr>
          <a:lstStyle/>
          <a:p>
            <a:r>
              <a:rPr lang="en-GB" sz="1400" dirty="0"/>
              <a:t>11. List words associated with the lexical field of tragedy</a:t>
            </a:r>
          </a:p>
        </p:txBody>
      </p:sp>
      <p:cxnSp>
        <p:nvCxnSpPr>
          <p:cNvPr id="37" name="Straight Arrow Connector 36"/>
          <p:cNvCxnSpPr/>
          <p:nvPr/>
        </p:nvCxnSpPr>
        <p:spPr>
          <a:xfrm flipH="1" flipV="1">
            <a:off x="7811036" y="3776985"/>
            <a:ext cx="1371599" cy="129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01899" y="4938415"/>
            <a:ext cx="1964027" cy="4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066727" y="4623515"/>
            <a:ext cx="2807594" cy="523220"/>
          </a:xfrm>
          <a:prstGeom prst="rect">
            <a:avLst/>
          </a:prstGeom>
          <a:noFill/>
          <a:ln>
            <a:solidFill>
              <a:srgbClr val="FF0000"/>
            </a:solidFill>
          </a:ln>
        </p:spPr>
        <p:txBody>
          <a:bodyPr wrap="square" rtlCol="0">
            <a:spAutoFit/>
          </a:bodyPr>
          <a:lstStyle/>
          <a:p>
            <a:r>
              <a:rPr lang="en-GB" sz="1400" dirty="0"/>
              <a:t>12. Where is foreshadowing evident in the prologue?</a:t>
            </a:r>
          </a:p>
        </p:txBody>
      </p:sp>
      <p:cxnSp>
        <p:nvCxnSpPr>
          <p:cNvPr id="42" name="Straight Arrow Connector 41"/>
          <p:cNvCxnSpPr/>
          <p:nvPr/>
        </p:nvCxnSpPr>
        <p:spPr>
          <a:xfrm flipH="1" flipV="1">
            <a:off x="7946266" y="4254726"/>
            <a:ext cx="707016" cy="156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1820" y="5228823"/>
            <a:ext cx="2665926" cy="738664"/>
          </a:xfrm>
          <a:prstGeom prst="rect">
            <a:avLst/>
          </a:prstGeom>
          <a:noFill/>
          <a:ln>
            <a:solidFill>
              <a:srgbClr val="FF0000"/>
            </a:solidFill>
          </a:ln>
        </p:spPr>
        <p:txBody>
          <a:bodyPr wrap="square" rtlCol="0">
            <a:spAutoFit/>
          </a:bodyPr>
          <a:lstStyle/>
          <a:p>
            <a:r>
              <a:rPr lang="en-GB" sz="1400" dirty="0"/>
              <a:t>13. Why does Shakespeare reveal the events, ideas and themes at </a:t>
            </a:r>
            <a:r>
              <a:rPr lang="en-GB" sz="1400" dirty="0" err="1" smtClean="0"/>
              <a:t>ThE</a:t>
            </a:r>
            <a:r>
              <a:rPr lang="en-GB" sz="1400" dirty="0" smtClean="0"/>
              <a:t> </a:t>
            </a:r>
            <a:r>
              <a:rPr lang="en-GB" sz="1400" dirty="0"/>
              <a:t>start of the play?</a:t>
            </a:r>
          </a:p>
        </p:txBody>
      </p:sp>
      <p:sp>
        <p:nvSpPr>
          <p:cNvPr id="44" name="TextBox 43"/>
          <p:cNvSpPr txBox="1"/>
          <p:nvPr/>
        </p:nvSpPr>
        <p:spPr>
          <a:xfrm>
            <a:off x="8364828" y="5382711"/>
            <a:ext cx="3612524" cy="523220"/>
          </a:xfrm>
          <a:prstGeom prst="rect">
            <a:avLst/>
          </a:prstGeom>
          <a:noFill/>
          <a:ln>
            <a:solidFill>
              <a:srgbClr val="FF0000"/>
            </a:solidFill>
          </a:ln>
        </p:spPr>
        <p:txBody>
          <a:bodyPr wrap="square" rtlCol="0">
            <a:spAutoFit/>
          </a:bodyPr>
          <a:lstStyle/>
          <a:p>
            <a:r>
              <a:rPr lang="en-GB" sz="1400" dirty="0"/>
              <a:t>14. How are the conventions of a tragedy indicated?</a:t>
            </a:r>
          </a:p>
        </p:txBody>
      </p:sp>
      <p:cxnSp>
        <p:nvCxnSpPr>
          <p:cNvPr id="46" name="Straight Arrow Connector 45"/>
          <p:cNvCxnSpPr/>
          <p:nvPr/>
        </p:nvCxnSpPr>
        <p:spPr>
          <a:xfrm flipH="1" flipV="1">
            <a:off x="7917287" y="5139309"/>
            <a:ext cx="2253803" cy="185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43354" y="6238375"/>
            <a:ext cx="4999315" cy="523220"/>
          </a:xfrm>
          <a:prstGeom prst="rect">
            <a:avLst/>
          </a:prstGeom>
          <a:noFill/>
          <a:ln>
            <a:solidFill>
              <a:srgbClr val="FF0000"/>
            </a:solidFill>
          </a:ln>
        </p:spPr>
        <p:txBody>
          <a:bodyPr wrap="square" rtlCol="0">
            <a:spAutoFit/>
          </a:bodyPr>
          <a:lstStyle/>
          <a:p>
            <a:r>
              <a:rPr lang="en-GB" sz="1400" b="1" u="sng" dirty="0" smtClean="0">
                <a:solidFill>
                  <a:srgbClr val="FF0000"/>
                </a:solidFill>
              </a:rPr>
              <a:t>CHALLENGE</a:t>
            </a:r>
            <a:r>
              <a:rPr lang="en-GB" sz="1400" b="1" u="sng" dirty="0">
                <a:solidFill>
                  <a:srgbClr val="FF0000"/>
                </a:solidFill>
              </a:rPr>
              <a:t>: 1) what will the audience think, feel or imagine</a:t>
            </a:r>
            <a:r>
              <a:rPr lang="en-GB" sz="1400" b="1" u="sng" dirty="0" smtClean="0">
                <a:solidFill>
                  <a:srgbClr val="FF0000"/>
                </a:solidFill>
              </a:rPr>
              <a:t>?</a:t>
            </a:r>
          </a:p>
          <a:p>
            <a:r>
              <a:rPr lang="en-GB" sz="1400" b="1" u="sng" dirty="0" smtClean="0">
                <a:solidFill>
                  <a:srgbClr val="FF0000"/>
                </a:solidFill>
              </a:rPr>
              <a:t>2) What are the key themes presented?</a:t>
            </a:r>
            <a:endParaRPr lang="en-GB" sz="1400" b="1" u="sng" dirty="0">
              <a:solidFill>
                <a:srgbClr val="FF0000"/>
              </a:solidFill>
            </a:endParaRPr>
          </a:p>
        </p:txBody>
      </p:sp>
      <p:sp>
        <p:nvSpPr>
          <p:cNvPr id="4" name="Rounded Rectangle 3"/>
          <p:cNvSpPr/>
          <p:nvPr/>
        </p:nvSpPr>
        <p:spPr>
          <a:xfrm rot="1118057">
            <a:off x="4003674" y="5560381"/>
            <a:ext cx="1423115" cy="1099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Conflict</a:t>
            </a:r>
          </a:p>
          <a:p>
            <a:pPr algn="ctr"/>
            <a:r>
              <a:rPr lang="en-GB" sz="1400" dirty="0" smtClean="0"/>
              <a:t>Love</a:t>
            </a:r>
          </a:p>
          <a:p>
            <a:pPr algn="ctr"/>
            <a:r>
              <a:rPr lang="en-GB" sz="1400" dirty="0" smtClean="0"/>
              <a:t>Fate</a:t>
            </a:r>
          </a:p>
          <a:p>
            <a:pPr algn="ctr"/>
            <a:r>
              <a:rPr lang="en-GB" sz="1400" dirty="0" smtClean="0"/>
              <a:t>Tragedy </a:t>
            </a:r>
            <a:endParaRPr lang="en-GB" sz="1400" dirty="0"/>
          </a:p>
        </p:txBody>
      </p:sp>
    </p:spTree>
    <p:extLst>
      <p:ext uri="{BB962C8B-B14F-4D97-AF65-F5344CB8AC3E}">
        <p14:creationId xmlns:p14="http://schemas.microsoft.com/office/powerpoint/2010/main" val="15616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426"/>
            <a:ext cx="4391696" cy="459123"/>
          </a:xfrm>
          <a:ln>
            <a:solidFill>
              <a:srgbClr val="FF0000"/>
            </a:solidFill>
          </a:ln>
        </p:spPr>
        <p:txBody>
          <a:bodyPr>
            <a:noAutofit/>
          </a:bodyPr>
          <a:lstStyle/>
          <a:p>
            <a:r>
              <a:rPr lang="en-GB" sz="1400" dirty="0"/>
              <a:t>1. What is the </a:t>
            </a:r>
            <a:r>
              <a:rPr lang="en-GB" sz="1400" dirty="0" smtClean="0"/>
              <a:t>point </a:t>
            </a:r>
            <a:r>
              <a:rPr lang="en-GB" sz="1400" dirty="0"/>
              <a:t>of the prologue</a:t>
            </a:r>
            <a:r>
              <a:rPr lang="en-GB" sz="1400" dirty="0" smtClean="0"/>
              <a:t>? </a:t>
            </a:r>
            <a:endParaRPr lang="en-GB" sz="1400" dirty="0"/>
          </a:p>
        </p:txBody>
      </p:sp>
      <p:sp>
        <p:nvSpPr>
          <p:cNvPr id="3" name="Content Placeholder 2"/>
          <p:cNvSpPr>
            <a:spLocks noGrp="1"/>
          </p:cNvSpPr>
          <p:nvPr>
            <p:ph idx="1"/>
          </p:nvPr>
        </p:nvSpPr>
        <p:spPr>
          <a:xfrm>
            <a:off x="2942823" y="349987"/>
            <a:ext cx="5634506" cy="6262978"/>
          </a:xfrm>
        </p:spPr>
        <p:txBody>
          <a:bodyPr>
            <a:normAutofit fontScale="85000" lnSpcReduction="20000"/>
          </a:bodyPr>
          <a:lstStyle/>
          <a:p>
            <a:pPr marL="0" indent="0" algn="ctr">
              <a:buNone/>
            </a:pPr>
            <a:r>
              <a:rPr lang="en-GB" sz="2600" b="1" u="sng" dirty="0" smtClean="0"/>
              <a:t>LA THE </a:t>
            </a:r>
            <a:r>
              <a:rPr lang="en-GB" sz="2600" b="1" u="sng" dirty="0"/>
              <a:t>PROLOGUE</a:t>
            </a:r>
          </a:p>
          <a:p>
            <a:pPr marL="0" indent="0">
              <a:buNone/>
            </a:pPr>
            <a:r>
              <a:rPr lang="en-GB" sz="2600" dirty="0"/>
              <a:t>Two households, both alike in dignity, </a:t>
            </a:r>
          </a:p>
          <a:p>
            <a:pPr marL="0" indent="0">
              <a:buNone/>
            </a:pPr>
            <a:r>
              <a:rPr lang="en-GB" sz="2600" dirty="0"/>
              <a:t>In fair Verona, where we lay our scene, </a:t>
            </a:r>
          </a:p>
          <a:p>
            <a:pPr marL="0" indent="0">
              <a:buNone/>
            </a:pPr>
            <a:r>
              <a:rPr lang="en-GB" sz="2600" dirty="0"/>
              <a:t>From ancient </a:t>
            </a:r>
            <a:r>
              <a:rPr lang="en-GB" sz="2600" dirty="0" smtClean="0">
                <a:solidFill>
                  <a:srgbClr val="FF0000"/>
                </a:solidFill>
              </a:rPr>
              <a:t>grudge</a:t>
            </a:r>
            <a:r>
              <a:rPr lang="en-GB" sz="2600" dirty="0" smtClean="0"/>
              <a:t> </a:t>
            </a:r>
            <a:r>
              <a:rPr lang="en-GB" sz="2600" dirty="0"/>
              <a:t>break to new </a:t>
            </a:r>
            <a:r>
              <a:rPr lang="en-GB" sz="2600" dirty="0">
                <a:solidFill>
                  <a:srgbClr val="FF0000"/>
                </a:solidFill>
              </a:rPr>
              <a:t>mutiny,</a:t>
            </a:r>
            <a:r>
              <a:rPr lang="en-GB" sz="2600" dirty="0"/>
              <a:t> </a:t>
            </a:r>
          </a:p>
          <a:p>
            <a:pPr marL="0" indent="0">
              <a:buNone/>
            </a:pPr>
            <a:r>
              <a:rPr lang="en-GB" sz="2600" dirty="0"/>
              <a:t>Where civil </a:t>
            </a:r>
            <a:r>
              <a:rPr lang="en-GB" sz="2600" dirty="0">
                <a:solidFill>
                  <a:srgbClr val="FF0000"/>
                </a:solidFill>
              </a:rPr>
              <a:t>blood</a:t>
            </a:r>
            <a:r>
              <a:rPr lang="en-GB" sz="2600" dirty="0"/>
              <a:t> makes civil hands unclean. </a:t>
            </a:r>
          </a:p>
          <a:p>
            <a:pPr marL="0" indent="0">
              <a:buNone/>
            </a:pPr>
            <a:r>
              <a:rPr lang="en-GB" sz="2600" dirty="0"/>
              <a:t>From forth the </a:t>
            </a:r>
            <a:r>
              <a:rPr lang="en-GB" sz="2600" dirty="0">
                <a:solidFill>
                  <a:srgbClr val="FF0000"/>
                </a:solidFill>
              </a:rPr>
              <a:t>fata</a:t>
            </a:r>
            <a:r>
              <a:rPr lang="en-GB" sz="2600" dirty="0"/>
              <a:t>l loins of these two foes </a:t>
            </a:r>
          </a:p>
          <a:p>
            <a:pPr marL="0" indent="0">
              <a:buNone/>
            </a:pPr>
            <a:r>
              <a:rPr lang="en-GB" sz="2600" dirty="0"/>
              <a:t>A pair of star-</a:t>
            </a:r>
            <a:r>
              <a:rPr lang="en-GB" sz="2600" dirty="0" err="1"/>
              <a:t>cross'd</a:t>
            </a:r>
            <a:r>
              <a:rPr lang="en-GB" sz="2600" dirty="0"/>
              <a:t> lovers take their life; </a:t>
            </a:r>
          </a:p>
          <a:p>
            <a:pPr marL="0" indent="0">
              <a:buNone/>
            </a:pPr>
            <a:r>
              <a:rPr lang="en-GB" sz="2600" dirty="0"/>
              <a:t>Whose </a:t>
            </a:r>
            <a:r>
              <a:rPr lang="en-GB" sz="2600" dirty="0" err="1"/>
              <a:t>misadventured</a:t>
            </a:r>
            <a:r>
              <a:rPr lang="en-GB" sz="2600" dirty="0"/>
              <a:t> piteous overthrows </a:t>
            </a:r>
          </a:p>
          <a:p>
            <a:pPr marL="0" indent="0">
              <a:buNone/>
            </a:pPr>
            <a:r>
              <a:rPr lang="en-GB" sz="2600" dirty="0"/>
              <a:t>Do with their death bury their parents' </a:t>
            </a:r>
            <a:r>
              <a:rPr lang="en-GB" sz="2600" dirty="0">
                <a:solidFill>
                  <a:srgbClr val="FF0000"/>
                </a:solidFill>
              </a:rPr>
              <a:t>strife</a:t>
            </a:r>
            <a:r>
              <a:rPr lang="en-GB" sz="2600" dirty="0"/>
              <a:t>. </a:t>
            </a:r>
          </a:p>
          <a:p>
            <a:pPr marL="0" indent="0">
              <a:buNone/>
            </a:pPr>
            <a:r>
              <a:rPr lang="en-GB" sz="2600" dirty="0"/>
              <a:t>The fearful passage of their </a:t>
            </a:r>
            <a:r>
              <a:rPr lang="en-GB" sz="2600" dirty="0">
                <a:solidFill>
                  <a:srgbClr val="FF0000"/>
                </a:solidFill>
              </a:rPr>
              <a:t>death-</a:t>
            </a:r>
            <a:r>
              <a:rPr lang="en-GB" sz="2600" dirty="0" err="1">
                <a:solidFill>
                  <a:srgbClr val="FF0000"/>
                </a:solidFill>
              </a:rPr>
              <a:t>mark'd</a:t>
            </a:r>
            <a:r>
              <a:rPr lang="en-GB" sz="2600" dirty="0"/>
              <a:t> love, </a:t>
            </a:r>
          </a:p>
          <a:p>
            <a:pPr marL="0" indent="0">
              <a:buNone/>
            </a:pPr>
            <a:r>
              <a:rPr lang="en-GB" sz="2600" dirty="0"/>
              <a:t>And the continuance of their parents' rage, </a:t>
            </a:r>
          </a:p>
          <a:p>
            <a:pPr marL="0" indent="0">
              <a:buNone/>
            </a:pPr>
            <a:r>
              <a:rPr lang="en-GB" sz="2600" dirty="0"/>
              <a:t>Which, but their children's end, nought could remove, </a:t>
            </a:r>
          </a:p>
          <a:p>
            <a:pPr marL="0" indent="0">
              <a:buNone/>
            </a:pPr>
            <a:r>
              <a:rPr lang="en-GB" sz="2600" dirty="0"/>
              <a:t>Is now the two hours' traffic of our stage; </a:t>
            </a:r>
          </a:p>
          <a:p>
            <a:pPr marL="0" indent="0">
              <a:buNone/>
            </a:pPr>
            <a:r>
              <a:rPr lang="en-GB" sz="2600" dirty="0"/>
              <a:t>The which if you with patient ears attend, </a:t>
            </a:r>
          </a:p>
          <a:p>
            <a:pPr marL="0" indent="0">
              <a:buNone/>
            </a:pPr>
            <a:r>
              <a:rPr lang="en-GB" sz="2600" dirty="0"/>
              <a:t>What </a:t>
            </a:r>
            <a:r>
              <a:rPr lang="en-GB" dirty="0"/>
              <a:t>here shall miss, our toil shall strive to mend. </a:t>
            </a:r>
          </a:p>
          <a:p>
            <a:pPr marL="0" indent="0">
              <a:buNone/>
            </a:pPr>
            <a:endParaRPr lang="en-GB" dirty="0"/>
          </a:p>
          <a:p>
            <a:pPr marL="0" indent="0">
              <a:buNone/>
            </a:pPr>
            <a:endParaRPr lang="en-GB" dirty="0"/>
          </a:p>
        </p:txBody>
      </p:sp>
      <p:cxnSp>
        <p:nvCxnSpPr>
          <p:cNvPr id="5" name="Straight Arrow Connector 4"/>
          <p:cNvCxnSpPr/>
          <p:nvPr/>
        </p:nvCxnSpPr>
        <p:spPr>
          <a:xfrm>
            <a:off x="2743200" y="455277"/>
            <a:ext cx="2034862" cy="18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35803" y="188620"/>
            <a:ext cx="3219718" cy="954107"/>
          </a:xfrm>
          <a:prstGeom prst="rect">
            <a:avLst/>
          </a:prstGeom>
          <a:noFill/>
          <a:ln>
            <a:solidFill>
              <a:srgbClr val="FF0000"/>
            </a:solidFill>
          </a:ln>
        </p:spPr>
        <p:txBody>
          <a:bodyPr wrap="square" rtlCol="0">
            <a:spAutoFit/>
          </a:bodyPr>
          <a:lstStyle/>
          <a:p>
            <a:r>
              <a:rPr lang="en-GB" sz="1400" dirty="0"/>
              <a:t>2. How does the prologue serve as an introduction to the play? What does the prologue tell us about? What facts do we learn?</a:t>
            </a:r>
          </a:p>
        </p:txBody>
      </p:sp>
      <p:cxnSp>
        <p:nvCxnSpPr>
          <p:cNvPr id="8" name="Straight Arrow Connector 7"/>
          <p:cNvCxnSpPr/>
          <p:nvPr/>
        </p:nvCxnSpPr>
        <p:spPr>
          <a:xfrm flipH="1">
            <a:off x="6665644" y="455276"/>
            <a:ext cx="482957" cy="24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3639" y="978794"/>
            <a:ext cx="2279561" cy="523220"/>
          </a:xfrm>
          <a:prstGeom prst="rect">
            <a:avLst/>
          </a:prstGeom>
          <a:noFill/>
          <a:ln>
            <a:solidFill>
              <a:srgbClr val="FF0000"/>
            </a:solidFill>
          </a:ln>
        </p:spPr>
        <p:txBody>
          <a:bodyPr wrap="square" rtlCol="0">
            <a:spAutoFit/>
          </a:bodyPr>
          <a:lstStyle/>
          <a:p>
            <a:r>
              <a:rPr lang="en-GB" sz="1400" dirty="0"/>
              <a:t>3. What </a:t>
            </a:r>
            <a:r>
              <a:rPr lang="en-GB" sz="1400" dirty="0" smtClean="0"/>
              <a:t>2 things do </a:t>
            </a:r>
            <a:r>
              <a:rPr lang="en-GB" sz="1400" dirty="0"/>
              <a:t>we learn about the 2 families?</a:t>
            </a:r>
          </a:p>
        </p:txBody>
      </p:sp>
      <p:sp>
        <p:nvSpPr>
          <p:cNvPr id="10" name="TextBox 9"/>
          <p:cNvSpPr txBox="1"/>
          <p:nvPr/>
        </p:nvSpPr>
        <p:spPr>
          <a:xfrm>
            <a:off x="103031" y="1596980"/>
            <a:ext cx="2640169" cy="523220"/>
          </a:xfrm>
          <a:prstGeom prst="rect">
            <a:avLst/>
          </a:prstGeom>
          <a:noFill/>
          <a:ln>
            <a:solidFill>
              <a:srgbClr val="FF0000"/>
            </a:solidFill>
          </a:ln>
        </p:spPr>
        <p:txBody>
          <a:bodyPr wrap="square" rtlCol="0">
            <a:spAutoFit/>
          </a:bodyPr>
          <a:lstStyle/>
          <a:p>
            <a:r>
              <a:rPr lang="en-GB" sz="1400" dirty="0"/>
              <a:t>4. </a:t>
            </a:r>
            <a:r>
              <a:rPr lang="en-GB" sz="1400" dirty="0" smtClean="0"/>
              <a:t>If ‘ancient’ means old, what </a:t>
            </a:r>
            <a:r>
              <a:rPr lang="en-GB" sz="1400" dirty="0"/>
              <a:t>is </a:t>
            </a:r>
            <a:r>
              <a:rPr lang="en-GB" sz="1400" dirty="0" smtClean="0"/>
              <a:t>a ‘ </a:t>
            </a:r>
            <a:r>
              <a:rPr lang="en-GB" sz="1400" dirty="0"/>
              <a:t>grudge</a:t>
            </a:r>
            <a:r>
              <a:rPr lang="en-GB" sz="1400" dirty="0" smtClean="0"/>
              <a:t>’?</a:t>
            </a:r>
            <a:endParaRPr lang="en-GB" sz="1400" dirty="0"/>
          </a:p>
        </p:txBody>
      </p:sp>
      <p:cxnSp>
        <p:nvCxnSpPr>
          <p:cNvPr id="12" name="Straight Arrow Connector 11"/>
          <p:cNvCxnSpPr/>
          <p:nvPr/>
        </p:nvCxnSpPr>
        <p:spPr>
          <a:xfrm flipV="1">
            <a:off x="2665926" y="1591199"/>
            <a:ext cx="1506828" cy="12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0017" y="1081825"/>
            <a:ext cx="1287887" cy="309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80361" y="1596980"/>
            <a:ext cx="2936383" cy="369332"/>
          </a:xfrm>
          <a:prstGeom prst="rect">
            <a:avLst/>
          </a:prstGeom>
          <a:noFill/>
          <a:ln>
            <a:solidFill>
              <a:srgbClr val="FF0000"/>
            </a:solidFill>
          </a:ln>
        </p:spPr>
        <p:txBody>
          <a:bodyPr wrap="square" rtlCol="0">
            <a:spAutoFit/>
          </a:bodyPr>
          <a:lstStyle/>
          <a:p>
            <a:r>
              <a:rPr lang="en-GB" dirty="0"/>
              <a:t>5</a:t>
            </a:r>
            <a:r>
              <a:rPr lang="en-GB" sz="1400" dirty="0"/>
              <a:t>. What is the </a:t>
            </a:r>
            <a:r>
              <a:rPr lang="en-GB" sz="1400" dirty="0" smtClean="0"/>
              <a:t>‘ </a:t>
            </a:r>
            <a:r>
              <a:rPr lang="en-GB" sz="1400" dirty="0"/>
              <a:t>mutiny’?</a:t>
            </a:r>
          </a:p>
        </p:txBody>
      </p:sp>
      <p:sp>
        <p:nvSpPr>
          <p:cNvPr id="18" name="TextBox 17"/>
          <p:cNvSpPr txBox="1"/>
          <p:nvPr/>
        </p:nvSpPr>
        <p:spPr>
          <a:xfrm>
            <a:off x="231820" y="2181755"/>
            <a:ext cx="2653048" cy="523220"/>
          </a:xfrm>
          <a:prstGeom prst="rect">
            <a:avLst/>
          </a:prstGeom>
          <a:noFill/>
          <a:ln>
            <a:solidFill>
              <a:srgbClr val="FF0000"/>
            </a:solidFill>
          </a:ln>
        </p:spPr>
        <p:txBody>
          <a:bodyPr wrap="square" rtlCol="0">
            <a:spAutoFit/>
          </a:bodyPr>
          <a:lstStyle/>
          <a:p>
            <a:r>
              <a:rPr lang="en-GB" sz="1400" dirty="0"/>
              <a:t>6. What does the repetition of ‘civil’ tell us about the battles?</a:t>
            </a:r>
          </a:p>
        </p:txBody>
      </p:sp>
      <p:sp>
        <p:nvSpPr>
          <p:cNvPr id="19" name="TextBox 18"/>
          <p:cNvSpPr txBox="1"/>
          <p:nvPr/>
        </p:nvSpPr>
        <p:spPr>
          <a:xfrm>
            <a:off x="8846539" y="2477928"/>
            <a:ext cx="2897746" cy="523220"/>
          </a:xfrm>
          <a:prstGeom prst="rect">
            <a:avLst/>
          </a:prstGeom>
          <a:noFill/>
          <a:ln>
            <a:solidFill>
              <a:srgbClr val="FF0000"/>
            </a:solidFill>
          </a:ln>
        </p:spPr>
        <p:txBody>
          <a:bodyPr wrap="square" rtlCol="0">
            <a:spAutoFit/>
          </a:bodyPr>
          <a:lstStyle/>
          <a:p>
            <a:r>
              <a:rPr lang="en-GB" sz="1400" dirty="0"/>
              <a:t>7. What does ‘star-</a:t>
            </a:r>
            <a:r>
              <a:rPr lang="en-GB" sz="1400" dirty="0" err="1"/>
              <a:t>cross’d</a:t>
            </a:r>
            <a:r>
              <a:rPr lang="en-GB" sz="1400" dirty="0"/>
              <a:t>’ </a:t>
            </a:r>
            <a:r>
              <a:rPr lang="en-GB" sz="1400" dirty="0" smtClean="0"/>
              <a:t>suggest was always going to happen?</a:t>
            </a:r>
            <a:endParaRPr lang="en-GB" sz="1400" dirty="0"/>
          </a:p>
        </p:txBody>
      </p:sp>
      <p:cxnSp>
        <p:nvCxnSpPr>
          <p:cNvPr id="21" name="Straight Arrow Connector 20"/>
          <p:cNvCxnSpPr/>
          <p:nvPr/>
        </p:nvCxnSpPr>
        <p:spPr>
          <a:xfrm flipH="1" flipV="1">
            <a:off x="7811036" y="1619455"/>
            <a:ext cx="888642" cy="1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p:cNvCxnSpPr>
          <p:nvPr/>
        </p:nvCxnSpPr>
        <p:spPr>
          <a:xfrm flipH="1" flipV="1">
            <a:off x="5401443" y="2525903"/>
            <a:ext cx="3445096" cy="21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523600" y="1949548"/>
            <a:ext cx="1478511" cy="38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18029" y="3365222"/>
            <a:ext cx="3088866" cy="523220"/>
          </a:xfrm>
          <a:prstGeom prst="rect">
            <a:avLst/>
          </a:prstGeom>
          <a:noFill/>
          <a:ln>
            <a:solidFill>
              <a:srgbClr val="FF0000"/>
            </a:solidFill>
          </a:ln>
        </p:spPr>
        <p:txBody>
          <a:bodyPr wrap="square" rtlCol="0">
            <a:spAutoFit/>
          </a:bodyPr>
          <a:lstStyle/>
          <a:p>
            <a:r>
              <a:rPr lang="en-GB" sz="1400" dirty="0"/>
              <a:t>8. What does ‘foes’ reveal about the </a:t>
            </a:r>
            <a:r>
              <a:rPr lang="en-GB" sz="1400" dirty="0" smtClean="0"/>
              <a:t>families? </a:t>
            </a:r>
            <a:endParaRPr lang="en-GB" sz="1400" dirty="0"/>
          </a:p>
        </p:txBody>
      </p:sp>
      <p:cxnSp>
        <p:nvCxnSpPr>
          <p:cNvPr id="28" name="Straight Arrow Connector 27"/>
          <p:cNvCxnSpPr/>
          <p:nvPr/>
        </p:nvCxnSpPr>
        <p:spPr>
          <a:xfrm flipH="1" flipV="1">
            <a:off x="7714445" y="2460445"/>
            <a:ext cx="531419" cy="828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1820" y="3232597"/>
            <a:ext cx="2640168" cy="523220"/>
          </a:xfrm>
          <a:prstGeom prst="rect">
            <a:avLst/>
          </a:prstGeom>
          <a:noFill/>
          <a:ln>
            <a:solidFill>
              <a:srgbClr val="FF0000"/>
            </a:solidFill>
          </a:ln>
        </p:spPr>
        <p:txBody>
          <a:bodyPr wrap="square" rtlCol="0">
            <a:spAutoFit/>
          </a:bodyPr>
          <a:lstStyle/>
          <a:p>
            <a:r>
              <a:rPr lang="en-GB" sz="1400" dirty="0"/>
              <a:t>9. What </a:t>
            </a:r>
            <a:r>
              <a:rPr lang="en-GB" sz="1400" dirty="0" smtClean="0"/>
              <a:t>‘D’ does </a:t>
            </a:r>
            <a:r>
              <a:rPr lang="en-GB" sz="1400" dirty="0"/>
              <a:t>it take to resolve the conflicts?</a:t>
            </a:r>
          </a:p>
        </p:txBody>
      </p:sp>
      <p:cxnSp>
        <p:nvCxnSpPr>
          <p:cNvPr id="31" name="Straight Arrow Connector 30"/>
          <p:cNvCxnSpPr/>
          <p:nvPr/>
        </p:nvCxnSpPr>
        <p:spPr>
          <a:xfrm flipV="1">
            <a:off x="2084438" y="3388112"/>
            <a:ext cx="2475839" cy="24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51571" y="3940935"/>
            <a:ext cx="2498502" cy="523220"/>
          </a:xfrm>
          <a:prstGeom prst="rect">
            <a:avLst/>
          </a:prstGeom>
          <a:noFill/>
          <a:ln>
            <a:solidFill>
              <a:srgbClr val="FF0000"/>
            </a:solidFill>
          </a:ln>
        </p:spPr>
        <p:txBody>
          <a:bodyPr wrap="square" rtlCol="0">
            <a:spAutoFit/>
          </a:bodyPr>
          <a:lstStyle/>
          <a:p>
            <a:r>
              <a:rPr lang="en-GB" sz="1400" dirty="0"/>
              <a:t>10. Which themes are revealed in the prologue?</a:t>
            </a:r>
          </a:p>
        </p:txBody>
      </p:sp>
      <p:cxnSp>
        <p:nvCxnSpPr>
          <p:cNvPr id="34" name="Straight Arrow Connector 33"/>
          <p:cNvCxnSpPr/>
          <p:nvPr/>
        </p:nvCxnSpPr>
        <p:spPr>
          <a:xfrm flipH="1" flipV="1">
            <a:off x="6807144" y="3748178"/>
            <a:ext cx="1770185" cy="313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3031" y="4185634"/>
            <a:ext cx="3026535" cy="523220"/>
          </a:xfrm>
          <a:prstGeom prst="rect">
            <a:avLst/>
          </a:prstGeom>
          <a:noFill/>
          <a:ln>
            <a:solidFill>
              <a:srgbClr val="FF0000"/>
            </a:solidFill>
          </a:ln>
        </p:spPr>
        <p:txBody>
          <a:bodyPr wrap="square" rtlCol="0">
            <a:spAutoFit/>
          </a:bodyPr>
          <a:lstStyle/>
          <a:p>
            <a:r>
              <a:rPr lang="en-GB" sz="1400" dirty="0"/>
              <a:t>11. List </a:t>
            </a:r>
            <a:r>
              <a:rPr lang="en-GB" sz="1400" dirty="0" smtClean="0"/>
              <a:t>6 words </a:t>
            </a:r>
            <a:r>
              <a:rPr lang="en-GB" sz="1400" dirty="0"/>
              <a:t>associated with the </a:t>
            </a:r>
            <a:r>
              <a:rPr lang="en-GB" sz="1400" dirty="0" smtClean="0"/>
              <a:t>theme of tragedy</a:t>
            </a:r>
            <a:endParaRPr lang="en-GB" sz="1400" dirty="0"/>
          </a:p>
        </p:txBody>
      </p:sp>
      <p:cxnSp>
        <p:nvCxnSpPr>
          <p:cNvPr id="37" name="Straight Arrow Connector 36"/>
          <p:cNvCxnSpPr/>
          <p:nvPr/>
        </p:nvCxnSpPr>
        <p:spPr>
          <a:xfrm flipH="1" flipV="1">
            <a:off x="7811036" y="3776985"/>
            <a:ext cx="1371599" cy="129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01899" y="4938415"/>
            <a:ext cx="1964027" cy="4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066727" y="4623515"/>
            <a:ext cx="2807594" cy="523220"/>
          </a:xfrm>
          <a:prstGeom prst="rect">
            <a:avLst/>
          </a:prstGeom>
          <a:noFill/>
          <a:ln>
            <a:solidFill>
              <a:srgbClr val="FF0000"/>
            </a:solidFill>
          </a:ln>
        </p:spPr>
        <p:txBody>
          <a:bodyPr wrap="square" rtlCol="0">
            <a:spAutoFit/>
          </a:bodyPr>
          <a:lstStyle/>
          <a:p>
            <a:r>
              <a:rPr lang="en-GB" sz="1400" dirty="0"/>
              <a:t>12. Where is </a:t>
            </a:r>
            <a:r>
              <a:rPr lang="en-GB" sz="1400" dirty="0" smtClean="0"/>
              <a:t> prediction evident </a:t>
            </a:r>
            <a:r>
              <a:rPr lang="en-GB" sz="1400" dirty="0"/>
              <a:t>in </a:t>
            </a:r>
            <a:r>
              <a:rPr lang="en-GB" sz="1400" dirty="0" smtClean="0"/>
              <a:t> </a:t>
            </a:r>
            <a:r>
              <a:rPr lang="en-GB" sz="1400" dirty="0"/>
              <a:t>prologue?</a:t>
            </a:r>
          </a:p>
        </p:txBody>
      </p:sp>
      <p:cxnSp>
        <p:nvCxnSpPr>
          <p:cNvPr id="42" name="Straight Arrow Connector 41"/>
          <p:cNvCxnSpPr/>
          <p:nvPr/>
        </p:nvCxnSpPr>
        <p:spPr>
          <a:xfrm flipH="1" flipV="1">
            <a:off x="7946266" y="4254726"/>
            <a:ext cx="707016" cy="156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1820" y="5228823"/>
            <a:ext cx="2665926" cy="738664"/>
          </a:xfrm>
          <a:prstGeom prst="rect">
            <a:avLst/>
          </a:prstGeom>
          <a:noFill/>
          <a:ln>
            <a:solidFill>
              <a:srgbClr val="FF0000"/>
            </a:solidFill>
          </a:ln>
        </p:spPr>
        <p:txBody>
          <a:bodyPr wrap="square" rtlCol="0">
            <a:spAutoFit/>
          </a:bodyPr>
          <a:lstStyle/>
          <a:p>
            <a:r>
              <a:rPr lang="en-GB" sz="1400" dirty="0"/>
              <a:t>13. Why does Shakespeare reveal the events, ideas and themes at </a:t>
            </a:r>
            <a:r>
              <a:rPr lang="en-GB" sz="1400" dirty="0" smtClean="0"/>
              <a:t>the </a:t>
            </a:r>
            <a:r>
              <a:rPr lang="en-GB" sz="1400" dirty="0"/>
              <a:t>start of the play?</a:t>
            </a:r>
          </a:p>
        </p:txBody>
      </p:sp>
      <p:sp>
        <p:nvSpPr>
          <p:cNvPr id="44" name="TextBox 43"/>
          <p:cNvSpPr txBox="1"/>
          <p:nvPr/>
        </p:nvSpPr>
        <p:spPr>
          <a:xfrm>
            <a:off x="8618029" y="5388084"/>
            <a:ext cx="3612524" cy="738664"/>
          </a:xfrm>
          <a:prstGeom prst="rect">
            <a:avLst/>
          </a:prstGeom>
          <a:noFill/>
          <a:ln>
            <a:solidFill>
              <a:srgbClr val="FF0000"/>
            </a:solidFill>
          </a:ln>
        </p:spPr>
        <p:txBody>
          <a:bodyPr wrap="square" rtlCol="0">
            <a:spAutoFit/>
          </a:bodyPr>
          <a:lstStyle/>
          <a:p>
            <a:r>
              <a:rPr lang="en-GB" sz="1400" dirty="0"/>
              <a:t>14. How are the </a:t>
            </a:r>
            <a:r>
              <a:rPr lang="en-GB" sz="1400" dirty="0" smtClean="0"/>
              <a:t>features of </a:t>
            </a:r>
            <a:r>
              <a:rPr lang="en-GB" sz="1400" dirty="0"/>
              <a:t>a tragedy indicated</a:t>
            </a:r>
            <a:r>
              <a:rPr lang="en-GB" sz="1400" dirty="0" smtClean="0"/>
              <a:t>? What does Shakespeare use in his prologue?</a:t>
            </a:r>
            <a:endParaRPr lang="en-GB" sz="1400" dirty="0"/>
          </a:p>
        </p:txBody>
      </p:sp>
      <p:cxnSp>
        <p:nvCxnSpPr>
          <p:cNvPr id="46" name="Straight Arrow Connector 45"/>
          <p:cNvCxnSpPr/>
          <p:nvPr/>
        </p:nvCxnSpPr>
        <p:spPr>
          <a:xfrm flipH="1" flipV="1">
            <a:off x="7917287" y="5139309"/>
            <a:ext cx="2253803" cy="185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43354" y="6238375"/>
            <a:ext cx="4999315" cy="523220"/>
          </a:xfrm>
          <a:prstGeom prst="rect">
            <a:avLst/>
          </a:prstGeom>
          <a:noFill/>
          <a:ln>
            <a:solidFill>
              <a:srgbClr val="FF0000"/>
            </a:solidFill>
          </a:ln>
        </p:spPr>
        <p:txBody>
          <a:bodyPr wrap="square" rtlCol="0">
            <a:spAutoFit/>
          </a:bodyPr>
          <a:lstStyle/>
          <a:p>
            <a:r>
              <a:rPr lang="en-GB" sz="1400" b="1" u="sng" dirty="0" smtClean="0">
                <a:solidFill>
                  <a:srgbClr val="FF0000"/>
                </a:solidFill>
              </a:rPr>
              <a:t>CHALLENGE</a:t>
            </a:r>
            <a:r>
              <a:rPr lang="en-GB" sz="1400" b="1" u="sng" dirty="0">
                <a:solidFill>
                  <a:srgbClr val="FF0000"/>
                </a:solidFill>
              </a:rPr>
              <a:t>: 1) what will the audience think, feel or imagine</a:t>
            </a:r>
            <a:r>
              <a:rPr lang="en-GB" sz="1400" b="1" u="sng" dirty="0" smtClean="0">
                <a:solidFill>
                  <a:srgbClr val="FF0000"/>
                </a:solidFill>
              </a:rPr>
              <a:t>?</a:t>
            </a:r>
          </a:p>
          <a:p>
            <a:r>
              <a:rPr lang="en-GB" sz="1400" b="1" u="sng" dirty="0" smtClean="0">
                <a:solidFill>
                  <a:srgbClr val="FF0000"/>
                </a:solidFill>
              </a:rPr>
              <a:t>2) What are the key themes presented?</a:t>
            </a:r>
            <a:endParaRPr lang="en-GB" sz="1400" b="1" u="sng" dirty="0">
              <a:solidFill>
                <a:srgbClr val="FF0000"/>
              </a:solidFill>
            </a:endParaRPr>
          </a:p>
        </p:txBody>
      </p:sp>
      <p:sp>
        <p:nvSpPr>
          <p:cNvPr id="4" name="Rounded Rectangle 3"/>
          <p:cNvSpPr/>
          <p:nvPr/>
        </p:nvSpPr>
        <p:spPr>
          <a:xfrm rot="1118057">
            <a:off x="4003674" y="5560381"/>
            <a:ext cx="1423115" cy="1099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Conflict</a:t>
            </a:r>
          </a:p>
          <a:p>
            <a:pPr algn="ctr"/>
            <a:r>
              <a:rPr lang="en-GB" sz="1400" dirty="0" smtClean="0"/>
              <a:t>Love</a:t>
            </a:r>
          </a:p>
          <a:p>
            <a:pPr algn="ctr"/>
            <a:r>
              <a:rPr lang="en-GB" sz="1400" dirty="0" smtClean="0"/>
              <a:t>Fate</a:t>
            </a:r>
          </a:p>
          <a:p>
            <a:pPr algn="ctr"/>
            <a:r>
              <a:rPr lang="en-GB" sz="1400" dirty="0" smtClean="0"/>
              <a:t>Tragedy </a:t>
            </a:r>
            <a:endParaRPr lang="en-GB" sz="1400" dirty="0"/>
          </a:p>
        </p:txBody>
      </p:sp>
    </p:spTree>
    <p:extLst>
      <p:ext uri="{BB962C8B-B14F-4D97-AF65-F5344CB8AC3E}">
        <p14:creationId xmlns:p14="http://schemas.microsoft.com/office/powerpoint/2010/main" val="8980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CD768-1447-40F1-947E-CE2FFEFE9C5B}"/>
              </a:ext>
            </a:extLst>
          </p:cNvPr>
          <p:cNvSpPr>
            <a:spLocks noGrp="1"/>
          </p:cNvSpPr>
          <p:nvPr>
            <p:ph type="title"/>
          </p:nvPr>
        </p:nvSpPr>
        <p:spPr>
          <a:xfrm>
            <a:off x="6529387" y="0"/>
            <a:ext cx="4824412" cy="755337"/>
          </a:xfrm>
          <a:ln>
            <a:solidFill>
              <a:schemeClr val="accent1"/>
            </a:solidFill>
          </a:ln>
        </p:spPr>
        <p:txBody>
          <a:bodyPr>
            <a:normAutofit/>
          </a:bodyPr>
          <a:lstStyle/>
          <a:p>
            <a:r>
              <a:rPr lang="en-GB" sz="2400" b="1" u="sng" dirty="0"/>
              <a:t>STEP by STEP guide</a:t>
            </a:r>
          </a:p>
        </p:txBody>
      </p:sp>
      <p:sp>
        <p:nvSpPr>
          <p:cNvPr id="3" name="Content Placeholder 2">
            <a:extLst>
              <a:ext uri="{FF2B5EF4-FFF2-40B4-BE49-F238E27FC236}">
                <a16:creationId xmlns:a16="http://schemas.microsoft.com/office/drawing/2014/main" xmlns="" id="{27B84DB4-00A1-481B-B450-67920CAE0A5A}"/>
              </a:ext>
            </a:extLst>
          </p:cNvPr>
          <p:cNvSpPr>
            <a:spLocks noGrp="1"/>
          </p:cNvSpPr>
          <p:nvPr>
            <p:ph idx="1"/>
          </p:nvPr>
        </p:nvSpPr>
        <p:spPr>
          <a:xfrm>
            <a:off x="7924800" y="924104"/>
            <a:ext cx="3962400" cy="3467592"/>
          </a:xfrm>
        </p:spPr>
        <p:txBody>
          <a:bodyPr>
            <a:normAutofit lnSpcReduction="10000"/>
          </a:bodyPr>
          <a:lstStyle/>
          <a:p>
            <a:r>
              <a:rPr lang="en-GB" sz="1800" dirty="0"/>
              <a:t>1. select quotes</a:t>
            </a:r>
          </a:p>
          <a:p>
            <a:r>
              <a:rPr lang="en-GB" sz="1800" dirty="0"/>
              <a:t>2.consider themes presented</a:t>
            </a:r>
          </a:p>
          <a:p>
            <a:r>
              <a:rPr lang="en-GB" sz="1800" dirty="0"/>
              <a:t>Explore and analyse why, their importance and how they relate to the rest of the play</a:t>
            </a:r>
          </a:p>
          <a:p>
            <a:r>
              <a:rPr lang="en-GB" sz="1800" dirty="0"/>
              <a:t>Explore the EFFECT of the structure-Sonnet- and it’s importance (mention how the play ends with a sonnet- spoken by the fathers/Prince and what they remind us of)</a:t>
            </a:r>
          </a:p>
          <a:p>
            <a:r>
              <a:rPr lang="en-GB" sz="1800" dirty="0"/>
              <a:t>Link to the themes across the play/key quotes</a:t>
            </a:r>
          </a:p>
          <a:p>
            <a:endParaRPr lang="en-GB" dirty="0"/>
          </a:p>
        </p:txBody>
      </p:sp>
      <p:pic>
        <p:nvPicPr>
          <p:cNvPr id="4" name="Picture 3">
            <a:extLst>
              <a:ext uri="{FF2B5EF4-FFF2-40B4-BE49-F238E27FC236}">
                <a16:creationId xmlns:a16="http://schemas.microsoft.com/office/drawing/2014/main" xmlns="" id="{5A3A7358-4AB8-4CF1-AF6A-B9CFABEC8FD3}"/>
              </a:ext>
            </a:extLst>
          </p:cNvPr>
          <p:cNvPicPr>
            <a:picLocks noChangeAspect="1"/>
          </p:cNvPicPr>
          <p:nvPr/>
        </p:nvPicPr>
        <p:blipFill rotWithShape="1">
          <a:blip r:embed="rId2"/>
          <a:srcRect l="31524" t="13107" r="31680" b="5302"/>
          <a:stretch/>
        </p:blipFill>
        <p:spPr>
          <a:xfrm>
            <a:off x="0" y="-300747"/>
            <a:ext cx="6178795" cy="7060143"/>
          </a:xfrm>
          <a:prstGeom prst="rect">
            <a:avLst/>
          </a:prstGeom>
        </p:spPr>
      </p:pic>
      <p:sp>
        <p:nvSpPr>
          <p:cNvPr id="5" name="TextBox 4"/>
          <p:cNvSpPr txBox="1"/>
          <p:nvPr/>
        </p:nvSpPr>
        <p:spPr>
          <a:xfrm>
            <a:off x="7804906" y="4174073"/>
            <a:ext cx="1893194" cy="2585323"/>
          </a:xfrm>
          <a:prstGeom prst="rect">
            <a:avLst/>
          </a:prstGeom>
          <a:noFill/>
          <a:ln>
            <a:solidFill>
              <a:schemeClr val="accent1"/>
            </a:solidFill>
          </a:ln>
        </p:spPr>
        <p:txBody>
          <a:bodyPr wrap="square" rtlCol="0">
            <a:spAutoFit/>
          </a:bodyPr>
          <a:lstStyle/>
          <a:p>
            <a:r>
              <a:rPr lang="en-GB" b="1" u="sng" dirty="0" smtClean="0"/>
              <a:t>KEY WORDS:</a:t>
            </a:r>
          </a:p>
          <a:p>
            <a:r>
              <a:rPr lang="en-GB" dirty="0" smtClean="0"/>
              <a:t>Foreshadow/</a:t>
            </a:r>
            <a:r>
              <a:rPr lang="en-GB" dirty="0" err="1" smtClean="0"/>
              <a:t>ing</a:t>
            </a:r>
            <a:endParaRPr lang="en-GB" dirty="0" smtClean="0"/>
          </a:p>
          <a:p>
            <a:r>
              <a:rPr lang="en-GB" dirty="0" smtClean="0"/>
              <a:t>Foretell</a:t>
            </a:r>
          </a:p>
          <a:p>
            <a:r>
              <a:rPr lang="en-GB" dirty="0" smtClean="0"/>
              <a:t>Predicts </a:t>
            </a:r>
          </a:p>
          <a:p>
            <a:r>
              <a:rPr lang="en-GB" dirty="0" smtClean="0"/>
              <a:t>Indicates</a:t>
            </a:r>
          </a:p>
          <a:p>
            <a:r>
              <a:rPr lang="en-GB" dirty="0" smtClean="0"/>
              <a:t>Reflects</a:t>
            </a:r>
          </a:p>
          <a:p>
            <a:r>
              <a:rPr lang="en-GB" dirty="0" smtClean="0"/>
              <a:t>Informs</a:t>
            </a:r>
          </a:p>
          <a:p>
            <a:r>
              <a:rPr lang="en-GB" dirty="0" smtClean="0"/>
              <a:t>prepares</a:t>
            </a:r>
          </a:p>
          <a:p>
            <a:endParaRPr lang="en-GB" dirty="0"/>
          </a:p>
        </p:txBody>
      </p:sp>
      <p:sp>
        <p:nvSpPr>
          <p:cNvPr id="6" name="TextBox 5"/>
          <p:cNvSpPr txBox="1"/>
          <p:nvPr/>
        </p:nvSpPr>
        <p:spPr>
          <a:xfrm>
            <a:off x="10113900" y="4174074"/>
            <a:ext cx="1893194" cy="2585323"/>
          </a:xfrm>
          <a:prstGeom prst="rect">
            <a:avLst/>
          </a:prstGeom>
          <a:noFill/>
          <a:ln>
            <a:solidFill>
              <a:schemeClr val="accent1"/>
            </a:solidFill>
          </a:ln>
        </p:spPr>
        <p:txBody>
          <a:bodyPr wrap="square" rtlCol="0">
            <a:spAutoFit/>
          </a:bodyPr>
          <a:lstStyle/>
          <a:p>
            <a:r>
              <a:rPr lang="en-GB" b="1" u="sng" dirty="0" smtClean="0"/>
              <a:t>KEY WORDS:</a:t>
            </a:r>
          </a:p>
          <a:p>
            <a:r>
              <a:rPr lang="en-GB" dirty="0" smtClean="0"/>
              <a:t>Entertains</a:t>
            </a:r>
          </a:p>
          <a:p>
            <a:r>
              <a:rPr lang="en-GB" dirty="0" smtClean="0"/>
              <a:t>Bemuses</a:t>
            </a:r>
          </a:p>
          <a:p>
            <a:r>
              <a:rPr lang="en-GB" dirty="0" smtClean="0"/>
              <a:t>Shocks</a:t>
            </a:r>
          </a:p>
          <a:p>
            <a:r>
              <a:rPr lang="en-GB" dirty="0" smtClean="0"/>
              <a:t>Engages </a:t>
            </a:r>
          </a:p>
          <a:p>
            <a:r>
              <a:rPr lang="en-GB" dirty="0" smtClean="0"/>
              <a:t>Conflict</a:t>
            </a:r>
          </a:p>
          <a:p>
            <a:r>
              <a:rPr lang="en-GB" dirty="0" smtClean="0"/>
              <a:t>Love</a:t>
            </a:r>
          </a:p>
          <a:p>
            <a:r>
              <a:rPr lang="en-GB" dirty="0" smtClean="0"/>
              <a:t>Retribution</a:t>
            </a:r>
          </a:p>
          <a:p>
            <a:r>
              <a:rPr lang="en-GB" dirty="0" smtClean="0"/>
              <a:t>Fate </a:t>
            </a:r>
            <a:endParaRPr lang="en-GB" dirty="0"/>
          </a:p>
        </p:txBody>
      </p:sp>
    </p:spTree>
    <p:extLst>
      <p:ext uri="{BB962C8B-B14F-4D97-AF65-F5344CB8AC3E}">
        <p14:creationId xmlns:p14="http://schemas.microsoft.com/office/powerpoint/2010/main" val="2080884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7120</Words>
  <Application>Microsoft Office PowerPoint</Application>
  <PresentationFormat>Widescreen</PresentationFormat>
  <Paragraphs>657</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Comic Sans MS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1. What is the purpose of the prologue?</vt:lpstr>
      <vt:lpstr>1. What is the point of the prologue? </vt:lpstr>
      <vt:lpstr>STEP by STEP guide</vt:lpstr>
      <vt:lpstr>PowerPoint Presentation</vt:lpstr>
      <vt:lpstr>Review: 5 in 5 Romeo &amp; Juliet</vt:lpstr>
      <vt:lpstr>PowerPoint Presentation</vt:lpstr>
      <vt:lpstr>PowerPoint Presentation</vt:lpstr>
      <vt:lpstr>Self-quizzing … Romeo</vt:lpstr>
      <vt:lpstr>Self-quizzing … Romeo</vt:lpstr>
      <vt:lpstr>STEP by STEP guide</vt:lpstr>
      <vt:lpstr>WAGOLL  (I, We, You do)</vt:lpstr>
      <vt:lpstr>WAGOLL  (I, We, You do)  YOUR TURN  1. Start with a summary of the extract 2. track the text- identify ¾ themes/points to write about 3. write about them in order e.g. order of extract 4. link to the wider aspects of the play   OR  5. write about the wider aspects of the play after the extract</vt:lpstr>
      <vt:lpstr>Review: 5 in 5 Romeo &amp; Juliet</vt:lpstr>
      <vt:lpstr>PowerPoint Presentation</vt:lpstr>
      <vt:lpstr>5 in 5 Romeo &amp; Juliet</vt:lpstr>
      <vt:lpstr>5 in 5 Romeo &amp; Juliet</vt:lpstr>
      <vt:lpstr>MEMORY AND RECALL Self-quizzing …</vt:lpstr>
      <vt:lpstr>Self-quizzing …</vt:lpstr>
      <vt:lpstr>How is Romeo presented in the extract and throughout the whole play?</vt:lpstr>
      <vt:lpstr>Feedback: How is Romeo presented in the extract and throughout the whole play?</vt:lpstr>
      <vt:lpstr>PowerPoint Presentation</vt:lpstr>
      <vt:lpstr>PowerPoint Presentation</vt:lpstr>
      <vt:lpstr>PowerPoint Presentation</vt:lpstr>
    </vt:vector>
  </TitlesOfParts>
  <Company>Wolfreton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dc:creator>
  <cp:lastModifiedBy>gav</cp:lastModifiedBy>
  <cp:revision>39</cp:revision>
  <dcterms:created xsi:type="dcterms:W3CDTF">2019-12-05T20:52:13Z</dcterms:created>
  <dcterms:modified xsi:type="dcterms:W3CDTF">2020-09-23T17:58:34Z</dcterms:modified>
</cp:coreProperties>
</file>