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5"/>
  </p:handoutMasterIdLst>
  <p:sldIdLst>
    <p:sldId id="337" r:id="rId2"/>
    <p:sldId id="342" r:id="rId3"/>
    <p:sldId id="341" r:id="rId4"/>
    <p:sldId id="293" r:id="rId5"/>
    <p:sldId id="294" r:id="rId6"/>
    <p:sldId id="308" r:id="rId7"/>
    <p:sldId id="309" r:id="rId8"/>
    <p:sldId id="344" r:id="rId9"/>
    <p:sldId id="331" r:id="rId10"/>
    <p:sldId id="311" r:id="rId11"/>
    <p:sldId id="345" r:id="rId12"/>
    <p:sldId id="314" r:id="rId13"/>
    <p:sldId id="343" r:id="rId14"/>
    <p:sldId id="333" r:id="rId15"/>
    <p:sldId id="346" r:id="rId16"/>
    <p:sldId id="339" r:id="rId17"/>
    <p:sldId id="332" r:id="rId18"/>
    <p:sldId id="317" r:id="rId19"/>
    <p:sldId id="328" r:id="rId20"/>
    <p:sldId id="329" r:id="rId21"/>
    <p:sldId id="327" r:id="rId22"/>
    <p:sldId id="330" r:id="rId23"/>
    <p:sldId id="340" r:id="rId24"/>
  </p:sldIdLst>
  <p:sldSz cx="14058900" cy="10160000"/>
  <p:notesSz cx="6797675" cy="9926638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0">
          <p15:clr>
            <a:srgbClr val="A4A3A4"/>
          </p15:clr>
        </p15:guide>
        <p15:guide id="2" pos="44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2" y="84"/>
      </p:cViewPr>
      <p:guideLst>
        <p:guide orient="horz" pos="3200"/>
        <p:guide pos="44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D617D1D0-2478-40C2-98C9-A6C8CC42B06A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A920B45C-D8FF-4836-8533-6162FB017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75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8" y="3156187"/>
            <a:ext cx="11950065" cy="21778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8835" y="5757334"/>
            <a:ext cx="9841230" cy="25964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7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92702" y="406873"/>
            <a:ext cx="3163253" cy="86689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2947" y="406873"/>
            <a:ext cx="9255443" cy="86689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20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2">
    <p:bg>
      <p:bgPr>
        <a:solidFill>
          <a:srgbClr val="9F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5024957" y="0"/>
            <a:ext cx="8992756" cy="912815"/>
          </a:xfrm>
          <a:prstGeom prst="rect">
            <a:avLst/>
          </a:prstGeom>
          <a:solidFill>
            <a:srgbClr val="00A3D7"/>
          </a:solidFill>
          <a:ln w="25400">
            <a:solidFill>
              <a:srgbClr val="000000"/>
            </a:solidFill>
          </a:ln>
        </p:spPr>
        <p:txBody>
          <a:bodyPr lIns="0" tIns="0" rIns="0" bIns="0" anchor="b"/>
          <a:lstStyle>
            <a:lvl1pPr defTabSz="608545">
              <a:defRPr sz="3852" b="1" u="sng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96105" y="952500"/>
            <a:ext cx="13894152" cy="9207501"/>
          </a:xfrm>
          <a:prstGeom prst="rect">
            <a:avLst/>
          </a:prstGeom>
          <a:solidFill>
            <a:srgbClr val="94E3FE"/>
          </a:solidFill>
        </p:spPr>
        <p:txBody>
          <a:bodyPr lIns="26787" tIns="26787" rIns="26787" bIns="26787"/>
          <a:lstStyle>
            <a:lvl1pPr marL="328087" indent="-271640" defTabSz="608545">
              <a:lnSpc>
                <a:spcPct val="90000"/>
              </a:lnSpc>
              <a:spcBef>
                <a:spcPts val="593"/>
              </a:spcBef>
              <a:buSzPct val="56000"/>
              <a:buFont typeface="Chalkboard SE Regular"/>
              <a:buChar char="๏"/>
              <a:defRPr sz="3259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647943" indent="-271642" defTabSz="608545">
              <a:lnSpc>
                <a:spcPct val="90000"/>
              </a:lnSpc>
              <a:spcBef>
                <a:spcPts val="593"/>
              </a:spcBef>
              <a:buSzPct val="58999"/>
              <a:buFont typeface="Chalkboard SE Regular"/>
              <a:buChar char="•"/>
              <a:defRPr sz="3259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911354" indent="-271642" defTabSz="608545">
              <a:lnSpc>
                <a:spcPct val="90000"/>
              </a:lnSpc>
              <a:spcBef>
                <a:spcPts val="593"/>
              </a:spcBef>
              <a:buSzPct val="42000"/>
              <a:buFont typeface="Chalkboard SE Regular"/>
              <a:buChar char="-"/>
              <a:defRPr sz="3259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911354" indent="-271642" defTabSz="608545">
              <a:lnSpc>
                <a:spcPct val="90000"/>
              </a:lnSpc>
              <a:spcBef>
                <a:spcPts val="593"/>
              </a:spcBef>
              <a:buSzPct val="42000"/>
              <a:buFont typeface="Chalkboard SE Regular"/>
              <a:buChar char="-"/>
              <a:defRPr sz="3259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911354" indent="-271642" defTabSz="608545">
              <a:lnSpc>
                <a:spcPct val="90000"/>
              </a:lnSpc>
              <a:spcBef>
                <a:spcPts val="593"/>
              </a:spcBef>
              <a:buSzPct val="42000"/>
              <a:buFont typeface="Chalkboard SE Regular"/>
              <a:buChar char="-"/>
              <a:defRPr sz="3259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148"/>
          <p:cNvSpPr>
            <a:spLocks noGrp="1"/>
          </p:cNvSpPr>
          <p:nvPr>
            <p:ph type="sldNum" sz="quarter" idx="10"/>
          </p:nvPr>
        </p:nvSpPr>
        <p:spPr>
          <a:xfrm>
            <a:off x="6895208" y="9644945"/>
            <a:ext cx="253841" cy="263407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t"/>
          <a:lstStyle>
            <a:lvl1pPr algn="ctr" defTabSz="606785">
              <a:defRPr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</a:lstStyle>
          <a:p>
            <a:pPr>
              <a:defRPr/>
            </a:pPr>
            <a:fld id="{656F5C05-9E2B-4DE4-A00A-13DCB429B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301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5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56" y="6528743"/>
            <a:ext cx="11950065" cy="201788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56" y="4306243"/>
            <a:ext cx="11950065" cy="22224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01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2946" y="2370669"/>
            <a:ext cx="6209347" cy="67051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6609" y="2370669"/>
            <a:ext cx="6209347" cy="67051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5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945" y="2274242"/>
            <a:ext cx="6211789" cy="9477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945" y="3222037"/>
            <a:ext cx="6211789" cy="5853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41730" y="2274242"/>
            <a:ext cx="6214229" cy="9477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41730" y="3222037"/>
            <a:ext cx="6214229" cy="5853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7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17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49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947" y="404518"/>
            <a:ext cx="4625281" cy="17215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6640" y="404520"/>
            <a:ext cx="7859315" cy="86712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947" y="2126077"/>
            <a:ext cx="4625281" cy="69497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70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5643" y="7112000"/>
            <a:ext cx="8435340" cy="8396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5643" y="907815"/>
            <a:ext cx="8435340" cy="609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5643" y="7951612"/>
            <a:ext cx="8435340" cy="11923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73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2945" y="406871"/>
            <a:ext cx="12653010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945" y="2370669"/>
            <a:ext cx="12653010" cy="6705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947" y="9416817"/>
            <a:ext cx="3280410" cy="540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8F122-746A-475E-9357-E0CE52F91517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3460" y="9416817"/>
            <a:ext cx="4451985" cy="540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75547" y="9416817"/>
            <a:ext cx="3280410" cy="540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C921-64B0-48B6-A269-C5867EC14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54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xqHVoZ0fzc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2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Creative Prose Writing: </a:t>
            </a:r>
          </a:p>
        </p:txBody>
      </p:sp>
      <p:sp>
        <p:nvSpPr>
          <p:cNvPr id="43010" name="Shape 249"/>
          <p:cNvSpPr>
            <a:spLocks noGrp="1"/>
          </p:cNvSpPr>
          <p:nvPr>
            <p:ph type="body" idx="1"/>
          </p:nvPr>
        </p:nvSpPr>
        <p:spPr>
          <a:xfrm>
            <a:off x="738248" y="2107259"/>
            <a:ext cx="12582407" cy="7394222"/>
          </a:xfrm>
        </p:spPr>
        <p:txBody>
          <a:bodyPr/>
          <a:lstStyle/>
          <a:p>
            <a:pPr marL="505655" indent="-505655"/>
            <a:r>
              <a:rPr lang="en-US" altLang="en-US" sz="6667" dirty="0"/>
              <a:t>You need: exercise book, planner/equipment, Starter task, glue, sentence/VCOP mats.</a:t>
            </a:r>
          </a:p>
          <a:p>
            <a:pPr marL="505655" indent="-505655"/>
            <a:r>
              <a:rPr lang="en-US" altLang="en-US" sz="6667" dirty="0"/>
              <a:t>Title: </a:t>
            </a:r>
            <a:r>
              <a:rPr lang="en-US" altLang="en-US" sz="6667" b="1" u="sng" dirty="0"/>
              <a:t>Effective Sentences</a:t>
            </a:r>
          </a:p>
        </p:txBody>
      </p:sp>
    </p:spTree>
    <p:extLst>
      <p:ext uri="{BB962C8B-B14F-4D97-AF65-F5344CB8AC3E}">
        <p14:creationId xmlns:p14="http://schemas.microsoft.com/office/powerpoint/2010/main" val="150541900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672" y="7112000"/>
            <a:ext cx="12643556" cy="2645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7730" tIns="67730" rIns="67730" bIns="67730" spcCol="38100">
            <a:spAutoFit/>
          </a:bodyPr>
          <a:lstStyle/>
          <a:p>
            <a:pPr>
              <a:defRPr/>
            </a:pPr>
            <a:r>
              <a:rPr lang="en-GB" sz="1630" b="1" u="sng" kern="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Most Challenging Sentences: </a:t>
            </a:r>
          </a:p>
          <a:p>
            <a:pPr>
              <a:defRPr/>
            </a:pPr>
            <a:r>
              <a:rPr lang="en-GB" sz="1630" b="1" kern="0" dirty="0" err="1">
                <a:latin typeface="+mj-lt"/>
                <a:ea typeface="+mj-ea"/>
                <a:cs typeface="+mj-cs"/>
                <a:sym typeface="Helvetica"/>
              </a:rPr>
              <a:t>Polysyndenton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(overuse the word </a:t>
            </a:r>
            <a:r>
              <a:rPr lang="en-GB" sz="1630" b="1" u="sng" kern="0" dirty="0">
                <a:latin typeface="+mj-lt"/>
                <a:ea typeface="+mj-ea"/>
                <a:cs typeface="+mj-cs"/>
                <a:sym typeface="Helvetica"/>
              </a:rPr>
              <a:t>and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for effect).  He scraped and clutched and gasped and grasped each handhold as he ascended up the side of the cliff.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— (dash) to create a sudden interruption and then use a long list to make the pace faster.  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He was tired, sore and his hands—  were bound! He thrashed, kicked, clawed and bucked at the ropes holding him fast.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Try to include a </a:t>
            </a: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fragment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for effect.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He stumbled, fell, lurched to his knees, to his feet; tumbled. Flailing at nothing. Just air.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831" y="3749493"/>
            <a:ext cx="12643556" cy="24626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7730" tIns="67730" rIns="67730" bIns="67730" spcCol="38100">
            <a:spAutoFit/>
          </a:bodyPr>
          <a:lstStyle/>
          <a:p>
            <a:pPr>
              <a:defRPr/>
            </a:pPr>
            <a:r>
              <a:rPr lang="en-GB" sz="1630" b="1" u="sng" kern="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More Challenge: </a:t>
            </a: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Overuse commas in a list to speed up your pace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Nearly gasping for air, churning water, splashing, surfacing, thrashing, going under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… drowning. He hadn’t expected his day to end like this. 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; mark to create longer pauses to slow the pace.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He checked his nearly damaged watch; it was nearly time. Any minute now, this door would open, and death would follow; it was inevitable.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complex-compound sentence.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Waiting in anticipation for his mum to finally arrive, he thought he heard his mother’s voice</a:t>
            </a:r>
            <a:r>
              <a:rPr lang="en-GB" sz="2074" kern="0" dirty="0">
                <a:latin typeface="+mj-lt"/>
                <a:ea typeface="+mj-ea"/>
                <a:cs typeface="+mj-cs"/>
                <a:sym typeface="Helvetica"/>
              </a:rPr>
              <a:t>;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it was someone else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…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783" y="451556"/>
            <a:ext cx="12643556" cy="2645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7730" tIns="67730" rIns="67730" bIns="67730" spcCol="38100">
            <a:spAutoFit/>
          </a:bodyPr>
          <a:lstStyle/>
          <a:p>
            <a:pPr>
              <a:defRPr/>
            </a:pPr>
            <a:r>
              <a:rPr lang="en-GB" sz="1630" b="1" u="sng" kern="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Less Challenge: </a:t>
            </a: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several simple sentences in a row for effect. 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US" sz="1630" kern="0" dirty="0">
                <a:latin typeface="+mj-lt"/>
                <a:ea typeface="+mj-ea"/>
                <a:cs typeface="+mj-cs"/>
                <a:sym typeface="Helvetica"/>
              </a:rPr>
              <a:t>Her head was aching. Her lungs: burning. Her heart was pounding. But her teeth were gritted in determination. 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</a:t>
            </a:r>
            <a:r>
              <a:rPr lang="is-IS" sz="1630" b="1" kern="0" dirty="0">
                <a:latin typeface="+mj-lt"/>
                <a:ea typeface="+mj-ea"/>
                <a:cs typeface="+mj-cs"/>
                <a:sym typeface="Helvetica"/>
              </a:rPr>
              <a:t>… with a fragment to create effect. </a:t>
            </a:r>
          </a:p>
          <a:p>
            <a:pPr>
              <a:defRPr/>
            </a:pPr>
            <a:endParaRPr lang="is-IS" sz="1630" b="1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She nodded to the stranger whom she had saved... </a:t>
            </a:r>
            <a:r>
              <a:rPr lang="en-US" sz="1630" kern="0" dirty="0">
                <a:latin typeface="+mj-lt"/>
                <a:ea typeface="+mj-ea"/>
                <a:cs typeface="+mj-cs"/>
                <a:sym typeface="Helvetica"/>
              </a:rPr>
              <a:t>R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edemption was sweet!  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complex sentence with a simple sentence for effect.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Beyond the horizon, she could finally see the clouds part to reveal a heavenly curtain of light. It was the last time she would ever see the sunrise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…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1404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hape 468"/>
          <p:cNvSpPr>
            <a:spLocks noChangeArrowheads="1"/>
          </p:cNvSpPr>
          <p:nvPr/>
        </p:nvSpPr>
        <p:spPr bwMode="auto">
          <a:xfrm>
            <a:off x="256118" y="1447"/>
            <a:ext cx="515056" cy="38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2913" tIns="52913" rIns="52913" bIns="52913" anchor="ctr">
            <a:spAutoFit/>
          </a:bodyPr>
          <a:lstStyle>
            <a:lvl1pPr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en-US" altLang="en-US" sz="1778">
                <a:latin typeface="Gill Sans"/>
                <a:ea typeface="Gill Sans"/>
                <a:cs typeface="Gill Sans"/>
                <a:sym typeface="Gill Sans"/>
              </a:rPr>
              <a:t>Ob</a:t>
            </a:r>
          </a:p>
        </p:txBody>
      </p:sp>
      <p:sp>
        <p:nvSpPr>
          <p:cNvPr id="106498" name="Shape 469"/>
          <p:cNvSpPr>
            <a:spLocks noGrp="1"/>
          </p:cNvSpPr>
          <p:nvPr>
            <p:ph type="title"/>
          </p:nvPr>
        </p:nvSpPr>
        <p:spPr>
          <a:xfrm>
            <a:off x="1196802" y="191677"/>
            <a:ext cx="11377264" cy="912519"/>
          </a:xfrm>
          <a:ln>
            <a:miter lim="400000"/>
            <a:headEnd/>
            <a:tailEnd/>
          </a:ln>
        </p:spPr>
        <p:txBody>
          <a:bodyPr>
            <a:normAutofit/>
          </a:bodyPr>
          <a:lstStyle/>
          <a:p>
            <a:pPr defTabSz="606785"/>
            <a:r>
              <a:rPr lang="en-US" altLang="en-US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Sub heading: ‘Must go faster’ rising action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1"/>
          </p:nvPr>
        </p:nvSpPr>
        <p:spPr>
          <a:xfrm>
            <a:off x="513646" y="1263576"/>
            <a:ext cx="13389093" cy="7416824"/>
          </a:xfrm>
          <a:solidFill>
            <a:srgbClr val="FBCAA2"/>
          </a:solidFill>
        </p:spPr>
        <p:txBody>
          <a:bodyPr>
            <a:normAutofit/>
          </a:bodyPr>
          <a:lstStyle/>
          <a:p>
            <a:pPr marL="55882" indent="0" defTabSz="602462">
              <a:spcBef>
                <a:spcPts val="444"/>
              </a:spcBef>
              <a:buNone/>
              <a:defRPr sz="4000"/>
            </a:pPr>
            <a:r>
              <a:rPr lang="en-GB" sz="3200" dirty="0"/>
              <a:t>Have your sentence types in front of you. You are going to watch a ‘rising action’ scene. YOU are going to write what you: see, hear, experience etc – using sentences to create the effect SHOWN on screen.</a:t>
            </a:r>
            <a:endParaRPr sz="3200" dirty="0"/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1100680" indent="-423339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693355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2370696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3048038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3725380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4402722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5080064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5757405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fld id="{0EBFEBE0-DF93-4D41-A33E-D534AB0F69E1}" type="slidenum">
              <a:rPr lang="en-US" altLang="en-US" smtClean="0">
                <a:latin typeface="Gill Sans"/>
                <a:ea typeface="Gill Sans"/>
                <a:cs typeface="Gill Sans"/>
                <a:sym typeface="Gill Sans"/>
              </a:rPr>
              <a:pPr>
                <a:lnSpc>
                  <a:spcPct val="90000"/>
                </a:lnSpc>
              </a:pPr>
              <a:t>11</a:t>
            </a:fld>
            <a:endParaRPr lang="en-US" altLang="en-US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D4F13-773D-4004-80A8-BA132E17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218" y="2559720"/>
            <a:ext cx="8491615" cy="57039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7D5F5-A488-4D0A-B518-6B2D53519F27}"/>
              </a:ext>
            </a:extLst>
          </p:cNvPr>
          <p:cNvSpPr/>
          <p:nvPr/>
        </p:nvSpPr>
        <p:spPr>
          <a:xfrm>
            <a:off x="513646" y="5800080"/>
            <a:ext cx="4296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What atmosphere can you create with a ”chase scene”?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What types of sentences would you begin to use?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How might you use punctuation effectively? </a:t>
            </a:r>
          </a:p>
        </p:txBody>
      </p:sp>
    </p:spTree>
    <p:extLst>
      <p:ext uri="{BB962C8B-B14F-4D97-AF65-F5344CB8AC3E}">
        <p14:creationId xmlns:p14="http://schemas.microsoft.com/office/powerpoint/2010/main" val="58989491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6" y="4402667"/>
            <a:ext cx="6486409" cy="48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39" y="1535760"/>
            <a:ext cx="5757333" cy="383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77" y="3003316"/>
            <a:ext cx="3944055" cy="630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988" y="5515093"/>
            <a:ext cx="5653852" cy="396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0818" y="615504"/>
            <a:ext cx="4822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6"/>
              </a:rPr>
              <a:t>https://www.youtube.com/watch?v=rxqHVoZ0fzc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399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672" y="7112000"/>
            <a:ext cx="12643556" cy="2645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7730" tIns="67730" rIns="67730" bIns="67730" spcCol="38100">
            <a:spAutoFit/>
          </a:bodyPr>
          <a:lstStyle/>
          <a:p>
            <a:pPr>
              <a:defRPr/>
            </a:pPr>
            <a:r>
              <a:rPr lang="en-GB" sz="1630" b="1" u="sng" kern="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Most Challenging Sentences: </a:t>
            </a:r>
          </a:p>
          <a:p>
            <a:pPr>
              <a:defRPr/>
            </a:pPr>
            <a:r>
              <a:rPr lang="en-GB" sz="1630" b="1" kern="0" dirty="0" err="1">
                <a:latin typeface="+mj-lt"/>
                <a:ea typeface="+mj-ea"/>
                <a:cs typeface="+mj-cs"/>
                <a:sym typeface="Helvetica"/>
              </a:rPr>
              <a:t>Polysyndenton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(overuse the word </a:t>
            </a:r>
            <a:r>
              <a:rPr lang="en-GB" sz="1630" b="1" u="sng" kern="0" dirty="0">
                <a:latin typeface="+mj-lt"/>
                <a:ea typeface="+mj-ea"/>
                <a:cs typeface="+mj-cs"/>
                <a:sym typeface="Helvetica"/>
              </a:rPr>
              <a:t>and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for effect).  He scraped and clutched and gasped and grasped each handhold as he ascended up the side of the cliff.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— (dash) to create a sudden interruption and then use a long list to make the pace faster.  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He was tired, sore and his hands—  were bound! He thrashed, kicked, clawed and bucked at the ropes holding him fast.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Try to include a </a:t>
            </a: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fragment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for effect.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He stumbled, fell, lurched to his knees, to his feet; tumbled. Flailing at nothing. Just air.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831" y="3749493"/>
            <a:ext cx="12643556" cy="24626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7730" tIns="67730" rIns="67730" bIns="67730" spcCol="38100">
            <a:spAutoFit/>
          </a:bodyPr>
          <a:lstStyle/>
          <a:p>
            <a:pPr>
              <a:defRPr/>
            </a:pPr>
            <a:r>
              <a:rPr lang="en-GB" sz="1630" b="1" u="sng" kern="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More Challenge: </a:t>
            </a: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Overuse commas in a list to speed up your pace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Nearly gasping for air, churning water, splashing, surfacing, thrashing, going under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… drowning. He hadn’t expected his day to end like this. 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; mark to create longer pauses to slow the pace.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He checked his nearly damaged watch; it was nearly time. Any minute now, this door would open, and death would follow; it was inevitable. </a:t>
            </a: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complex-compound sentence.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Waiting in anticipation for his mum to finally arrive, he thought he heard his mother’s voice</a:t>
            </a:r>
            <a:r>
              <a:rPr lang="en-GB" sz="2074" kern="0" dirty="0">
                <a:latin typeface="+mj-lt"/>
                <a:ea typeface="+mj-ea"/>
                <a:cs typeface="+mj-cs"/>
                <a:sym typeface="Helvetica"/>
              </a:rPr>
              <a:t>;</a:t>
            </a: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 it was someone else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…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783" y="451556"/>
            <a:ext cx="12643556" cy="2645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67730" tIns="67730" rIns="67730" bIns="67730" spcCol="38100">
            <a:spAutoFit/>
          </a:bodyPr>
          <a:lstStyle/>
          <a:p>
            <a:pPr>
              <a:defRPr/>
            </a:pPr>
            <a:r>
              <a:rPr lang="en-GB" sz="1630" b="1" u="sng" kern="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Less Challenge: </a:t>
            </a: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several simple sentences in a row for effect. 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US" sz="1630" kern="0" dirty="0">
                <a:latin typeface="+mj-lt"/>
                <a:ea typeface="+mj-ea"/>
                <a:cs typeface="+mj-cs"/>
                <a:sym typeface="Helvetica"/>
              </a:rPr>
              <a:t>Her head was aching. Her lungs: burning. Her heart was pounding. But her teeth were gritted in determination. 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</a:t>
            </a:r>
            <a:r>
              <a:rPr lang="is-IS" sz="1630" b="1" kern="0" dirty="0">
                <a:latin typeface="+mj-lt"/>
                <a:ea typeface="+mj-ea"/>
                <a:cs typeface="+mj-cs"/>
                <a:sym typeface="Helvetica"/>
              </a:rPr>
              <a:t>… with a fragment to create effect. </a:t>
            </a:r>
          </a:p>
          <a:p>
            <a:pPr>
              <a:defRPr/>
            </a:pPr>
            <a:endParaRPr lang="is-IS" sz="1630" b="1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She nodded to the stranger whom she had saved... </a:t>
            </a:r>
            <a:r>
              <a:rPr lang="en-US" sz="1630" kern="0" dirty="0">
                <a:latin typeface="+mj-lt"/>
                <a:ea typeface="+mj-ea"/>
                <a:cs typeface="+mj-cs"/>
                <a:sym typeface="Helvetica"/>
              </a:rPr>
              <a:t>R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edemption was sweet!  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1630" b="1" kern="0" dirty="0">
                <a:latin typeface="+mj-lt"/>
                <a:ea typeface="+mj-ea"/>
                <a:cs typeface="+mj-cs"/>
                <a:sym typeface="Helvetica"/>
              </a:rPr>
              <a:t>Use a complex sentence with a simple sentence for effect. </a:t>
            </a:r>
          </a:p>
          <a:p>
            <a:pPr>
              <a:defRPr/>
            </a:pPr>
            <a:r>
              <a:rPr lang="en-GB" sz="1630" kern="0" dirty="0">
                <a:latin typeface="+mj-lt"/>
                <a:ea typeface="+mj-ea"/>
                <a:cs typeface="+mj-cs"/>
                <a:sym typeface="Helvetica"/>
              </a:rPr>
              <a:t>Beyond the horizon, she could finally see the clouds part to reveal a heavenly curtain of light. It was the last time she would ever see the sunrise</a:t>
            </a:r>
            <a:r>
              <a:rPr lang="is-IS" sz="1630" kern="0" dirty="0">
                <a:latin typeface="+mj-lt"/>
                <a:ea typeface="+mj-ea"/>
                <a:cs typeface="+mj-cs"/>
                <a:sym typeface="Helvetica"/>
              </a:rPr>
              <a:t>…</a:t>
            </a:r>
            <a:endParaRPr lang="en-GB" sz="1630" kern="0" dirty="0"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8264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hape 468"/>
          <p:cNvSpPr>
            <a:spLocks noChangeArrowheads="1"/>
          </p:cNvSpPr>
          <p:nvPr/>
        </p:nvSpPr>
        <p:spPr bwMode="auto">
          <a:xfrm>
            <a:off x="256118" y="1447"/>
            <a:ext cx="515056" cy="38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2913" tIns="52913" rIns="52913" bIns="52913" anchor="ctr">
            <a:spAutoFit/>
          </a:bodyPr>
          <a:lstStyle>
            <a:lvl1pPr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 defTabSz="40957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en-US" altLang="en-US" sz="1778">
                <a:latin typeface="Gill Sans"/>
                <a:ea typeface="Gill Sans"/>
                <a:cs typeface="Gill Sans"/>
                <a:sym typeface="Gill Sans"/>
              </a:rPr>
              <a:t>Ob</a:t>
            </a:r>
          </a:p>
        </p:txBody>
      </p:sp>
      <p:sp>
        <p:nvSpPr>
          <p:cNvPr id="106498" name="Shape 469"/>
          <p:cNvSpPr>
            <a:spLocks noGrp="1"/>
          </p:cNvSpPr>
          <p:nvPr>
            <p:ph type="title"/>
          </p:nvPr>
        </p:nvSpPr>
        <p:spPr>
          <a:xfrm>
            <a:off x="2132906" y="191677"/>
            <a:ext cx="8664222" cy="912519"/>
          </a:xfrm>
          <a:ln>
            <a:miter lim="400000"/>
            <a:headEnd/>
            <a:tailEnd/>
          </a:ln>
        </p:spPr>
        <p:txBody>
          <a:bodyPr/>
          <a:lstStyle/>
          <a:p>
            <a:pPr defTabSz="606785"/>
            <a:r>
              <a:rPr lang="en-US" altLang="en-US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Review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1"/>
          </p:nvPr>
        </p:nvSpPr>
        <p:spPr>
          <a:xfrm>
            <a:off x="513646" y="1263576"/>
            <a:ext cx="13389093" cy="7848872"/>
          </a:xfrm>
          <a:solidFill>
            <a:srgbClr val="FBCAA2"/>
          </a:solidFill>
        </p:spPr>
        <p:txBody>
          <a:bodyPr>
            <a:normAutofit/>
          </a:bodyPr>
          <a:lstStyle/>
          <a:p>
            <a:pPr marL="55882" indent="0" defTabSz="602462">
              <a:spcBef>
                <a:spcPts val="444"/>
              </a:spcBef>
              <a:buNone/>
              <a:defRPr sz="4000"/>
            </a:pPr>
            <a:r>
              <a:rPr sz="5926" b="1" u="sng" dirty="0"/>
              <a:t> </a:t>
            </a:r>
          </a:p>
          <a:p>
            <a:pPr marL="1631401" indent="-1575519" defTabSz="602462">
              <a:spcBef>
                <a:spcPts val="444"/>
              </a:spcBef>
              <a:defRPr sz="4000"/>
            </a:pPr>
            <a:r>
              <a:rPr sz="5926" dirty="0"/>
              <a:t>Why do we care about different sentence-lengths? </a:t>
            </a:r>
            <a:endParaRPr lang="en-GB" sz="5926" dirty="0"/>
          </a:p>
          <a:p>
            <a:pPr marL="1631401" indent="-1575519" defTabSz="602462">
              <a:spcBef>
                <a:spcPts val="444"/>
              </a:spcBef>
              <a:defRPr sz="4000"/>
            </a:pPr>
            <a:r>
              <a:rPr sz="5926" dirty="0"/>
              <a:t>Why use different sentences? </a:t>
            </a:r>
            <a:endParaRPr lang="en-GB" sz="5926" dirty="0"/>
          </a:p>
          <a:p>
            <a:pPr marL="1631401" indent="-1575519" defTabSz="602462">
              <a:spcBef>
                <a:spcPts val="444"/>
              </a:spcBef>
              <a:defRPr sz="4000"/>
            </a:pPr>
            <a:r>
              <a:rPr lang="en-GB" sz="5926" dirty="0"/>
              <a:t>What effects can be created?</a:t>
            </a:r>
          </a:p>
          <a:p>
            <a:pPr marL="1631401" indent="-1575519" defTabSz="602462">
              <a:spcBef>
                <a:spcPts val="444"/>
              </a:spcBef>
              <a:defRPr sz="4000"/>
            </a:pPr>
            <a:r>
              <a:rPr lang="en-GB" sz="5926" dirty="0"/>
              <a:t>How does punctuation add to the effect?</a:t>
            </a:r>
            <a:endParaRPr sz="5926" dirty="0"/>
          </a:p>
          <a:p>
            <a:pPr marL="553411" indent="-497532" defTabSz="602462">
              <a:spcBef>
                <a:spcPts val="444"/>
              </a:spcBef>
              <a:defRPr sz="4000"/>
            </a:pPr>
            <a:endParaRPr lang="en-GB" sz="5926" dirty="0"/>
          </a:p>
          <a:p>
            <a:pPr marL="553411" indent="-497532" defTabSz="602462">
              <a:spcBef>
                <a:spcPts val="444"/>
              </a:spcBef>
              <a:defRPr sz="4000"/>
            </a:pPr>
            <a:endParaRPr sz="5926" dirty="0"/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1100680" indent="-423339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693355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2370696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3048038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3725380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4402722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5080064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5757405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fld id="{0EBFEBE0-DF93-4D41-A33E-D534AB0F69E1}" type="slidenum">
              <a:rPr lang="en-US" altLang="en-US" smtClean="0">
                <a:latin typeface="Gill Sans"/>
                <a:ea typeface="Gill Sans"/>
                <a:cs typeface="Gill Sans"/>
                <a:sym typeface="Gill Sans"/>
              </a:rPr>
              <a:pPr>
                <a:lnSpc>
                  <a:spcPct val="90000"/>
                </a:lnSpc>
              </a:pPr>
              <a:t>14</a:t>
            </a:fld>
            <a:endParaRPr lang="en-US" altLang="en-US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4777698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0" y="6303536"/>
            <a:ext cx="5005679" cy="37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58" y="6016104"/>
            <a:ext cx="5757333" cy="383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060" y="109070"/>
            <a:ext cx="3944055" cy="558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59" y="2901682"/>
            <a:ext cx="4573732" cy="321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6672D2-ED45-4BA3-99B6-E21B8021A2BF}"/>
              </a:ext>
            </a:extLst>
          </p:cNvPr>
          <p:cNvSpPr/>
          <p:nvPr/>
        </p:nvSpPr>
        <p:spPr>
          <a:xfrm>
            <a:off x="332706" y="147832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Using these images to help – or an idea of your own:</a:t>
            </a:r>
          </a:p>
          <a:p>
            <a:r>
              <a:rPr lang="en-GB" dirty="0"/>
              <a:t>WRITE: a rising action scene to build up the panicked tension in your own writing. </a:t>
            </a:r>
          </a:p>
          <a:p>
            <a:r>
              <a:rPr lang="en-GB" dirty="0"/>
              <a:t>Try to use a RANGE of punctuation for even more crafted effect. </a:t>
            </a:r>
          </a:p>
          <a:p>
            <a:endParaRPr lang="en-GB" dirty="0"/>
          </a:p>
          <a:p>
            <a:r>
              <a:rPr lang="en-GB" b="1" dirty="0"/>
              <a:t>EDIT</a:t>
            </a:r>
            <a:r>
              <a:rPr lang="en-GB" dirty="0"/>
              <a:t>: Carefully reconstruct sentences you’ve already used if they are not effective enough. </a:t>
            </a:r>
          </a:p>
          <a:p>
            <a:endParaRPr lang="en-GB" dirty="0"/>
          </a:p>
          <a:p>
            <a:r>
              <a:rPr lang="en-GB" dirty="0"/>
              <a:t>Follow the suggestions given to you to enhance your writing. </a:t>
            </a:r>
          </a:p>
        </p:txBody>
      </p:sp>
    </p:spTree>
    <p:extLst>
      <p:ext uri="{BB962C8B-B14F-4D97-AF65-F5344CB8AC3E}">
        <p14:creationId xmlns:p14="http://schemas.microsoft.com/office/powerpoint/2010/main" val="146772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Placeholder 2"/>
          <p:cNvSpPr>
            <a:spLocks noGrp="1"/>
          </p:cNvSpPr>
          <p:nvPr>
            <p:ph type="body" idx="1"/>
          </p:nvPr>
        </p:nvSpPr>
        <p:spPr>
          <a:xfrm>
            <a:off x="707672" y="338667"/>
            <a:ext cx="12756444" cy="9482667"/>
          </a:xfrm>
        </p:spPr>
        <p:txBody>
          <a:bodyPr/>
          <a:lstStyle/>
          <a:p>
            <a:pPr eaLnBrk="1" hangingPunct="1"/>
            <a:r>
              <a:rPr lang="en-GB" altLang="en-US" dirty="0"/>
              <a:t>TASK: </a:t>
            </a:r>
          </a:p>
          <a:p>
            <a:pPr eaLnBrk="1" hangingPunct="1"/>
            <a:r>
              <a:rPr lang="en-GB" altLang="en-US" dirty="0"/>
              <a:t>You should now have just two possible stories to work on.</a:t>
            </a:r>
          </a:p>
          <a:p>
            <a:pPr eaLnBrk="1" hangingPunct="1"/>
            <a:r>
              <a:rPr lang="en-GB" altLang="en-US" dirty="0"/>
              <a:t>Choose one and: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WRITE: continue to build up the panicked tension in your own writing. Try to use a RANGE of punctuation for even more crafted effect. </a:t>
            </a:r>
          </a:p>
          <a:p>
            <a:pPr eaLnBrk="1" hangingPunct="1"/>
            <a:r>
              <a:rPr lang="en-GB" altLang="en-US" dirty="0"/>
              <a:t>OR </a:t>
            </a:r>
          </a:p>
          <a:p>
            <a:pPr eaLnBrk="1" hangingPunct="1"/>
            <a:r>
              <a:rPr lang="en-GB" altLang="en-US" dirty="0"/>
              <a:t>EDIT: Carefully reconstruct sentences you’ve already used if they are not effective enough. 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Follow the suggestions given to you to enhance your writing. </a:t>
            </a:r>
          </a:p>
        </p:txBody>
      </p:sp>
    </p:spTree>
    <p:extLst>
      <p:ext uri="{BB962C8B-B14F-4D97-AF65-F5344CB8AC3E}">
        <p14:creationId xmlns:p14="http://schemas.microsoft.com/office/powerpoint/2010/main" val="586625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449"/>
          <p:cNvSpPr>
            <a:spLocks noGrp="1"/>
          </p:cNvSpPr>
          <p:nvPr>
            <p:ph type="title"/>
          </p:nvPr>
        </p:nvSpPr>
        <p:spPr>
          <a:xfrm>
            <a:off x="5098580" y="0"/>
            <a:ext cx="8664222" cy="912519"/>
          </a:xfrm>
          <a:ln>
            <a:miter lim="400000"/>
            <a:headEnd/>
            <a:tailEnd/>
          </a:ln>
        </p:spPr>
        <p:txBody>
          <a:bodyPr/>
          <a:lstStyle/>
          <a:p>
            <a:pPr defTabSz="606785"/>
            <a:r>
              <a:rPr lang="en-US" altLang="en-US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REVIEW </a:t>
            </a:r>
          </a:p>
        </p:txBody>
      </p:sp>
      <p:sp>
        <p:nvSpPr>
          <p:cNvPr id="99330" name="Shape 450"/>
          <p:cNvSpPr>
            <a:spLocks noGrp="1"/>
          </p:cNvSpPr>
          <p:nvPr>
            <p:ph type="body" idx="1"/>
          </p:nvPr>
        </p:nvSpPr>
        <p:spPr>
          <a:xfrm>
            <a:off x="347840" y="952501"/>
            <a:ext cx="13389092" cy="9207499"/>
          </a:xfrm>
        </p:spPr>
        <p:txBody>
          <a:bodyPr/>
          <a:lstStyle/>
          <a:p>
            <a:pPr marL="326912" indent="-270467" defTabSz="606785"/>
            <a:r>
              <a:rPr lang="en-US" altLang="en-US"/>
              <a:t>fragments – Silent screams! Panic!   Game over!   Drip. Drip. Drip. Dripping.  </a:t>
            </a:r>
          </a:p>
          <a:p>
            <a:pPr marL="326912" indent="-270467" defTabSz="606785"/>
            <a:endParaRPr lang="en-US" altLang="en-US"/>
          </a:p>
          <a:p>
            <a:pPr marL="326912" indent="-270467" defTabSz="606785"/>
            <a:endParaRPr lang="en-US" altLang="en-US"/>
          </a:p>
          <a:p>
            <a:pPr marL="326912" indent="-270467" defTabSz="606785"/>
            <a:r>
              <a:rPr lang="en-US" altLang="en-US"/>
              <a:t>Simple sentence - “I leapt for the handhold.” (subject/predicate)</a:t>
            </a:r>
          </a:p>
          <a:p>
            <a:pPr marL="326912" indent="-270467" defTabSz="606785"/>
            <a:endParaRPr lang="en-US" altLang="en-US"/>
          </a:p>
          <a:p>
            <a:pPr marL="326912" indent="-270467" defTabSz="606785"/>
            <a:endParaRPr lang="en-US" altLang="en-US"/>
          </a:p>
          <a:p>
            <a:pPr marL="326912" indent="-270467" defTabSz="606785"/>
            <a:r>
              <a:rPr lang="en-US" altLang="en-US"/>
              <a:t>Compound sentence - two </a:t>
            </a:r>
            <a:r>
              <a:rPr lang="en-US" altLang="en-US" u="sng"/>
              <a:t>simple</a:t>
            </a:r>
            <a:r>
              <a:rPr lang="en-US" altLang="en-US"/>
              <a:t> sentences (but, and, or connecting them)</a:t>
            </a:r>
          </a:p>
          <a:p>
            <a:pPr marL="326912" indent="-270467" defTabSz="606785"/>
            <a:endParaRPr lang="en-US" altLang="en-US"/>
          </a:p>
          <a:p>
            <a:pPr marL="326912" indent="-270467" defTabSz="606785"/>
            <a:r>
              <a:rPr lang="en-US" altLang="en-US"/>
              <a:t>Complex sentence - </a:t>
            </a:r>
            <a:r>
              <a:rPr lang="en-US" altLang="en-US">
                <a:latin typeface="Chalkboard SE Bold"/>
                <a:ea typeface="Chalkboard SE Bold"/>
                <a:cs typeface="Chalkboard SE Bold"/>
                <a:sym typeface="Chalkboard SE Bold"/>
              </a:rPr>
              <a:t>ing, ly, preposition,</a:t>
            </a:r>
            <a:r>
              <a:rPr lang="en-US" altLang="en-US"/>
              <a:t> connective, sub-clause, main clause (simple sentence)  “Waiting for place in line, I noticed he was watching me.” </a:t>
            </a:r>
          </a:p>
          <a:p>
            <a:pPr marL="326912" indent="-270467" defTabSz="606785"/>
            <a:endParaRPr lang="en-US" altLang="en-US"/>
          </a:p>
          <a:p>
            <a:pPr marL="326912" indent="-270467" defTabSz="606785"/>
            <a:r>
              <a:rPr lang="en-US" altLang="en-US"/>
              <a:t>complex-compound sentence (followed by a fragment)</a:t>
            </a:r>
          </a:p>
          <a:p>
            <a:pPr marL="326912" indent="-270467" defTabSz="606785">
              <a:lnSpc>
                <a:spcPct val="100000"/>
              </a:lnSpc>
              <a:spcBef>
                <a:spcPts val="296"/>
              </a:spcBef>
              <a:buSz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55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As the dog howled, one cat sat on the fence</a:t>
            </a:r>
            <a:r>
              <a:rPr lang="en-US" altLang="en-US" sz="5333" u="sng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;</a:t>
            </a:r>
            <a:r>
              <a:rPr lang="en-US" altLang="en-US" sz="3556" u="sng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the other licked its paws</a:t>
            </a:r>
            <a:r>
              <a:rPr lang="en-US" altLang="en-US" sz="355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Totally unconcerned. </a:t>
            </a:r>
          </a:p>
        </p:txBody>
      </p:sp>
      <p:sp>
        <p:nvSpPr>
          <p:cNvPr id="99331" name="Shape 45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1100680" indent="-423339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693355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2370696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3048038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3725380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4402722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5080064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5757405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fld id="{7BB47E86-A02E-4E63-A595-122ED0F0BAD7}" type="slidenum">
              <a:rPr lang="en-US" altLang="en-US" smtClean="0">
                <a:latin typeface="Gill Sans"/>
                <a:ea typeface="Gill Sans"/>
                <a:cs typeface="Gill Sans"/>
                <a:sym typeface="Gill Sans"/>
              </a:rPr>
              <a:pPr/>
              <a:t>17</a:t>
            </a:fld>
            <a:endParaRPr lang="en-US" altLang="en-US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7589113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Placeholder 2"/>
          <p:cNvSpPr>
            <a:spLocks noGrp="1"/>
          </p:cNvSpPr>
          <p:nvPr>
            <p:ph type="body" idx="1"/>
          </p:nvPr>
        </p:nvSpPr>
        <p:spPr>
          <a:xfrm>
            <a:off x="707672" y="338667"/>
            <a:ext cx="12756444" cy="9482667"/>
          </a:xfrm>
        </p:spPr>
        <p:txBody>
          <a:bodyPr/>
          <a:lstStyle/>
          <a:p>
            <a:pPr eaLnBrk="1" hangingPunct="1"/>
            <a:r>
              <a:rPr lang="en-GB" altLang="en-US"/>
              <a:t>TASK: </a:t>
            </a:r>
          </a:p>
          <a:p>
            <a:pPr eaLnBrk="1" hangingPunct="1"/>
            <a:r>
              <a:rPr lang="en-GB" altLang="en-US"/>
              <a:t>WRITE: Now continue to build up the panicked tension in your own writing. Try to use a RANGE of punctuation for even more crafted effect. </a:t>
            </a:r>
          </a:p>
          <a:p>
            <a:pPr eaLnBrk="1" hangingPunct="1"/>
            <a:r>
              <a:rPr lang="en-GB" altLang="en-US"/>
              <a:t>OR </a:t>
            </a:r>
          </a:p>
          <a:p>
            <a:pPr eaLnBrk="1" hangingPunct="1"/>
            <a:r>
              <a:rPr lang="en-GB" altLang="en-US"/>
              <a:t>EDIT: Carefully reconstruct sentences you’ve already used if they are not effective enough. 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Follow the suggestions given to you to enhance your writing. </a:t>
            </a:r>
          </a:p>
        </p:txBody>
      </p:sp>
    </p:spTree>
    <p:extLst>
      <p:ext uri="{BB962C8B-B14F-4D97-AF65-F5344CB8AC3E}">
        <p14:creationId xmlns:p14="http://schemas.microsoft.com/office/powerpoint/2010/main" val="54193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2866" y="2271688"/>
            <a:ext cx="288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ASSESSMENT PREPARATION</a:t>
            </a:r>
          </a:p>
        </p:txBody>
      </p:sp>
    </p:spTree>
    <p:extLst>
      <p:ext uri="{BB962C8B-B14F-4D97-AF65-F5344CB8AC3E}">
        <p14:creationId xmlns:p14="http://schemas.microsoft.com/office/powerpoint/2010/main" val="316080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2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Creative Prose Writing: write down a few ideas – keep it small </a:t>
            </a:r>
            <a:r>
              <a:rPr lang="en-US" altLang="en-US" dirty="0" err="1"/>
              <a:t>eg</a:t>
            </a:r>
            <a:r>
              <a:rPr lang="en-US" altLang="en-US" dirty="0"/>
              <a:t>: car keys down the drain </a:t>
            </a:r>
          </a:p>
        </p:txBody>
      </p:sp>
      <p:sp>
        <p:nvSpPr>
          <p:cNvPr id="43010" name="Shape 249"/>
          <p:cNvSpPr>
            <a:spLocks noGrp="1"/>
          </p:cNvSpPr>
          <p:nvPr>
            <p:ph type="body" idx="1"/>
          </p:nvPr>
        </p:nvSpPr>
        <p:spPr>
          <a:xfrm>
            <a:off x="738248" y="2107259"/>
            <a:ext cx="12582407" cy="7394222"/>
          </a:xfrm>
        </p:spPr>
        <p:txBody>
          <a:bodyPr/>
          <a:lstStyle/>
          <a:p>
            <a:pPr marL="505655" indent="-505655"/>
            <a:endParaRPr lang="en-US" altLang="en-US" sz="6667" b="1" u="sng" dirty="0"/>
          </a:p>
          <a:p>
            <a:pPr marL="505655" indent="-505655"/>
            <a:endParaRPr lang="en-US" altLang="en-US" sz="6667" b="1" u="sng" dirty="0"/>
          </a:p>
          <a:p>
            <a:pPr marL="0" indent="0">
              <a:buNone/>
            </a:pPr>
            <a:r>
              <a:rPr lang="en-US" altLang="en-US" sz="6667" dirty="0"/>
              <a:t>              conflict/issue/problem</a:t>
            </a:r>
          </a:p>
        </p:txBody>
      </p:sp>
    </p:spTree>
    <p:extLst>
      <p:ext uri="{BB962C8B-B14F-4D97-AF65-F5344CB8AC3E}">
        <p14:creationId xmlns:p14="http://schemas.microsoft.com/office/powerpoint/2010/main" val="308292956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06" y="38357"/>
            <a:ext cx="13105456" cy="15852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part of the narrative is this? (exposition – setting, exposition – character, conflict, rising action,  resolution, denouement)? </a:t>
            </a:r>
          </a:p>
          <a:p>
            <a:r>
              <a:rPr lang="en-US" dirty="0"/>
              <a:t>Which of these story parts are better? </a:t>
            </a:r>
          </a:p>
          <a:p>
            <a:r>
              <a:rPr lang="en-US" dirty="0">
                <a:solidFill>
                  <a:srgbClr val="FF0000"/>
                </a:solidFill>
              </a:rPr>
              <a:t>Challenge: what atmosphere are these authors trying to create? Which is better and why?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211" y="1674911"/>
            <a:ext cx="5904656" cy="74789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It stood, quietly looking at me. It’s feathers were grey and it was a pigeon waiting in the darkness. </a:t>
            </a:r>
          </a:p>
          <a:p>
            <a:endParaRPr lang="en-US" sz="3200" dirty="0"/>
          </a:p>
          <a:p>
            <a:r>
              <a:rPr lang="en-US" sz="3200" dirty="0"/>
              <a:t>I wasn’t scared, I was trying to kill it with my catapult sling-shot. I was smiling a sneaky smile, taking aim, when suddenly, the bird jumped off and began falling towards me. </a:t>
            </a:r>
          </a:p>
          <a:p>
            <a:endParaRPr lang="en-US" sz="3200" dirty="0"/>
          </a:p>
          <a:p>
            <a:r>
              <a:rPr lang="en-US" sz="3200" dirty="0"/>
              <a:t>It’s on me now at top speed like a cheetah, it’s claws ready to kill…. </a:t>
            </a:r>
          </a:p>
          <a:p>
            <a:endParaRPr lang="en-US" sz="3200" dirty="0"/>
          </a:p>
          <a:p>
            <a:r>
              <a:rPr lang="en-US" sz="3200" dirty="0"/>
              <a:t>It tore a gaping hole into his face…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1378" y="1674911"/>
            <a:ext cx="7236879" cy="74789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Perched in silence, grey feathers obscured a silhouette of a fat, stubby creature, cooing softly. A midnight serenade. </a:t>
            </a:r>
          </a:p>
          <a:p>
            <a:endParaRPr lang="en-US" sz="3200" dirty="0"/>
          </a:p>
          <a:p>
            <a:r>
              <a:rPr lang="en-US" sz="3200" dirty="0"/>
              <a:t>Playing at the corners of his lips, a twitch of a smile touched the hunter below – yet his eyes seethed with pale hatred. Pulling back the leather thong, holding a perfectly round pebble, his eyes were lasers locked onto the prey – a flurry of feathers, a plummeting shape fell to earth like a meteor, piercing the air, shattering the silence of the night. </a:t>
            </a:r>
          </a:p>
          <a:p>
            <a:endParaRPr lang="en-US" sz="3200" dirty="0"/>
          </a:p>
          <a:p>
            <a:r>
              <a:rPr lang="en-US" sz="3200" dirty="0"/>
              <a:t>Dribbling blood pooled at his feet…</a:t>
            </a:r>
          </a:p>
        </p:txBody>
      </p:sp>
    </p:spTree>
    <p:extLst>
      <p:ext uri="{BB962C8B-B14F-4D97-AF65-F5344CB8AC3E}">
        <p14:creationId xmlns:p14="http://schemas.microsoft.com/office/powerpoint/2010/main" val="246044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49" y="-403266"/>
            <a:ext cx="12653010" cy="1693333"/>
          </a:xfrm>
        </p:spPr>
        <p:txBody>
          <a:bodyPr/>
          <a:lstStyle/>
          <a:p>
            <a:r>
              <a:rPr lang="en-US" dirty="0"/>
              <a:t>Ob: able to plan and develop a 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817" y="1269920"/>
            <a:ext cx="4248472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Attention-grabbing opening </a:t>
            </a:r>
            <a:r>
              <a:rPr lang="en-US" dirty="0"/>
              <a:t>– short, and sharp. (one complex sentence)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398" y="2447420"/>
            <a:ext cx="4176464" cy="39703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Exposition: Describe your setting: </a:t>
            </a:r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en-US" dirty="0"/>
              <a:t>pick an </a:t>
            </a:r>
            <a:r>
              <a:rPr lang="en-US" b="1" dirty="0"/>
              <a:t>interesting</a:t>
            </a:r>
            <a:r>
              <a:rPr lang="en-US" dirty="0"/>
              <a:t> setting.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Challenge: Make sure it sets an </a:t>
            </a:r>
            <a:r>
              <a:rPr lang="en-US" b="1" dirty="0">
                <a:solidFill>
                  <a:srgbClr val="FF0000"/>
                </a:solidFill>
              </a:rPr>
              <a:t>atmosphere</a:t>
            </a:r>
            <a:r>
              <a:rPr lang="en-US" dirty="0">
                <a:solidFill>
                  <a:srgbClr val="FF0000"/>
                </a:solidFill>
              </a:rPr>
              <a:t>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foreshadow the conflict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the 5 senses and </a:t>
            </a:r>
            <a:r>
              <a:rPr lang="en-US" dirty="0" err="1"/>
              <a:t>colours</a:t>
            </a:r>
            <a:r>
              <a:rPr lang="en-US" dirty="0"/>
              <a:t>. (“damp grey drizzle…”)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 sentence to describe the wide-angle picture. </a:t>
            </a:r>
          </a:p>
          <a:p>
            <a:pPr marL="342900" indent="-342900">
              <a:buAutoNum type="arabicPeriod"/>
            </a:pPr>
            <a:r>
              <a:rPr lang="en-US" dirty="0"/>
              <a:t>A sentence or two to describe the smaller details (moving in) </a:t>
            </a:r>
          </a:p>
          <a:p>
            <a:pPr marL="342900" indent="-342900">
              <a:buAutoNum type="arabicPeriod"/>
            </a:pPr>
            <a:r>
              <a:rPr lang="en-US" dirty="0"/>
              <a:t>A sentence to describe a TINY detail, to pull us right into the space.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5214" y="2637075"/>
            <a:ext cx="4320480" cy="34163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Exposition: Describe your Character</a:t>
            </a:r>
            <a:r>
              <a:rPr lang="en-US" dirty="0"/>
              <a:t>: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Tiny, unusual details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similes/metaphors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Choose words that describe their face, skin, eyes, hair, actions.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It must suggest their personality.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“hands twitched” shows nervousness </a:t>
            </a:r>
          </a:p>
          <a:p>
            <a:pPr marL="285750" indent="-285750">
              <a:buFontTx/>
              <a:buChar char="-"/>
            </a:pPr>
            <a:r>
              <a:rPr lang="en-US" dirty="0"/>
              <a:t>“a heavy stride” shows confidence </a:t>
            </a:r>
          </a:p>
          <a:p>
            <a:pPr marL="285750" indent="-285750">
              <a:buFontTx/>
              <a:buChar char="-"/>
            </a:pPr>
            <a:r>
              <a:rPr lang="en-US" dirty="0"/>
              <a:t>“a sideways glace” they’re sneaky 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9557" y="6897484"/>
            <a:ext cx="3744416" cy="31393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Describe the rising action: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Consider pace by using complex sentences or short, simple sentences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Action verbs NO adverbs  (use </a:t>
            </a:r>
            <a:r>
              <a:rPr lang="en-US" u="sng" dirty="0"/>
              <a:t>leaped</a:t>
            </a:r>
            <a:r>
              <a:rPr lang="en-US" dirty="0"/>
              <a:t> = not </a:t>
            </a:r>
            <a:r>
              <a:rPr lang="en-US" u="sng" dirty="0"/>
              <a:t>quickly jumped)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Overuse commas for effect or overuse “and” (Polysyndeton)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608" y="7120616"/>
            <a:ext cx="4104456" cy="2031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Resolution: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Slow the pace down – add a one-sentence paragraph for effect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- Describe and don’t TELL what has happened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84398" y="6992272"/>
            <a:ext cx="3662209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Denouement: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Add a plot twist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Add a cliffhanger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 one-sentence or even a fragment would word (“Game over.”)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68810" y="1916251"/>
            <a:ext cx="0" cy="571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87909" y="4555912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03476" y="6637465"/>
            <a:ext cx="368424" cy="709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71900" y="6592168"/>
            <a:ext cx="6629958" cy="6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701858" y="5404536"/>
            <a:ext cx="360040" cy="1215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22640" y="8284933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549730" y="8467145"/>
            <a:ext cx="829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117682" y="4555912"/>
            <a:ext cx="749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184398" y="2775744"/>
            <a:ext cx="3469788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Conflict: </a:t>
            </a:r>
          </a:p>
          <a:p>
            <a:r>
              <a:rPr lang="en-US" dirty="0"/>
              <a:t>- One sentence: </a:t>
            </a:r>
          </a:p>
          <a:p>
            <a:pPr marL="285750" indent="-285750">
              <a:buFontTx/>
              <a:buChar char="-"/>
            </a:pPr>
            <a:r>
              <a:rPr lang="en-US" dirty="0"/>
              <a:t>HINT at the conflict – a problem – something going wrong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Use detailed describing to show not tell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Change the setting/atmosphere</a:t>
            </a:r>
          </a:p>
        </p:txBody>
      </p:sp>
    </p:spTree>
    <p:extLst>
      <p:ext uri="{BB962C8B-B14F-4D97-AF65-F5344CB8AC3E}">
        <p14:creationId xmlns:p14="http://schemas.microsoft.com/office/powerpoint/2010/main" val="3342421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49" y="-403266"/>
            <a:ext cx="12653010" cy="1693333"/>
          </a:xfrm>
        </p:spPr>
        <p:txBody>
          <a:bodyPr/>
          <a:lstStyle/>
          <a:p>
            <a:r>
              <a:rPr lang="en-US" dirty="0"/>
              <a:t>Ob: able to plan and develop a 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816" y="930334"/>
            <a:ext cx="13278143" cy="11695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Attention-grabbing opening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“</a:t>
            </a:r>
            <a:r>
              <a:rPr lang="en-US" sz="1400" b="1" dirty="0"/>
              <a:t>Be wary of friends, be more wary of enemies. You never know which will stab you in the back. Or try to peck our your eyes, from the front. I had made friends with a pigeon.” 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398" y="2447419"/>
            <a:ext cx="4338482" cy="38472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Exposition: Describe your setting: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sz="1400" dirty="0"/>
              <a:t>“Squealing wind tormented the leaves in the trees, as they convulsed, shackled to their branches.” 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5214" y="2637075"/>
            <a:ext cx="4320480" cy="36317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Exposition: Describe your Character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sz="1400" dirty="0"/>
              <a:t>“A twitch of a smile played at the corners of his lips – yet his eyes seethed with pale anger.”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963" y="6735894"/>
            <a:ext cx="4387251" cy="33547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Describe the rising action: </a:t>
            </a:r>
          </a:p>
          <a:p>
            <a:r>
              <a:rPr lang="en-US" dirty="0"/>
              <a:t>“</a:t>
            </a:r>
            <a:r>
              <a:rPr lang="en-US" sz="1400" dirty="0"/>
              <a:t>A flurry of feathers, a plummeting shape fell to earth like a meteor, piercing the air, shattering the silence of the night with a “squawk!”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64336" y="6861591"/>
            <a:ext cx="4565806" cy="30777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Resolution: </a:t>
            </a:r>
          </a:p>
          <a:p>
            <a:endParaRPr lang="en-US" dirty="0"/>
          </a:p>
          <a:p>
            <a:r>
              <a:rPr lang="en-US" sz="1600" dirty="0"/>
              <a:t>“</a:t>
            </a:r>
            <a:r>
              <a:rPr lang="en-US" sz="1600" strike="sngStrike" dirty="0"/>
              <a:t>It was simply a pigeon</a:t>
            </a:r>
            <a:r>
              <a:rPr lang="en-US" sz="1600" dirty="0"/>
              <a:t>.” “A cooing echoed in the darkness, as a bobbing grey head gazed back at me.”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84398" y="6992272"/>
            <a:ext cx="3662209" cy="26776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Denouement: 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sz="1400" dirty="0"/>
              <a:t>“It’s eyes were red, rabid, hunting. And another flock of his hunting party stood behind him…”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28410" y="2014200"/>
            <a:ext cx="0" cy="66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87909" y="4555912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467929" y="6664375"/>
            <a:ext cx="392667" cy="232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63973" y="6610390"/>
            <a:ext cx="6629958" cy="6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493931" y="6179886"/>
            <a:ext cx="0" cy="464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87880" y="8248352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549730" y="8467145"/>
            <a:ext cx="829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117682" y="4555912"/>
            <a:ext cx="12614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184398" y="2759769"/>
            <a:ext cx="3469788" cy="3631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Conflict: 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“But it was alive. Stalking him. Waiting…”  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12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49" y="-403266"/>
            <a:ext cx="12653010" cy="1693333"/>
          </a:xfrm>
        </p:spPr>
        <p:txBody>
          <a:bodyPr/>
          <a:lstStyle/>
          <a:p>
            <a:r>
              <a:rPr lang="en-US" dirty="0"/>
              <a:t>Ob: able to plan and develop a 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816" y="930334"/>
            <a:ext cx="13278143" cy="11695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Attention-grabbing opening</a:t>
            </a:r>
          </a:p>
          <a:p>
            <a:r>
              <a:rPr lang="en-US" sz="1400" b="1" dirty="0"/>
              <a:t> 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398" y="2447419"/>
            <a:ext cx="4338482" cy="31393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Exposition: Describe your setting: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5214" y="2637075"/>
            <a:ext cx="4320480" cy="2862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Exposition: Describe your Character</a:t>
            </a:r>
            <a:r>
              <a:rPr lang="en-US" dirty="0"/>
              <a:t>: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963" y="6735894"/>
            <a:ext cx="4387251" cy="31393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Describe the rising action: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64336" y="6861591"/>
            <a:ext cx="4565806" cy="283154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Resolution: </a:t>
            </a:r>
          </a:p>
          <a:p>
            <a:endParaRPr lang="en-US" dirty="0"/>
          </a:p>
          <a:p>
            <a:endParaRPr lang="en-US" sz="1600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84398" y="6992272"/>
            <a:ext cx="3662209" cy="2031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Denouement: 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(optional) 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28410" y="2014200"/>
            <a:ext cx="0" cy="66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87909" y="4555912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467929" y="6664375"/>
            <a:ext cx="392667" cy="232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63973" y="6610390"/>
            <a:ext cx="6629958" cy="6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493931" y="6179886"/>
            <a:ext cx="0" cy="464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87880" y="8248352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549730" y="8467145"/>
            <a:ext cx="829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117682" y="4555912"/>
            <a:ext cx="12614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184398" y="2759769"/>
            <a:ext cx="3469788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Conflict: 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62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hape 447"/>
          <p:cNvSpPr>
            <a:spLocks noChangeArrowheads="1"/>
          </p:cNvSpPr>
          <p:nvPr/>
        </p:nvSpPr>
        <p:spPr bwMode="auto">
          <a:xfrm>
            <a:off x="2852561" y="903112"/>
            <a:ext cx="8009836" cy="95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67730" tIns="67730" rIns="67730" bIns="67730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/>
            <a:r>
              <a:rPr lang="en-US" altLang="en-US" sz="5333"/>
              <a:t>Title: </a:t>
            </a:r>
            <a:r>
              <a:rPr lang="en-US" altLang="en-US" sz="5333" u="sng"/>
              <a:t>Effective Sentences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6762" y="1860569"/>
            <a:ext cx="12817424" cy="92559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67730" tIns="67730" rIns="67730" bIns="67730" spcCol="38100">
            <a:spAutoFit/>
          </a:bodyPr>
          <a:lstStyle/>
          <a:p>
            <a:pPr>
              <a:defRPr/>
            </a:pPr>
            <a:r>
              <a:rPr lang="en-GB" sz="5926" kern="0" dirty="0">
                <a:latin typeface="+mj-lt"/>
                <a:ea typeface="+mj-ea"/>
                <a:cs typeface="+mj-cs"/>
                <a:sym typeface="Helvetica"/>
              </a:rPr>
              <a:t>Ob: able to use different sentence-lengths effectively to craft and shape my work.</a:t>
            </a:r>
          </a:p>
          <a:p>
            <a:pPr>
              <a:defRPr/>
            </a:pPr>
            <a:r>
              <a:rPr lang="en-GB" sz="5926" kern="0" dirty="0">
                <a:latin typeface="+mj-lt"/>
                <a:ea typeface="+mj-ea"/>
                <a:cs typeface="+mj-cs"/>
                <a:sym typeface="Helvetica"/>
              </a:rPr>
              <a:t>Why? To be able to develop the rising conflict of your story</a:t>
            </a:r>
          </a:p>
          <a:p>
            <a:pPr>
              <a:defRPr/>
            </a:pPr>
            <a:endParaRPr lang="en-GB" sz="5926" kern="0"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endParaRPr lang="en-GB" sz="5926" kern="0" dirty="0">
              <a:solidFill>
                <a:srgbClr val="7030A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>
              <a:defRPr/>
            </a:pPr>
            <a:r>
              <a:rPr lang="en-GB" sz="5926" kern="0" dirty="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rPr>
              <a:t>Extension: able to include a range of punctuation to further enhance my effects. </a:t>
            </a:r>
          </a:p>
        </p:txBody>
      </p:sp>
    </p:spTree>
    <p:extLst>
      <p:ext uri="{BB962C8B-B14F-4D97-AF65-F5344CB8AC3E}">
        <p14:creationId xmlns:p14="http://schemas.microsoft.com/office/powerpoint/2010/main" val="155024125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hape 419"/>
          <p:cNvSpPr>
            <a:spLocks noGrp="1"/>
          </p:cNvSpPr>
          <p:nvPr>
            <p:ph type="title"/>
          </p:nvPr>
        </p:nvSpPr>
        <p:spPr>
          <a:xfrm>
            <a:off x="768847" y="-148167"/>
            <a:ext cx="12653010" cy="1027760"/>
          </a:xfrm>
        </p:spPr>
        <p:txBody>
          <a:bodyPr/>
          <a:lstStyle/>
          <a:p>
            <a:pPr eaLnBrk="1" hangingPunct="1"/>
            <a:r>
              <a:rPr lang="en-US" altLang="en-US" sz="5900">
                <a:solidFill>
                  <a:srgbClr val="FF0000"/>
                </a:solidFill>
              </a:rPr>
              <a:t>Rising Tension - Showing, not Telling</a:t>
            </a:r>
          </a:p>
        </p:txBody>
      </p:sp>
      <p:pic>
        <p:nvPicPr>
          <p:cNvPr id="88066" name="image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" y="975544"/>
            <a:ext cx="12459454" cy="89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21" name="Shape 421"/>
          <p:cNvSpPr>
            <a:spLocks noChangeArrowheads="1"/>
          </p:cNvSpPr>
          <p:nvPr/>
        </p:nvSpPr>
        <p:spPr bwMode="auto">
          <a:xfrm>
            <a:off x="12070009" y="1643946"/>
            <a:ext cx="1840004" cy="601396"/>
          </a:xfrm>
          <a:prstGeom prst="rect">
            <a:avLst/>
          </a:prstGeom>
          <a:noFill/>
          <a:ln w="25400">
            <a:solidFill>
              <a:srgbClr val="8064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90" tIns="69190" rIns="69190" bIns="69190">
            <a:sp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kern="0">
                <a:latin typeface="+mj-lt"/>
                <a:ea typeface="+mj-ea"/>
                <a:cs typeface="+mj-cs"/>
              </a:rPr>
              <a:t>What sentences SHOW he is angry? </a:t>
            </a:r>
          </a:p>
        </p:txBody>
      </p:sp>
      <p:sp>
        <p:nvSpPr>
          <p:cNvPr id="422" name="Shape 422"/>
          <p:cNvSpPr>
            <a:spLocks noChangeArrowheads="1"/>
          </p:cNvSpPr>
          <p:nvPr/>
        </p:nvSpPr>
        <p:spPr bwMode="auto">
          <a:xfrm>
            <a:off x="12070009" y="4880094"/>
            <a:ext cx="2140219" cy="832229"/>
          </a:xfrm>
          <a:prstGeom prst="rect">
            <a:avLst/>
          </a:prstGeom>
          <a:noFill/>
          <a:ln w="25400">
            <a:solidFill>
              <a:srgbClr val="8064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90" tIns="69190" rIns="69190" bIns="69190">
            <a:sp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kern="0">
                <a:latin typeface="+mj-lt"/>
                <a:ea typeface="+mj-ea"/>
                <a:cs typeface="+mj-cs"/>
              </a:rPr>
              <a:t>What sentences SHOW the character is suddenly realising their mistake? </a:t>
            </a:r>
          </a:p>
        </p:txBody>
      </p:sp>
      <p:sp>
        <p:nvSpPr>
          <p:cNvPr id="423" name="Shape 423"/>
          <p:cNvSpPr>
            <a:spLocks noChangeArrowheads="1"/>
          </p:cNvSpPr>
          <p:nvPr/>
        </p:nvSpPr>
        <p:spPr bwMode="auto">
          <a:xfrm>
            <a:off x="11853985" y="8581909"/>
            <a:ext cx="2056027" cy="832229"/>
          </a:xfrm>
          <a:prstGeom prst="rect">
            <a:avLst/>
          </a:prstGeom>
          <a:noFill/>
          <a:ln w="25400">
            <a:solidFill>
              <a:srgbClr val="8064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90" tIns="69190" rIns="69190" bIns="69190">
            <a:sp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kern="0" dirty="0">
                <a:latin typeface="+mj-lt"/>
                <a:ea typeface="+mj-ea"/>
                <a:cs typeface="+mj-cs"/>
              </a:rPr>
              <a:t>What sentences SHOW the character is feeling guilty?  </a:t>
            </a:r>
          </a:p>
        </p:txBody>
      </p:sp>
    </p:spTree>
    <p:extLst>
      <p:ext uri="{BB962C8B-B14F-4D97-AF65-F5344CB8AC3E}">
        <p14:creationId xmlns:p14="http://schemas.microsoft.com/office/powerpoint/2010/main" val="121492390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hape 419"/>
          <p:cNvSpPr>
            <a:spLocks noGrp="1"/>
          </p:cNvSpPr>
          <p:nvPr>
            <p:ph type="title"/>
          </p:nvPr>
        </p:nvSpPr>
        <p:spPr>
          <a:xfrm>
            <a:off x="768847" y="-148167"/>
            <a:ext cx="12653010" cy="1027760"/>
          </a:xfrm>
        </p:spPr>
        <p:txBody>
          <a:bodyPr/>
          <a:lstStyle/>
          <a:p>
            <a:pPr eaLnBrk="1" hangingPunct="1"/>
            <a:r>
              <a:rPr lang="en-US" altLang="en-US" sz="5900">
                <a:solidFill>
                  <a:srgbClr val="FF0000"/>
                </a:solidFill>
              </a:rPr>
              <a:t>Rising Tension - Showing, not Telling</a:t>
            </a:r>
          </a:p>
        </p:txBody>
      </p:sp>
      <p:pic>
        <p:nvPicPr>
          <p:cNvPr id="88066" name="image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" y="975544"/>
            <a:ext cx="12459454" cy="89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21" name="Shape 421"/>
          <p:cNvSpPr>
            <a:spLocks noChangeArrowheads="1"/>
          </p:cNvSpPr>
          <p:nvPr/>
        </p:nvSpPr>
        <p:spPr bwMode="auto">
          <a:xfrm>
            <a:off x="11853985" y="1576940"/>
            <a:ext cx="2056028" cy="1293893"/>
          </a:xfrm>
          <a:prstGeom prst="rect">
            <a:avLst/>
          </a:prstGeom>
          <a:noFill/>
          <a:ln w="25400">
            <a:solidFill>
              <a:srgbClr val="8064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90" tIns="69190" rIns="69190" bIns="69190">
            <a:sp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lang="en-US" kern="0" dirty="0">
                <a:latin typeface="+mj-lt"/>
                <a:ea typeface="+mj-ea"/>
                <a:cs typeface="+mj-cs"/>
              </a:rPr>
              <a:t>TASK: find THREE interesting techniques to show and not tell – write down the examples in your book. </a:t>
            </a:r>
            <a:endParaRPr kern="0" dirty="0">
              <a:latin typeface="+mj-lt"/>
              <a:ea typeface="+mj-ea"/>
              <a:cs typeface="+mj-cs"/>
            </a:endParaRPr>
          </a:p>
        </p:txBody>
      </p:sp>
      <p:sp>
        <p:nvSpPr>
          <p:cNvPr id="422" name="Shape 422"/>
          <p:cNvSpPr>
            <a:spLocks noChangeArrowheads="1"/>
          </p:cNvSpPr>
          <p:nvPr/>
        </p:nvSpPr>
        <p:spPr bwMode="auto">
          <a:xfrm>
            <a:off x="12070009" y="4880094"/>
            <a:ext cx="2140219" cy="832229"/>
          </a:xfrm>
          <a:prstGeom prst="rect">
            <a:avLst/>
          </a:prstGeom>
          <a:noFill/>
          <a:ln w="25400">
            <a:solidFill>
              <a:srgbClr val="8064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90" tIns="69190" rIns="69190" bIns="69190">
            <a:sp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kern="0">
                <a:latin typeface="+mj-lt"/>
                <a:ea typeface="+mj-ea"/>
                <a:cs typeface="+mj-cs"/>
              </a:rPr>
              <a:t>What sentences SHOW the character is suddenly realising their mistake? </a:t>
            </a:r>
          </a:p>
        </p:txBody>
      </p:sp>
      <p:sp>
        <p:nvSpPr>
          <p:cNvPr id="423" name="Shape 423"/>
          <p:cNvSpPr>
            <a:spLocks noChangeArrowheads="1"/>
          </p:cNvSpPr>
          <p:nvPr/>
        </p:nvSpPr>
        <p:spPr bwMode="auto">
          <a:xfrm>
            <a:off x="11853985" y="8581909"/>
            <a:ext cx="2056027" cy="832229"/>
          </a:xfrm>
          <a:prstGeom prst="rect">
            <a:avLst/>
          </a:prstGeom>
          <a:noFill/>
          <a:ln w="25400">
            <a:solidFill>
              <a:srgbClr val="8064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90" tIns="69190" rIns="69190" bIns="69190">
            <a:sp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kern="0" dirty="0">
                <a:latin typeface="+mj-lt"/>
                <a:ea typeface="+mj-ea"/>
                <a:cs typeface="+mj-cs"/>
              </a:rPr>
              <a:t>What sentences SHOW the character is feeling guilty?  </a:t>
            </a:r>
          </a:p>
        </p:txBody>
      </p:sp>
      <p:sp>
        <p:nvSpPr>
          <p:cNvPr id="2" name="Rectangle 1"/>
          <p:cNvSpPr/>
          <p:nvPr/>
        </p:nvSpPr>
        <p:spPr>
          <a:xfrm>
            <a:off x="8901658" y="1576940"/>
            <a:ext cx="2448272" cy="668402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2706" y="978429"/>
            <a:ext cx="6984776" cy="668402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029450" y="3063776"/>
            <a:ext cx="3528392" cy="668402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32706" y="4771638"/>
            <a:ext cx="11305256" cy="1244466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32706" y="6016104"/>
            <a:ext cx="4752528" cy="668402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461498" y="6462047"/>
            <a:ext cx="2880320" cy="668402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813426" y="8025249"/>
            <a:ext cx="4824536" cy="668402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6849" y="8635324"/>
            <a:ext cx="2394089" cy="668402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093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hape 450"/>
          <p:cNvSpPr>
            <a:spLocks noGrp="1"/>
          </p:cNvSpPr>
          <p:nvPr>
            <p:ph type="body" idx="1"/>
          </p:nvPr>
        </p:nvSpPr>
        <p:spPr>
          <a:xfrm>
            <a:off x="347840" y="112889"/>
            <a:ext cx="13389092" cy="10047111"/>
          </a:xfrm>
        </p:spPr>
        <p:txBody>
          <a:bodyPr/>
          <a:lstStyle/>
          <a:p>
            <a:pPr marL="326912" indent="-270467" defTabSz="606785"/>
            <a:r>
              <a:rPr lang="en-US" altLang="en-US" b="1" dirty="0">
                <a:solidFill>
                  <a:schemeClr val="tx1"/>
                </a:solidFill>
              </a:rPr>
              <a:t>Which sentence is more effective and WHY? Consider the syntax and order, consider the added, unnecessary words. </a:t>
            </a:r>
          </a:p>
          <a:p>
            <a:pPr marL="326912" indent="-270467" defTabSz="606785"/>
            <a:r>
              <a:rPr lang="en-US" altLang="en-US" dirty="0"/>
              <a:t>In pairs discuss – then write out the most effective sentence(s) and explain.</a:t>
            </a:r>
          </a:p>
          <a:p>
            <a:pPr marL="326912" indent="-270467" defTabSz="606785"/>
            <a:r>
              <a:rPr lang="en-US" altLang="en-US" dirty="0"/>
              <a:t>1. What TYPE ? (Simple, compound, complex)</a:t>
            </a:r>
          </a:p>
          <a:p>
            <a:pPr marL="326912" indent="-270467" defTabSz="606785"/>
            <a:r>
              <a:rPr lang="en-US" altLang="en-US" dirty="0"/>
              <a:t>2. What effect does it give?(tension, panic, relaxed) </a:t>
            </a:r>
          </a:p>
          <a:p>
            <a:pPr marL="326912" indent="-270467" defTabSz="606785"/>
            <a:r>
              <a:rPr lang="en-US" altLang="en-US" dirty="0"/>
              <a:t>3. Which punctuation further develops the panicked effect? How?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sz="3556" dirty="0">
                <a:solidFill>
                  <a:srgbClr val="0070C0"/>
                </a:solidFill>
              </a:rPr>
              <a:t>He took a deep breath that shuddered. He just barely managed to pass it through the hatch. There was a thunderous howl that nearly made him drop everything but yet he then managed to attach it. </a:t>
            </a:r>
          </a:p>
          <a:p>
            <a:pPr marL="326912" indent="-270467" defTabSz="606785"/>
            <a:endParaRPr lang="en-US" altLang="en-US" sz="3556" dirty="0">
              <a:solidFill>
                <a:srgbClr val="FF0000"/>
              </a:solidFill>
            </a:endParaRPr>
          </a:p>
          <a:p>
            <a:pPr marL="326912" indent="-270467" defTabSz="606785"/>
            <a:endParaRPr lang="en-US" altLang="en-US" sz="3556" dirty="0">
              <a:solidFill>
                <a:srgbClr val="FF0000"/>
              </a:solidFill>
            </a:endParaRPr>
          </a:p>
          <a:p>
            <a:pPr marL="326912" indent="-270467" defTabSz="606785"/>
            <a:r>
              <a:rPr lang="en-US" altLang="en-US" sz="3556" dirty="0">
                <a:solidFill>
                  <a:srgbClr val="7030A0"/>
                </a:solidFill>
              </a:rPr>
              <a:t>Taking a deep, shuddering breath</a:t>
            </a:r>
            <a:r>
              <a:rPr lang="is-IS" altLang="en-US" sz="3556" dirty="0">
                <a:solidFill>
                  <a:srgbClr val="7030A0"/>
                </a:solidFill>
              </a:rPr>
              <a:t>… </a:t>
            </a:r>
            <a:r>
              <a:rPr lang="en-US" altLang="en-US" sz="3556" dirty="0">
                <a:solidFill>
                  <a:srgbClr val="7030A0"/>
                </a:solidFill>
              </a:rPr>
              <a:t>he finally managed to pass the string through the hatch and secure it— another thunderous howl nearly made him drop everything— but he managed to attach it! </a:t>
            </a:r>
          </a:p>
        </p:txBody>
      </p:sp>
      <p:sp>
        <p:nvSpPr>
          <p:cNvPr id="98306" name="Shape 45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1100680" indent="-423339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693355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2370696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3048038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3725380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4402722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5080064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5757405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fld id="{5DB47A76-7D6D-456A-8DBE-4F9C29609B0B}" type="slidenum">
              <a:rPr lang="en-US" altLang="en-US" smtClean="0">
                <a:latin typeface="Gill Sans"/>
                <a:ea typeface="Gill Sans"/>
                <a:cs typeface="Gill Sans"/>
                <a:sym typeface="Gill Sans"/>
              </a:rPr>
              <a:pPr/>
              <a:t>6</a:t>
            </a:fld>
            <a:endParaRPr lang="en-US" altLang="en-US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4014339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449"/>
          <p:cNvSpPr>
            <a:spLocks noGrp="1"/>
          </p:cNvSpPr>
          <p:nvPr>
            <p:ph type="title"/>
          </p:nvPr>
        </p:nvSpPr>
        <p:spPr>
          <a:xfrm>
            <a:off x="2276922" y="0"/>
            <a:ext cx="8664222" cy="912519"/>
          </a:xfrm>
          <a:ln>
            <a:miter lim="400000"/>
            <a:headEnd/>
            <a:tailEnd/>
          </a:ln>
        </p:spPr>
        <p:txBody>
          <a:bodyPr/>
          <a:lstStyle/>
          <a:p>
            <a:pPr defTabSz="606785"/>
            <a:r>
              <a:rPr lang="en-US" altLang="en-US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REVIEW </a:t>
            </a:r>
          </a:p>
        </p:txBody>
      </p:sp>
      <p:sp>
        <p:nvSpPr>
          <p:cNvPr id="99330" name="Shape 450"/>
          <p:cNvSpPr>
            <a:spLocks noGrp="1"/>
          </p:cNvSpPr>
          <p:nvPr>
            <p:ph type="body" idx="1"/>
          </p:nvPr>
        </p:nvSpPr>
        <p:spPr>
          <a:xfrm>
            <a:off x="347840" y="952501"/>
            <a:ext cx="13389092" cy="9207499"/>
          </a:xfrm>
        </p:spPr>
        <p:txBody>
          <a:bodyPr/>
          <a:lstStyle/>
          <a:p>
            <a:pPr marL="326912" indent="-270467" defTabSz="606785"/>
            <a:r>
              <a:rPr lang="en-US" altLang="en-US" dirty="0"/>
              <a:t>fragments – Silent screams! Panic!   Game over!   Drip. Drip. Drip. Dripping.  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Simple sentence - “I leapt for the handhold.” (subject/predicate)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Compound sentence - two </a:t>
            </a:r>
            <a:r>
              <a:rPr lang="en-US" altLang="en-US" u="sng" dirty="0"/>
              <a:t>simple</a:t>
            </a:r>
            <a:r>
              <a:rPr lang="en-US" altLang="en-US" dirty="0"/>
              <a:t> sentences (but, and, or connecting them)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Complex sentence - </a:t>
            </a:r>
            <a:r>
              <a:rPr lang="en-US" altLang="en-US" dirty="0" err="1">
                <a:latin typeface="Chalkboard SE Bold"/>
                <a:ea typeface="Chalkboard SE Bold"/>
                <a:cs typeface="Chalkboard SE Bold"/>
                <a:sym typeface="Chalkboard SE Bold"/>
              </a:rPr>
              <a:t>ing</a:t>
            </a:r>
            <a:r>
              <a:rPr lang="en-US" altLang="en-US" dirty="0">
                <a:latin typeface="Chalkboard SE Bold"/>
                <a:ea typeface="Chalkboard SE Bold"/>
                <a:cs typeface="Chalkboard SE Bold"/>
                <a:sym typeface="Chalkboard SE Bold"/>
              </a:rPr>
              <a:t>, </a:t>
            </a:r>
            <a:r>
              <a:rPr lang="en-US" altLang="en-US" dirty="0" err="1">
                <a:latin typeface="Chalkboard SE Bold"/>
                <a:ea typeface="Chalkboard SE Bold"/>
                <a:cs typeface="Chalkboard SE Bold"/>
                <a:sym typeface="Chalkboard SE Bold"/>
              </a:rPr>
              <a:t>ly</a:t>
            </a:r>
            <a:r>
              <a:rPr lang="en-US" altLang="en-US" dirty="0">
                <a:latin typeface="Chalkboard SE Bold"/>
                <a:ea typeface="Chalkboard SE Bold"/>
                <a:cs typeface="Chalkboard SE Bold"/>
                <a:sym typeface="Chalkboard SE Bold"/>
              </a:rPr>
              <a:t>, preposition,</a:t>
            </a:r>
            <a:r>
              <a:rPr lang="en-US" altLang="en-US" dirty="0"/>
              <a:t> connective, sub-clause, main clause (simple sentence)  “Waiting for place in line, I noticed he was watching me.” 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complex-compound sentence (followed by a fragment)</a:t>
            </a:r>
          </a:p>
          <a:p>
            <a:pPr marL="326912" indent="-270467" defTabSz="606785">
              <a:lnSpc>
                <a:spcPct val="100000"/>
              </a:lnSpc>
              <a:spcBef>
                <a:spcPts val="296"/>
              </a:spcBef>
              <a:buSzTx/>
              <a:buNone/>
            </a:pP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326912" indent="-270467" defTabSz="606785">
              <a:lnSpc>
                <a:spcPct val="100000"/>
              </a:lnSpc>
              <a:spcBef>
                <a:spcPts val="296"/>
              </a:spcBef>
              <a:buSzTx/>
              <a:buNone/>
            </a:pPr>
            <a:r>
              <a:rPr lang="en-US" alt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Example: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5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As the dog howled, one cat sat on the fence</a:t>
            </a:r>
            <a:r>
              <a:rPr lang="en-US" altLang="en-US" sz="5333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; </a:t>
            </a:r>
            <a:r>
              <a:rPr lang="en-US" altLang="en-US" sz="3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</a:t>
            </a:r>
            <a:r>
              <a:rPr lang="en-US" altLang="en-US" sz="3556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 other licked its paws</a:t>
            </a:r>
            <a:r>
              <a:rPr lang="en-US" altLang="en-US" sz="35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Totally unconcerned. </a:t>
            </a:r>
          </a:p>
        </p:txBody>
      </p:sp>
      <p:sp>
        <p:nvSpPr>
          <p:cNvPr id="99331" name="Shape 45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1100680" indent="-423339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693355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2370696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3048038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3725380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4402722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5080064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5757405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fld id="{7BB47E86-A02E-4E63-A595-122ED0F0BAD7}" type="slidenum">
              <a:rPr lang="en-US" altLang="en-US" smtClean="0">
                <a:latin typeface="Gill Sans"/>
                <a:ea typeface="Gill Sans"/>
                <a:cs typeface="Gill Sans"/>
                <a:sym typeface="Gill Sans"/>
              </a:rPr>
              <a:pPr/>
              <a:t>7</a:t>
            </a:fld>
            <a:endParaRPr lang="en-US" altLang="en-US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8121938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449"/>
          <p:cNvSpPr>
            <a:spLocks noGrp="1"/>
          </p:cNvSpPr>
          <p:nvPr>
            <p:ph type="title"/>
          </p:nvPr>
        </p:nvSpPr>
        <p:spPr>
          <a:xfrm>
            <a:off x="2276922" y="0"/>
            <a:ext cx="8664222" cy="912519"/>
          </a:xfrm>
          <a:ln>
            <a:miter lim="400000"/>
            <a:headEnd/>
            <a:tailEnd/>
          </a:ln>
        </p:spPr>
        <p:txBody>
          <a:bodyPr/>
          <a:lstStyle/>
          <a:p>
            <a:pPr defTabSz="606785"/>
            <a:r>
              <a:rPr lang="en-US" altLang="en-US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REVIEW </a:t>
            </a:r>
          </a:p>
        </p:txBody>
      </p:sp>
      <p:sp>
        <p:nvSpPr>
          <p:cNvPr id="99330" name="Shape 450"/>
          <p:cNvSpPr>
            <a:spLocks noGrp="1"/>
          </p:cNvSpPr>
          <p:nvPr>
            <p:ph type="body" idx="1"/>
          </p:nvPr>
        </p:nvSpPr>
        <p:spPr>
          <a:xfrm>
            <a:off x="347840" y="952501"/>
            <a:ext cx="13389092" cy="9207499"/>
          </a:xfrm>
        </p:spPr>
        <p:txBody>
          <a:bodyPr/>
          <a:lstStyle/>
          <a:p>
            <a:pPr marL="326912" indent="-270467" defTabSz="606785"/>
            <a:r>
              <a:rPr lang="en-US" altLang="en-US" dirty="0"/>
              <a:t>fragments – Silent screams! Panic!   Game over!   Drip. Drip. Drip. Dripping.  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Simple sentence - “I leapt for the handhold.” (subject/predicate)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Compound sentence - two </a:t>
            </a:r>
            <a:r>
              <a:rPr lang="en-US" altLang="en-US" u="sng" dirty="0"/>
              <a:t>simple</a:t>
            </a:r>
            <a:r>
              <a:rPr lang="en-US" altLang="en-US" dirty="0"/>
              <a:t> sentences (but, and, or connecting them)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Complex sentence - </a:t>
            </a:r>
            <a:r>
              <a:rPr lang="en-US" altLang="en-US" dirty="0" err="1">
                <a:latin typeface="Chalkboard SE Bold"/>
                <a:ea typeface="Chalkboard SE Bold"/>
                <a:cs typeface="Chalkboard SE Bold"/>
                <a:sym typeface="Chalkboard SE Bold"/>
              </a:rPr>
              <a:t>ing</a:t>
            </a:r>
            <a:r>
              <a:rPr lang="en-US" altLang="en-US" dirty="0">
                <a:latin typeface="Chalkboard SE Bold"/>
                <a:ea typeface="Chalkboard SE Bold"/>
                <a:cs typeface="Chalkboard SE Bold"/>
                <a:sym typeface="Chalkboard SE Bold"/>
              </a:rPr>
              <a:t>, </a:t>
            </a:r>
            <a:r>
              <a:rPr lang="en-US" altLang="en-US" dirty="0" err="1">
                <a:latin typeface="Chalkboard SE Bold"/>
                <a:ea typeface="Chalkboard SE Bold"/>
                <a:cs typeface="Chalkboard SE Bold"/>
                <a:sym typeface="Chalkboard SE Bold"/>
              </a:rPr>
              <a:t>ly</a:t>
            </a:r>
            <a:r>
              <a:rPr lang="en-US" altLang="en-US" dirty="0">
                <a:latin typeface="Chalkboard SE Bold"/>
                <a:ea typeface="Chalkboard SE Bold"/>
                <a:cs typeface="Chalkboard SE Bold"/>
                <a:sym typeface="Chalkboard SE Bold"/>
              </a:rPr>
              <a:t>, preposition,</a:t>
            </a:r>
            <a:r>
              <a:rPr lang="en-US" altLang="en-US" dirty="0"/>
              <a:t> connective, sub-clause, main clause (simple sentence)  “Waiting for place in line, I noticed he was watching me.” 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/>
            <a:r>
              <a:rPr lang="en-US" altLang="en-US" dirty="0"/>
              <a:t>complex-compound sentence (followed by a fragment)</a:t>
            </a:r>
          </a:p>
          <a:p>
            <a:pPr marL="326912" indent="-270467" defTabSz="606785">
              <a:lnSpc>
                <a:spcPct val="100000"/>
              </a:lnSpc>
              <a:spcBef>
                <a:spcPts val="296"/>
              </a:spcBef>
              <a:buSzTx/>
              <a:buNone/>
            </a:pP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326912" indent="-270467" defTabSz="606785">
              <a:lnSpc>
                <a:spcPct val="100000"/>
              </a:lnSpc>
              <a:spcBef>
                <a:spcPts val="296"/>
              </a:spcBef>
              <a:buSzTx/>
              <a:buNone/>
            </a:pPr>
            <a:r>
              <a:rPr lang="en-US" alt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Example:</a:t>
            </a:r>
            <a:r>
              <a:rPr lang="en-US" altLang="en-US" sz="2667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5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As the dog howled, one cat sat on the fence</a:t>
            </a:r>
            <a:r>
              <a:rPr lang="en-US" altLang="en-US" sz="5333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; </a:t>
            </a:r>
            <a:r>
              <a:rPr lang="en-US" altLang="en-US" sz="3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</a:t>
            </a:r>
            <a:r>
              <a:rPr lang="en-US" altLang="en-US" sz="3556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 other licked its paws</a:t>
            </a:r>
            <a:r>
              <a:rPr lang="en-US" altLang="en-US" sz="35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Totally unconcerned. </a:t>
            </a:r>
          </a:p>
        </p:txBody>
      </p:sp>
      <p:sp>
        <p:nvSpPr>
          <p:cNvPr id="99331" name="Shape 45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1100680" indent="-423339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693355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2370696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3048038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3725380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4402722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5080064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5757405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fld id="{7BB47E86-A02E-4E63-A595-122ED0F0BAD7}" type="slidenum">
              <a:rPr lang="en-US" altLang="en-US" smtClean="0">
                <a:latin typeface="Gill Sans"/>
                <a:ea typeface="Gill Sans"/>
                <a:cs typeface="Gill Sans"/>
                <a:sym typeface="Gill Sans"/>
              </a:rPr>
              <a:pPr/>
              <a:t>8</a:t>
            </a:fld>
            <a:endParaRPr lang="en-US" altLang="en-US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460815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449"/>
          <p:cNvSpPr>
            <a:spLocks noGrp="1"/>
          </p:cNvSpPr>
          <p:nvPr>
            <p:ph type="title"/>
          </p:nvPr>
        </p:nvSpPr>
        <p:spPr>
          <a:xfrm>
            <a:off x="1772866" y="-2852"/>
            <a:ext cx="10104382" cy="912519"/>
          </a:xfrm>
          <a:ln>
            <a:miter lim="400000"/>
            <a:headEnd/>
            <a:tailEnd/>
          </a:ln>
        </p:spPr>
        <p:txBody>
          <a:bodyPr>
            <a:normAutofit fontScale="90000"/>
          </a:bodyPr>
          <a:lstStyle/>
          <a:p>
            <a:pPr defTabSz="606785"/>
            <a:r>
              <a:rPr lang="en-US" altLang="en-US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Write 3 – 5 sentences based on this image</a:t>
            </a:r>
          </a:p>
        </p:txBody>
      </p:sp>
      <p:sp>
        <p:nvSpPr>
          <p:cNvPr id="99330" name="Shape 450"/>
          <p:cNvSpPr>
            <a:spLocks noGrp="1"/>
          </p:cNvSpPr>
          <p:nvPr>
            <p:ph type="body" idx="1"/>
          </p:nvPr>
        </p:nvSpPr>
        <p:spPr>
          <a:xfrm>
            <a:off x="347840" y="952501"/>
            <a:ext cx="13389092" cy="9207499"/>
          </a:xfrm>
        </p:spPr>
        <p:txBody>
          <a:bodyPr/>
          <a:lstStyle/>
          <a:p>
            <a:pPr marL="326912" indent="-270467" defTabSz="606785"/>
            <a:r>
              <a:rPr lang="en-US" altLang="en-US" dirty="0"/>
              <a:t>Fragments – Silent screams! Panic!   Game over!   Drip. Drip. Drip. Dripping.  </a:t>
            </a:r>
          </a:p>
          <a:p>
            <a:pPr marL="326912" indent="-270467" defTabSz="606785"/>
            <a:r>
              <a:rPr lang="en-US" altLang="en-US" dirty="0"/>
              <a:t>Simple sentence - “I leapt for the handhold.” </a:t>
            </a:r>
          </a:p>
          <a:p>
            <a:pPr marL="326912" indent="-270467" defTabSz="606785"/>
            <a:r>
              <a:rPr lang="en-US" altLang="en-US" dirty="0"/>
              <a:t>Compound sentence - two </a:t>
            </a:r>
            <a:r>
              <a:rPr lang="en-US" altLang="en-US" u="sng" dirty="0"/>
              <a:t>simple</a:t>
            </a:r>
            <a:r>
              <a:rPr lang="en-US" altLang="en-US" dirty="0"/>
              <a:t> sentences (FANBOYS to connect)</a:t>
            </a:r>
          </a:p>
          <a:p>
            <a:pPr marL="326912" indent="-270467" defTabSz="606785"/>
            <a:r>
              <a:rPr lang="en-US" altLang="en-US" dirty="0"/>
              <a:t>Complex sentence – ( </a:t>
            </a:r>
            <a:r>
              <a:rPr lang="en-US" altLang="en-US" dirty="0" err="1">
                <a:latin typeface="Chalkboard SE Bold"/>
                <a:ea typeface="Chalkboard SE Bold"/>
                <a:cs typeface="Chalkboard SE Bold"/>
                <a:sym typeface="Chalkboard SE Bold"/>
              </a:rPr>
              <a:t>ing</a:t>
            </a:r>
            <a:r>
              <a:rPr lang="en-US" altLang="en-US" dirty="0">
                <a:latin typeface="Chalkboard SE Bold"/>
                <a:ea typeface="Chalkboard SE Bold"/>
                <a:cs typeface="Chalkboard SE Bold"/>
                <a:sym typeface="Chalkboard SE Bold"/>
              </a:rPr>
              <a:t>, </a:t>
            </a:r>
            <a:r>
              <a:rPr lang="en-US" altLang="en-US" dirty="0" err="1">
                <a:latin typeface="Chalkboard SE Bold"/>
                <a:ea typeface="Chalkboard SE Bold"/>
                <a:cs typeface="Chalkboard SE Bold"/>
                <a:sym typeface="Chalkboard SE Bold"/>
              </a:rPr>
              <a:t>ly</a:t>
            </a:r>
            <a:r>
              <a:rPr lang="en-US" altLang="en-US" dirty="0">
                <a:latin typeface="Chalkboard SE Bold"/>
                <a:ea typeface="Chalkboard SE Bold"/>
                <a:cs typeface="Chalkboard SE Bold"/>
                <a:sym typeface="Chalkboard SE Bold"/>
              </a:rPr>
              <a:t>, </a:t>
            </a:r>
            <a:r>
              <a:rPr lang="en-US" altLang="en-US" dirty="0"/>
              <a:t> sub-clause, main clause-simple sentence)  “Waiting for a place in line, I noticed he was watching me.” </a:t>
            </a:r>
          </a:p>
          <a:p>
            <a:pPr marL="326912" indent="-270467" defTabSz="606785"/>
            <a:endParaRPr lang="en-US" altLang="en-US" dirty="0"/>
          </a:p>
          <a:p>
            <a:pPr marL="326912" indent="-270467" defTabSz="606785">
              <a:lnSpc>
                <a:spcPct val="100000"/>
              </a:lnSpc>
              <a:spcBef>
                <a:spcPts val="296"/>
              </a:spcBef>
              <a:buSzTx/>
              <a:buNone/>
            </a:pPr>
            <a:r>
              <a:rPr lang="en-US" altLang="en-US" sz="35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99331" name="Shape 45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1100680" indent="-423339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693355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2370696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3048038" indent="-338671" defTabSz="606785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3725380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4402722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5080064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5757405" indent="-338671" defTabSz="6067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fld id="{7BB47E86-A02E-4E63-A595-122ED0F0BAD7}" type="slidenum">
              <a:rPr lang="en-US" altLang="en-US" smtClean="0">
                <a:latin typeface="Gill Sans"/>
                <a:ea typeface="Gill Sans"/>
                <a:cs typeface="Gill Sans"/>
                <a:sym typeface="Gill Sans"/>
              </a:rPr>
              <a:pPr/>
              <a:t>9</a:t>
            </a:fld>
            <a:endParaRPr lang="en-US" altLang="en-US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57" y="3999880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61423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2496</Words>
  <Application>Microsoft Office PowerPoint</Application>
  <PresentationFormat>Custom</PresentationFormat>
  <Paragraphs>344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Gill Sans</vt:lpstr>
      <vt:lpstr>Chalkboard SE Regular</vt:lpstr>
      <vt:lpstr>Comic Sans MS</vt:lpstr>
      <vt:lpstr>Helvetica</vt:lpstr>
      <vt:lpstr>Chalkboard SE Bold</vt:lpstr>
      <vt:lpstr>Calibri</vt:lpstr>
      <vt:lpstr>Times New Roman</vt:lpstr>
      <vt:lpstr>Arial</vt:lpstr>
      <vt:lpstr>Office Theme</vt:lpstr>
      <vt:lpstr>Creative Prose Writing: </vt:lpstr>
      <vt:lpstr>Creative Prose Writing: write down a few ideas – keep it small eg: car keys down the drain </vt:lpstr>
      <vt:lpstr>PowerPoint Presentation</vt:lpstr>
      <vt:lpstr>Rising Tension - Showing, not Telling</vt:lpstr>
      <vt:lpstr>Rising Tension - Showing, not Telling</vt:lpstr>
      <vt:lpstr>PowerPoint Presentation</vt:lpstr>
      <vt:lpstr>REVIEW </vt:lpstr>
      <vt:lpstr>REVIEW </vt:lpstr>
      <vt:lpstr> Write 3 – 5 sentences based on this image</vt:lpstr>
      <vt:lpstr>PowerPoint Presentation</vt:lpstr>
      <vt:lpstr>Sub heading: ‘Must go faster’ rising action</vt:lpstr>
      <vt:lpstr>PowerPoint Presentation</vt:lpstr>
      <vt:lpstr>PowerPoint Presentation</vt:lpstr>
      <vt:lpstr>Review</vt:lpstr>
      <vt:lpstr>PowerPoint Presentation</vt:lpstr>
      <vt:lpstr>PowerPoint Presentation</vt:lpstr>
      <vt:lpstr>REVIEW </vt:lpstr>
      <vt:lpstr>PowerPoint Presentation</vt:lpstr>
      <vt:lpstr>PowerPoint Presentation</vt:lpstr>
      <vt:lpstr>PowerPoint Presentation</vt:lpstr>
      <vt:lpstr>Ob: able to plan and develop a story</vt:lpstr>
      <vt:lpstr>Ob: able to plan and develop a story</vt:lpstr>
      <vt:lpstr>Ob: able to plan and develop a story</vt:lpstr>
    </vt:vector>
  </TitlesOfParts>
  <Company>StBedes Scunthorpe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Tait</dc:creator>
  <cp:lastModifiedBy>S Ryan</cp:lastModifiedBy>
  <cp:revision>64</cp:revision>
  <cp:lastPrinted>2020-11-17T09:13:20Z</cp:lastPrinted>
  <dcterms:created xsi:type="dcterms:W3CDTF">2017-01-06T09:31:33Z</dcterms:created>
  <dcterms:modified xsi:type="dcterms:W3CDTF">2020-11-17T09:30:46Z</dcterms:modified>
</cp:coreProperties>
</file>