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4"/>
  </p:notesMasterIdLst>
  <p:sldIdLst>
    <p:sldId id="256" r:id="rId2"/>
    <p:sldId id="257" r:id="rId3"/>
    <p:sldId id="271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D4D4D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5E603-9EA9-4B96-86AD-2EC911E4F50D}" type="doc">
      <dgm:prSet loTypeId="urn:microsoft.com/office/officeart/2008/layout/RadialCluster" loCatId="cycl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C3753E26-205D-42C1-A7BB-0EF083392571}">
      <dgm:prSet phldrT="[Text]" custT="1"/>
      <dgm:spPr/>
      <dgm:t>
        <a:bodyPr/>
        <a:lstStyle/>
        <a:p>
          <a:r>
            <a:rPr lang="en-GB" sz="6000" dirty="0"/>
            <a:t>Gothic</a:t>
          </a:r>
        </a:p>
      </dgm:t>
    </dgm:pt>
    <dgm:pt modelId="{C1D04003-D8DC-4505-8046-9BA187612CA7}" type="parTrans" cxnId="{D772A055-9DC8-4791-BD9A-B7149374AB42}">
      <dgm:prSet/>
      <dgm:spPr/>
      <dgm:t>
        <a:bodyPr/>
        <a:lstStyle/>
        <a:p>
          <a:endParaRPr lang="en-GB"/>
        </a:p>
      </dgm:t>
    </dgm:pt>
    <dgm:pt modelId="{388CD9BE-28D4-45E5-87C1-D2740718593A}" type="sibTrans" cxnId="{D772A055-9DC8-4791-BD9A-B7149374AB42}">
      <dgm:prSet/>
      <dgm:spPr/>
      <dgm:t>
        <a:bodyPr/>
        <a:lstStyle/>
        <a:p>
          <a:endParaRPr lang="en-GB"/>
        </a:p>
      </dgm:t>
    </dgm:pt>
    <dgm:pt modelId="{03011A4A-A25B-4858-B67B-68F8C8FE6BB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400" dirty="0">
              <a:latin typeface="+mn-lt"/>
            </a:rPr>
            <a:t>a medieval style of </a:t>
          </a:r>
          <a:r>
            <a:rPr lang="en-GB" sz="2400" dirty="0">
              <a:latin typeface="+mj-lt"/>
            </a:rPr>
            <a:t>architecture</a:t>
          </a:r>
          <a:r>
            <a:rPr lang="en-GB" sz="2400" dirty="0">
              <a:latin typeface="+mn-lt"/>
            </a:rPr>
            <a:t> characterised by pointed arches and ornate stone-masonry;</a:t>
          </a:r>
          <a:endParaRPr lang="en-GB" sz="2400" dirty="0"/>
        </a:p>
      </dgm:t>
    </dgm:pt>
    <dgm:pt modelId="{5A02E9E1-C3BF-4F85-972C-571C1F5B544B}" type="parTrans" cxnId="{45C2166C-E7B6-4BD0-BDB4-208D82ED7837}">
      <dgm:prSet/>
      <dgm:spPr/>
      <dgm:t>
        <a:bodyPr/>
        <a:lstStyle/>
        <a:p>
          <a:endParaRPr lang="en-GB"/>
        </a:p>
      </dgm:t>
    </dgm:pt>
    <dgm:pt modelId="{591F8F42-22EA-461C-A7D6-9627232A20AE}" type="sibTrans" cxnId="{45C2166C-E7B6-4BD0-BDB4-208D82ED7837}">
      <dgm:prSet/>
      <dgm:spPr/>
      <dgm:t>
        <a:bodyPr/>
        <a:lstStyle/>
        <a:p>
          <a:endParaRPr lang="en-GB"/>
        </a:p>
      </dgm:t>
    </dgm:pt>
    <dgm:pt modelId="{60A3FC79-C1BD-4462-A5A0-33B9FD1FB53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>
              <a:latin typeface="+mn-lt"/>
            </a:rPr>
            <a:t>a gloomy, morbid genre of </a:t>
          </a:r>
          <a:r>
            <a:rPr lang="en-GB" dirty="0">
              <a:latin typeface="+mj-lt"/>
            </a:rPr>
            <a:t>music</a:t>
          </a:r>
          <a:r>
            <a:rPr lang="en-GB" dirty="0">
              <a:latin typeface="+mn-lt"/>
            </a:rPr>
            <a:t> popular in the early 1980s;</a:t>
          </a:r>
          <a:endParaRPr lang="en-GB" dirty="0"/>
        </a:p>
      </dgm:t>
    </dgm:pt>
    <dgm:pt modelId="{1C51151A-A260-48CB-AB51-BFA13D9A36FB}" type="parTrans" cxnId="{0CDAC5AA-1D32-40CC-B41C-6748E06BA892}">
      <dgm:prSet/>
      <dgm:spPr/>
      <dgm:t>
        <a:bodyPr/>
        <a:lstStyle/>
        <a:p>
          <a:endParaRPr lang="en-GB"/>
        </a:p>
      </dgm:t>
    </dgm:pt>
    <dgm:pt modelId="{CA62AD64-27FB-4546-9B65-E8DA7F6DA5BC}" type="sibTrans" cxnId="{0CDAC5AA-1D32-40CC-B41C-6748E06BA892}">
      <dgm:prSet/>
      <dgm:spPr/>
      <dgm:t>
        <a:bodyPr/>
        <a:lstStyle/>
        <a:p>
          <a:endParaRPr lang="en-GB"/>
        </a:p>
      </dgm:t>
    </dgm:pt>
    <dgm:pt modelId="{5E738A7E-4CA4-4D18-BBEA-ADEC5A74DC1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400" dirty="0">
              <a:latin typeface="+mn-lt"/>
            </a:rPr>
            <a:t>a gloomy, morbid style of </a:t>
          </a:r>
          <a:r>
            <a:rPr lang="en-GB" sz="2400" dirty="0">
              <a:latin typeface="+mj-lt"/>
            </a:rPr>
            <a:t>fashion</a:t>
          </a:r>
          <a:r>
            <a:rPr lang="en-GB" sz="2400" dirty="0">
              <a:latin typeface="+mn-lt"/>
            </a:rPr>
            <a:t> and make up dominated by the colour black;</a:t>
          </a:r>
          <a:endParaRPr lang="en-GB" sz="2400" dirty="0"/>
        </a:p>
      </dgm:t>
    </dgm:pt>
    <dgm:pt modelId="{3522108C-83F0-49EB-B7F0-089B1D2C0FD3}" type="parTrans" cxnId="{E2DC0FDC-8862-4B25-A45A-006CD04A2D4E}">
      <dgm:prSet/>
      <dgm:spPr/>
      <dgm:t>
        <a:bodyPr/>
        <a:lstStyle/>
        <a:p>
          <a:endParaRPr lang="en-GB"/>
        </a:p>
      </dgm:t>
    </dgm:pt>
    <dgm:pt modelId="{F1584F4D-DCCD-43D4-AE32-D40126E9049B}" type="sibTrans" cxnId="{E2DC0FDC-8862-4B25-A45A-006CD04A2D4E}">
      <dgm:prSet/>
      <dgm:spPr/>
      <dgm:t>
        <a:bodyPr/>
        <a:lstStyle/>
        <a:p>
          <a:endParaRPr lang="en-GB"/>
        </a:p>
      </dgm:t>
    </dgm:pt>
    <dgm:pt modelId="{1ECC2194-7D79-4236-AEA7-BCBFD32B733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>
              <a:latin typeface="+mn-lt"/>
            </a:rPr>
            <a:t>a genre of </a:t>
          </a:r>
          <a:r>
            <a:rPr lang="en-GB" dirty="0">
              <a:latin typeface="+mj-lt"/>
            </a:rPr>
            <a:t>literature</a:t>
          </a:r>
          <a:r>
            <a:rPr lang="en-GB" dirty="0">
              <a:latin typeface="+mn-lt"/>
            </a:rPr>
            <a:t> focused on terror that was first popularised in the 18th century by Horace Walpole’s ‘The Castle of Otranto’.</a:t>
          </a:r>
          <a:endParaRPr lang="en-GB" dirty="0"/>
        </a:p>
      </dgm:t>
    </dgm:pt>
    <dgm:pt modelId="{230A0210-632A-427A-9236-D51F318B510F}" type="parTrans" cxnId="{86B91053-FB50-4D47-B19B-3235FFC42D74}">
      <dgm:prSet/>
      <dgm:spPr/>
      <dgm:t>
        <a:bodyPr/>
        <a:lstStyle/>
        <a:p>
          <a:endParaRPr lang="en-GB"/>
        </a:p>
      </dgm:t>
    </dgm:pt>
    <dgm:pt modelId="{52073E6B-3A49-49DA-9A5A-6C1844F512A3}" type="sibTrans" cxnId="{86B91053-FB50-4D47-B19B-3235FFC42D74}">
      <dgm:prSet/>
      <dgm:spPr/>
      <dgm:t>
        <a:bodyPr/>
        <a:lstStyle/>
        <a:p>
          <a:endParaRPr lang="en-GB"/>
        </a:p>
      </dgm:t>
    </dgm:pt>
    <dgm:pt modelId="{2208903E-E02E-431A-8C6E-D5065F6E6166}" type="pres">
      <dgm:prSet presAssocID="{1425E603-9EA9-4B96-86AD-2EC911E4F50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1823FA6-756E-4F08-918D-DE92AB4034A3}" type="pres">
      <dgm:prSet presAssocID="{C3753E26-205D-42C1-A7BB-0EF083392571}" presName="singleCycle" presStyleCnt="0"/>
      <dgm:spPr/>
    </dgm:pt>
    <dgm:pt modelId="{A9D3196C-0033-4E55-B121-51B717CB8B1C}" type="pres">
      <dgm:prSet presAssocID="{C3753E26-205D-42C1-A7BB-0EF083392571}" presName="singleCenter" presStyleLbl="node1" presStyleIdx="0" presStyleCnt="5" custScaleX="238490" custScaleY="88821" custLinFactNeighborX="-10506" custLinFactNeighborY="8023">
        <dgm:presLayoutVars>
          <dgm:chMax val="7"/>
          <dgm:chPref val="7"/>
        </dgm:presLayoutVars>
      </dgm:prSet>
      <dgm:spPr/>
    </dgm:pt>
    <dgm:pt modelId="{BED68897-77A2-4ED2-89E0-B05BCD616A17}" type="pres">
      <dgm:prSet presAssocID="{5A02E9E1-C3BF-4F85-972C-571C1F5B544B}" presName="Name56" presStyleLbl="parChTrans1D2" presStyleIdx="0" presStyleCnt="4"/>
      <dgm:spPr/>
    </dgm:pt>
    <dgm:pt modelId="{C9A32647-6107-4AC4-8162-30F819E13B12}" type="pres">
      <dgm:prSet presAssocID="{03011A4A-A25B-4858-B67B-68F8C8FE6BBA}" presName="text0" presStyleLbl="node1" presStyleIdx="1" presStyleCnt="5" custScaleX="389077" custScaleY="138045" custRadScaleRad="80027" custRadScaleInc="-7898">
        <dgm:presLayoutVars>
          <dgm:bulletEnabled val="1"/>
        </dgm:presLayoutVars>
      </dgm:prSet>
      <dgm:spPr/>
    </dgm:pt>
    <dgm:pt modelId="{DE30E474-F07A-4546-9C53-A208C1472970}" type="pres">
      <dgm:prSet presAssocID="{1C51151A-A260-48CB-AB51-BFA13D9A36FB}" presName="Name56" presStyleLbl="parChTrans1D2" presStyleIdx="1" presStyleCnt="4"/>
      <dgm:spPr/>
    </dgm:pt>
    <dgm:pt modelId="{79EB1A90-2DCC-4279-838B-55D6536EA9B0}" type="pres">
      <dgm:prSet presAssocID="{60A3FC79-C1BD-4462-A5A0-33B9FD1FB53D}" presName="text0" presStyleLbl="node1" presStyleIdx="2" presStyleCnt="5" custScaleX="350913" custScaleY="136773" custRadScaleRad="214703" custRadScaleInc="-34663">
        <dgm:presLayoutVars>
          <dgm:bulletEnabled val="1"/>
        </dgm:presLayoutVars>
      </dgm:prSet>
      <dgm:spPr/>
    </dgm:pt>
    <dgm:pt modelId="{0ADF8F84-BB57-418C-A5ED-D99380F0F86F}" type="pres">
      <dgm:prSet presAssocID="{230A0210-632A-427A-9236-D51F318B510F}" presName="Name56" presStyleLbl="parChTrans1D2" presStyleIdx="2" presStyleCnt="4"/>
      <dgm:spPr/>
    </dgm:pt>
    <dgm:pt modelId="{08214507-1B2F-475A-B847-046F07BDD36D}" type="pres">
      <dgm:prSet presAssocID="{1ECC2194-7D79-4236-AEA7-BCBFD32B7332}" presName="text0" presStyleLbl="node1" presStyleIdx="3" presStyleCnt="5" custScaleX="596291" custScaleY="176934" custRadScaleRad="178231" custRadScaleInc="-134403">
        <dgm:presLayoutVars>
          <dgm:bulletEnabled val="1"/>
        </dgm:presLayoutVars>
      </dgm:prSet>
      <dgm:spPr/>
    </dgm:pt>
    <dgm:pt modelId="{38136893-1507-41D5-A682-A3075C624465}" type="pres">
      <dgm:prSet presAssocID="{3522108C-83F0-49EB-B7F0-089B1D2C0FD3}" presName="Name56" presStyleLbl="parChTrans1D2" presStyleIdx="3" presStyleCnt="4"/>
      <dgm:spPr/>
    </dgm:pt>
    <dgm:pt modelId="{EC4D359C-473E-4AAF-9643-F94516816B01}" type="pres">
      <dgm:prSet presAssocID="{5E738A7E-4CA4-4D18-BBEA-ADEC5A74DC1C}" presName="text0" presStyleLbl="node1" presStyleIdx="4" presStyleCnt="5" custScaleX="310688" custScaleY="139381" custRadScaleRad="179907" custRadScaleInc="37652">
        <dgm:presLayoutVars>
          <dgm:bulletEnabled val="1"/>
        </dgm:presLayoutVars>
      </dgm:prSet>
      <dgm:spPr/>
    </dgm:pt>
  </dgm:ptLst>
  <dgm:cxnLst>
    <dgm:cxn modelId="{EE541C15-B196-4782-A0E1-6F8EC8896613}" type="presOf" srcId="{3522108C-83F0-49EB-B7F0-089B1D2C0FD3}" destId="{38136893-1507-41D5-A682-A3075C624465}" srcOrd="0" destOrd="0" presId="urn:microsoft.com/office/officeart/2008/layout/RadialCluster"/>
    <dgm:cxn modelId="{3A17F315-1EB0-42FE-8CA9-602082764100}" type="presOf" srcId="{5E738A7E-4CA4-4D18-BBEA-ADEC5A74DC1C}" destId="{EC4D359C-473E-4AAF-9643-F94516816B01}" srcOrd="0" destOrd="0" presId="urn:microsoft.com/office/officeart/2008/layout/RadialCluster"/>
    <dgm:cxn modelId="{E331CD45-B8E6-494B-BB2E-BEDE2163FCA4}" type="presOf" srcId="{03011A4A-A25B-4858-B67B-68F8C8FE6BBA}" destId="{C9A32647-6107-4AC4-8162-30F819E13B12}" srcOrd="0" destOrd="0" presId="urn:microsoft.com/office/officeart/2008/layout/RadialCluster"/>
    <dgm:cxn modelId="{45C2166C-E7B6-4BD0-BDB4-208D82ED7837}" srcId="{C3753E26-205D-42C1-A7BB-0EF083392571}" destId="{03011A4A-A25B-4858-B67B-68F8C8FE6BBA}" srcOrd="0" destOrd="0" parTransId="{5A02E9E1-C3BF-4F85-972C-571C1F5B544B}" sibTransId="{591F8F42-22EA-461C-A7D6-9627232A20AE}"/>
    <dgm:cxn modelId="{86B91053-FB50-4D47-B19B-3235FFC42D74}" srcId="{C3753E26-205D-42C1-A7BB-0EF083392571}" destId="{1ECC2194-7D79-4236-AEA7-BCBFD32B7332}" srcOrd="2" destOrd="0" parTransId="{230A0210-632A-427A-9236-D51F318B510F}" sibTransId="{52073E6B-3A49-49DA-9A5A-6C1844F512A3}"/>
    <dgm:cxn modelId="{D772A055-9DC8-4791-BD9A-B7149374AB42}" srcId="{1425E603-9EA9-4B96-86AD-2EC911E4F50D}" destId="{C3753E26-205D-42C1-A7BB-0EF083392571}" srcOrd="0" destOrd="0" parTransId="{C1D04003-D8DC-4505-8046-9BA187612CA7}" sibTransId="{388CD9BE-28D4-45E5-87C1-D2740718593A}"/>
    <dgm:cxn modelId="{13BB1B8E-BB23-47EB-8B1D-895CD403EBA4}" type="presOf" srcId="{1ECC2194-7D79-4236-AEA7-BCBFD32B7332}" destId="{08214507-1B2F-475A-B847-046F07BDD36D}" srcOrd="0" destOrd="0" presId="urn:microsoft.com/office/officeart/2008/layout/RadialCluster"/>
    <dgm:cxn modelId="{76E5ED90-274E-40AA-8FB3-B44E14D499C8}" type="presOf" srcId="{C3753E26-205D-42C1-A7BB-0EF083392571}" destId="{A9D3196C-0033-4E55-B121-51B717CB8B1C}" srcOrd="0" destOrd="0" presId="urn:microsoft.com/office/officeart/2008/layout/RadialCluster"/>
    <dgm:cxn modelId="{0CDAC5AA-1D32-40CC-B41C-6748E06BA892}" srcId="{C3753E26-205D-42C1-A7BB-0EF083392571}" destId="{60A3FC79-C1BD-4462-A5A0-33B9FD1FB53D}" srcOrd="1" destOrd="0" parTransId="{1C51151A-A260-48CB-AB51-BFA13D9A36FB}" sibTransId="{CA62AD64-27FB-4546-9B65-E8DA7F6DA5BC}"/>
    <dgm:cxn modelId="{EA48FBB0-19F0-4745-AC67-D260CAC44E44}" type="presOf" srcId="{1C51151A-A260-48CB-AB51-BFA13D9A36FB}" destId="{DE30E474-F07A-4546-9C53-A208C1472970}" srcOrd="0" destOrd="0" presId="urn:microsoft.com/office/officeart/2008/layout/RadialCluster"/>
    <dgm:cxn modelId="{1996D7BB-2F7B-49E4-A9FA-54B01C80F987}" type="presOf" srcId="{5A02E9E1-C3BF-4F85-972C-571C1F5B544B}" destId="{BED68897-77A2-4ED2-89E0-B05BCD616A17}" srcOrd="0" destOrd="0" presId="urn:microsoft.com/office/officeart/2008/layout/RadialCluster"/>
    <dgm:cxn modelId="{E2DC0FDC-8862-4B25-A45A-006CD04A2D4E}" srcId="{C3753E26-205D-42C1-A7BB-0EF083392571}" destId="{5E738A7E-4CA4-4D18-BBEA-ADEC5A74DC1C}" srcOrd="3" destOrd="0" parTransId="{3522108C-83F0-49EB-B7F0-089B1D2C0FD3}" sibTransId="{F1584F4D-DCCD-43D4-AE32-D40126E9049B}"/>
    <dgm:cxn modelId="{3C2CABE5-7931-4CAC-9AB8-D510A9F283FC}" type="presOf" srcId="{60A3FC79-C1BD-4462-A5A0-33B9FD1FB53D}" destId="{79EB1A90-2DCC-4279-838B-55D6536EA9B0}" srcOrd="0" destOrd="0" presId="urn:microsoft.com/office/officeart/2008/layout/RadialCluster"/>
    <dgm:cxn modelId="{EE3429EF-3A29-4640-9C72-A8E9A73B27B7}" type="presOf" srcId="{1425E603-9EA9-4B96-86AD-2EC911E4F50D}" destId="{2208903E-E02E-431A-8C6E-D5065F6E6166}" srcOrd="0" destOrd="0" presId="urn:microsoft.com/office/officeart/2008/layout/RadialCluster"/>
    <dgm:cxn modelId="{A74A17FF-3D93-446C-AEEC-6E779950AE1E}" type="presOf" srcId="{230A0210-632A-427A-9236-D51F318B510F}" destId="{0ADF8F84-BB57-418C-A5ED-D99380F0F86F}" srcOrd="0" destOrd="0" presId="urn:microsoft.com/office/officeart/2008/layout/RadialCluster"/>
    <dgm:cxn modelId="{9AF97B7B-11E3-4E0E-9CC7-C35EC0B7312E}" type="presParOf" srcId="{2208903E-E02E-431A-8C6E-D5065F6E6166}" destId="{61823FA6-756E-4F08-918D-DE92AB4034A3}" srcOrd="0" destOrd="0" presId="urn:microsoft.com/office/officeart/2008/layout/RadialCluster"/>
    <dgm:cxn modelId="{14AA5406-186D-421D-BB7F-21E71BB5DFB9}" type="presParOf" srcId="{61823FA6-756E-4F08-918D-DE92AB4034A3}" destId="{A9D3196C-0033-4E55-B121-51B717CB8B1C}" srcOrd="0" destOrd="0" presId="urn:microsoft.com/office/officeart/2008/layout/RadialCluster"/>
    <dgm:cxn modelId="{E20A5D1E-9B80-409C-B279-EF068DAFE79D}" type="presParOf" srcId="{61823FA6-756E-4F08-918D-DE92AB4034A3}" destId="{BED68897-77A2-4ED2-89E0-B05BCD616A17}" srcOrd="1" destOrd="0" presId="urn:microsoft.com/office/officeart/2008/layout/RadialCluster"/>
    <dgm:cxn modelId="{13D105E0-1559-46FC-984F-9AAA9FBC9710}" type="presParOf" srcId="{61823FA6-756E-4F08-918D-DE92AB4034A3}" destId="{C9A32647-6107-4AC4-8162-30F819E13B12}" srcOrd="2" destOrd="0" presId="urn:microsoft.com/office/officeart/2008/layout/RadialCluster"/>
    <dgm:cxn modelId="{C4F91AE1-3E91-49FB-8B8A-AE1BD553BB30}" type="presParOf" srcId="{61823FA6-756E-4F08-918D-DE92AB4034A3}" destId="{DE30E474-F07A-4546-9C53-A208C1472970}" srcOrd="3" destOrd="0" presId="urn:microsoft.com/office/officeart/2008/layout/RadialCluster"/>
    <dgm:cxn modelId="{E4A4F7A9-6424-4D07-803D-244227E91EE6}" type="presParOf" srcId="{61823FA6-756E-4F08-918D-DE92AB4034A3}" destId="{79EB1A90-2DCC-4279-838B-55D6536EA9B0}" srcOrd="4" destOrd="0" presId="urn:microsoft.com/office/officeart/2008/layout/RadialCluster"/>
    <dgm:cxn modelId="{C1615CF2-CEDB-4D36-A88E-D53EE024B761}" type="presParOf" srcId="{61823FA6-756E-4F08-918D-DE92AB4034A3}" destId="{0ADF8F84-BB57-418C-A5ED-D99380F0F86F}" srcOrd="5" destOrd="0" presId="urn:microsoft.com/office/officeart/2008/layout/RadialCluster"/>
    <dgm:cxn modelId="{9C0FE467-54D4-4106-A3AD-FB9659569251}" type="presParOf" srcId="{61823FA6-756E-4F08-918D-DE92AB4034A3}" destId="{08214507-1B2F-475A-B847-046F07BDD36D}" srcOrd="6" destOrd="0" presId="urn:microsoft.com/office/officeart/2008/layout/RadialCluster"/>
    <dgm:cxn modelId="{985C4D2C-EE69-4C07-8A6C-38177C73D5E8}" type="presParOf" srcId="{61823FA6-756E-4F08-918D-DE92AB4034A3}" destId="{38136893-1507-41D5-A682-A3075C624465}" srcOrd="7" destOrd="0" presId="urn:microsoft.com/office/officeart/2008/layout/RadialCluster"/>
    <dgm:cxn modelId="{D02224D8-9509-4FE5-A19F-02B0F9DECF72}" type="presParOf" srcId="{61823FA6-756E-4F08-918D-DE92AB4034A3}" destId="{EC4D359C-473E-4AAF-9643-F94516816B01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3196C-0033-4E55-B121-51B717CB8B1C}">
      <dsp:nvSpPr>
        <dsp:cNvPr id="0" name=""/>
        <dsp:cNvSpPr/>
      </dsp:nvSpPr>
      <dsp:spPr>
        <a:xfrm>
          <a:off x="2907347" y="2021073"/>
          <a:ext cx="3515581" cy="13093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kern="1200" dirty="0"/>
            <a:t>Gothic</a:t>
          </a:r>
        </a:p>
      </dsp:txBody>
      <dsp:txXfrm>
        <a:off x="2971262" y="2084988"/>
        <a:ext cx="3387751" cy="1181480"/>
      </dsp:txXfrm>
    </dsp:sp>
    <dsp:sp modelId="{BED68897-77A2-4ED2-89E0-B05BCD616A17}">
      <dsp:nvSpPr>
        <dsp:cNvPr id="0" name=""/>
        <dsp:cNvSpPr/>
      </dsp:nvSpPr>
      <dsp:spPr>
        <a:xfrm rot="16769989">
          <a:off x="4543515" y="1748002"/>
          <a:ext cx="5537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3736" y="0"/>
              </a:lnTo>
            </a:path>
          </a:pathLst>
        </a:custGeom>
        <a:noFill/>
        <a:ln w="952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32647-6107-4AC4-8162-30F819E13B12}">
      <dsp:nvSpPr>
        <dsp:cNvPr id="0" name=""/>
        <dsp:cNvSpPr/>
      </dsp:nvSpPr>
      <dsp:spPr>
        <a:xfrm>
          <a:off x="3058800" y="111533"/>
          <a:ext cx="3842707" cy="136339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kern="1200" dirty="0">
              <a:latin typeface="+mn-lt"/>
            </a:rPr>
            <a:t>a medieval style of </a:t>
          </a:r>
          <a:r>
            <a:rPr lang="en-GB" sz="2400" kern="1200" dirty="0">
              <a:latin typeface="+mj-lt"/>
            </a:rPr>
            <a:t>architecture</a:t>
          </a:r>
          <a:r>
            <a:rPr lang="en-GB" sz="2400" kern="1200" dirty="0">
              <a:latin typeface="+mn-lt"/>
            </a:rPr>
            <a:t> characterised by pointed arches and ornate stone-masonry;</a:t>
          </a:r>
          <a:endParaRPr lang="en-GB" sz="2400" kern="1200" dirty="0"/>
        </a:p>
      </dsp:txBody>
      <dsp:txXfrm>
        <a:off x="3125356" y="178089"/>
        <a:ext cx="3709595" cy="1230285"/>
      </dsp:txXfrm>
    </dsp:sp>
    <dsp:sp modelId="{DE30E474-F07A-4546-9C53-A208C1472970}">
      <dsp:nvSpPr>
        <dsp:cNvPr id="0" name=""/>
        <dsp:cNvSpPr/>
      </dsp:nvSpPr>
      <dsp:spPr>
        <a:xfrm rot="20393697">
          <a:off x="6407843" y="1947193"/>
          <a:ext cx="4951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5135" y="0"/>
              </a:lnTo>
            </a:path>
          </a:pathLst>
        </a:custGeom>
        <a:noFill/>
        <a:ln w="952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B1A90-2DCC-4279-838B-55D6536EA9B0}">
      <dsp:nvSpPr>
        <dsp:cNvPr id="0" name=""/>
        <dsp:cNvSpPr/>
      </dsp:nvSpPr>
      <dsp:spPr>
        <a:xfrm>
          <a:off x="6887893" y="552354"/>
          <a:ext cx="3465781" cy="135083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600" kern="1200" dirty="0">
              <a:latin typeface="+mn-lt"/>
            </a:rPr>
            <a:t>a gloomy, morbid genre of </a:t>
          </a:r>
          <a:r>
            <a:rPr lang="en-GB" sz="2600" kern="1200" dirty="0">
              <a:latin typeface="+mj-lt"/>
            </a:rPr>
            <a:t>music</a:t>
          </a:r>
          <a:r>
            <a:rPr lang="en-GB" sz="2600" kern="1200" dirty="0">
              <a:latin typeface="+mn-lt"/>
            </a:rPr>
            <a:t> popular in the early 1980s;</a:t>
          </a:r>
          <a:endParaRPr lang="en-GB" sz="2600" kern="1200" dirty="0"/>
        </a:p>
      </dsp:txBody>
      <dsp:txXfrm>
        <a:off x="6953835" y="618296"/>
        <a:ext cx="3333897" cy="1218950"/>
      </dsp:txXfrm>
    </dsp:sp>
    <dsp:sp modelId="{0ADF8F84-BB57-418C-A5ED-D99380F0F86F}">
      <dsp:nvSpPr>
        <dsp:cNvPr id="0" name=""/>
        <dsp:cNvSpPr/>
      </dsp:nvSpPr>
      <dsp:spPr>
        <a:xfrm rot="12430377">
          <a:off x="5692473" y="3270456"/>
          <a:ext cx="262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449" y="0"/>
              </a:lnTo>
            </a:path>
          </a:pathLst>
        </a:custGeom>
        <a:noFill/>
        <a:ln w="952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14507-1B2F-475A-B847-046F07BDD36D}">
      <dsp:nvSpPr>
        <dsp:cNvPr id="0" name=""/>
        <dsp:cNvSpPr/>
      </dsp:nvSpPr>
      <dsp:spPr>
        <a:xfrm>
          <a:off x="4464424" y="3210529"/>
          <a:ext cx="5889250" cy="174748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600" kern="1200" dirty="0">
              <a:latin typeface="+mn-lt"/>
            </a:rPr>
            <a:t>a genre of </a:t>
          </a:r>
          <a:r>
            <a:rPr lang="en-GB" sz="2600" kern="1200" dirty="0">
              <a:latin typeface="+mj-lt"/>
            </a:rPr>
            <a:t>literature</a:t>
          </a:r>
          <a:r>
            <a:rPr lang="en-GB" sz="2600" kern="1200" dirty="0">
              <a:latin typeface="+mn-lt"/>
            </a:rPr>
            <a:t> focused on terror that was first popularised in the 18th century by Horace Walpole’s ‘The Castle of Otranto’.</a:t>
          </a:r>
          <a:endParaRPr lang="en-GB" sz="2600" kern="1200" dirty="0"/>
        </a:p>
      </dsp:txBody>
      <dsp:txXfrm>
        <a:off x="4549729" y="3295834"/>
        <a:ext cx="5718640" cy="1576873"/>
      </dsp:txXfrm>
    </dsp:sp>
    <dsp:sp modelId="{38136893-1507-41D5-A682-A3075C624465}">
      <dsp:nvSpPr>
        <dsp:cNvPr id="0" name=""/>
        <dsp:cNvSpPr/>
      </dsp:nvSpPr>
      <dsp:spPr>
        <a:xfrm rot="12262871">
          <a:off x="3218511" y="2020601"/>
          <a:ext cx="22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9" y="0"/>
              </a:lnTo>
            </a:path>
          </a:pathLst>
        </a:custGeom>
        <a:noFill/>
        <a:ln w="952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D359C-473E-4AAF-9643-F94516816B01}">
      <dsp:nvSpPr>
        <dsp:cNvPr id="0" name=""/>
        <dsp:cNvSpPr/>
      </dsp:nvSpPr>
      <dsp:spPr>
        <a:xfrm>
          <a:off x="165696" y="643536"/>
          <a:ext cx="3068500" cy="13765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kern="1200" dirty="0">
              <a:latin typeface="+mn-lt"/>
            </a:rPr>
            <a:t>a gloomy, morbid style of </a:t>
          </a:r>
          <a:r>
            <a:rPr lang="en-GB" sz="2400" kern="1200" dirty="0">
              <a:latin typeface="+mj-lt"/>
            </a:rPr>
            <a:t>fashion</a:t>
          </a:r>
          <a:r>
            <a:rPr lang="en-GB" sz="2400" kern="1200" dirty="0">
              <a:latin typeface="+mn-lt"/>
            </a:rPr>
            <a:t> and make up dominated by the colour black;</a:t>
          </a:r>
          <a:endParaRPr lang="en-GB" sz="2400" kern="1200" dirty="0"/>
        </a:p>
      </dsp:txBody>
      <dsp:txXfrm>
        <a:off x="232896" y="710736"/>
        <a:ext cx="2934100" cy="1242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A3A71-7AA6-40D8-BFFC-382136D26FB8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422D7-ED24-42A5-A35B-9E8203140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1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printed out 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422D7-ED24-42A5-A35B-9E82031408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66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printed out 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422D7-ED24-42A5-A35B-9E82031408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1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PDF copy available so students can see images clearly.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422D7-ED24-42A5-A35B-9E82031408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94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Slide could be printed and stuck in exercise books so students can refer back during the scheme.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422D7-ED24-42A5-A35B-9E82031408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3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Plot summary on word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422D7-ED24-42A5-A35B-9E82031408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19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Plot summary on word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422D7-ED24-42A5-A35B-9E82031408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8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422D7-ED24-42A5-A35B-9E82031408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09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4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5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0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3060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42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4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5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0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6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0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9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0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2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1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8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3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3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66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6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ing, Stage Design, Gothic Castle, early 19th century | Objects ...">
            <a:extLst>
              <a:ext uri="{FF2B5EF4-FFF2-40B4-BE49-F238E27FC236}">
                <a16:creationId xmlns:a16="http://schemas.microsoft.com/office/drawing/2014/main" id="{C5839B34-4E35-4A82-AD39-EF036108F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2" r="1807" b="6503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FA2EDF-BB43-46B0-8F29-0ACD6DBB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0494"/>
            <a:ext cx="2732516" cy="1257300"/>
          </a:xfrm>
          <a:solidFill>
            <a:schemeClr val="tx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8800" u="sng" dirty="0">
                <a:solidFill>
                  <a:schemeClr val="bg1"/>
                </a:solidFill>
              </a:rPr>
              <a:t>Gothic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D6BDF0-C652-4661-9341-29849371370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GB" sz="6000" dirty="0">
                <a:solidFill>
                  <a:schemeClr val="bg1"/>
                </a:solidFill>
              </a:rPr>
              <a:t>Previous Knowledge</a:t>
            </a:r>
            <a:endParaRPr lang="en-GB" sz="6000" dirty="0">
              <a:solidFill>
                <a:schemeClr val="bg1"/>
              </a:solidFill>
              <a:effectLst/>
            </a:endParaRPr>
          </a:p>
          <a:p>
            <a:pPr marL="36900" indent="0">
              <a:buNone/>
            </a:pPr>
            <a:r>
              <a:rPr lang="en-GB" sz="4000" dirty="0">
                <a:solidFill>
                  <a:schemeClr val="bg1"/>
                </a:solidFill>
                <a:effectLst/>
              </a:rPr>
              <a:t>How many books from before 1914 can you list?</a:t>
            </a:r>
          </a:p>
          <a:p>
            <a:pPr marL="36900" indent="0">
              <a:buNone/>
            </a:pPr>
            <a:r>
              <a:rPr lang="en-GB" sz="4000" dirty="0">
                <a:solidFill>
                  <a:schemeClr val="bg1"/>
                </a:solidFill>
                <a:effectLst/>
              </a:rPr>
              <a:t>Write a sentence for each of their plots.</a:t>
            </a:r>
            <a:endParaRPr lang="en-GB" sz="4000" dirty="0">
              <a:solidFill>
                <a:srgbClr val="FF99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49FF9-EC22-4634-9B7F-9F300295A931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Do Now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36877-3019-4739-AE24-CF5843CFC988}"/>
              </a:ext>
            </a:extLst>
          </p:cNvPr>
          <p:cNvSpPr txBox="1"/>
          <p:nvPr/>
        </p:nvSpPr>
        <p:spPr>
          <a:xfrm>
            <a:off x="913795" y="6488658"/>
            <a:ext cx="4445996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be able to identify Gothic conventions. </a:t>
            </a:r>
          </a:p>
        </p:txBody>
      </p:sp>
    </p:spTree>
    <p:extLst>
      <p:ext uri="{BB962C8B-B14F-4D97-AF65-F5344CB8AC3E}">
        <p14:creationId xmlns:p14="http://schemas.microsoft.com/office/powerpoint/2010/main" val="357617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ing, Stage Design, Gothic Castle, early 19th century | Objects ...">
            <a:extLst>
              <a:ext uri="{FF2B5EF4-FFF2-40B4-BE49-F238E27FC236}">
                <a16:creationId xmlns:a16="http://schemas.microsoft.com/office/drawing/2014/main" id="{C5839B34-4E35-4A82-AD39-EF036108F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2" r="1807" b="6503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FA2EDF-BB43-46B0-8F29-0ACD6DBB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630" y="177224"/>
            <a:ext cx="9114626" cy="1111930"/>
          </a:xfrm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6000" i="0" dirty="0">
                <a:solidFill>
                  <a:schemeClr val="bg1"/>
                </a:solidFill>
                <a:effectLst/>
              </a:rPr>
              <a:t>The Castle of Otranto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D6BDF0-C652-4661-9341-298493713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331" y="1603948"/>
            <a:ext cx="10942820" cy="4616970"/>
          </a:xfrm>
          <a:solidFill>
            <a:schemeClr val="tx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36900" indent="0">
              <a:buClr>
                <a:schemeClr val="bg1"/>
              </a:buClr>
              <a:buNone/>
            </a:pPr>
            <a:r>
              <a:rPr lang="en-GB" sz="3200" b="1" dirty="0">
                <a:solidFill>
                  <a:schemeClr val="bg1"/>
                </a:solidFill>
                <a:effectLst/>
              </a:rPr>
              <a:t>Read the plot summary of ‘The Castle of Otranto’. Highlight the gothic conventions that you see.</a:t>
            </a:r>
          </a:p>
          <a:p>
            <a:pPr marL="36900" indent="0">
              <a:buClr>
                <a:schemeClr val="bg1"/>
              </a:buClr>
              <a:buNone/>
            </a:pPr>
            <a:r>
              <a:rPr lang="en-GB" sz="3200" dirty="0">
                <a:solidFill>
                  <a:schemeClr val="bg1"/>
                </a:solidFill>
                <a:effectLst/>
              </a:rPr>
              <a:t>Remember to look for :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</a:rPr>
              <a:t>Plot Events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</a:rPr>
              <a:t>Setting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</a:rPr>
              <a:t>Characters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</a:rPr>
              <a:t>Themes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49FF9-EC22-4634-9B7F-9F300295A931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Mastery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36877-3019-4739-AE24-CF5843CFC988}"/>
              </a:ext>
            </a:extLst>
          </p:cNvPr>
          <p:cNvSpPr txBox="1"/>
          <p:nvPr/>
        </p:nvSpPr>
        <p:spPr>
          <a:xfrm>
            <a:off x="913795" y="6488658"/>
            <a:ext cx="4445996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be able to identify Gothic conventions. </a:t>
            </a:r>
          </a:p>
        </p:txBody>
      </p:sp>
    </p:spTree>
    <p:extLst>
      <p:ext uri="{BB962C8B-B14F-4D97-AF65-F5344CB8AC3E}">
        <p14:creationId xmlns:p14="http://schemas.microsoft.com/office/powerpoint/2010/main" val="292110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ing, Stage Design, Gothic Castle, early 19th century | Objects ...">
            <a:extLst>
              <a:ext uri="{FF2B5EF4-FFF2-40B4-BE49-F238E27FC236}">
                <a16:creationId xmlns:a16="http://schemas.microsoft.com/office/drawing/2014/main" id="{C5839B34-4E35-4A82-AD39-EF036108F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2" r="1807" b="6503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FA2EDF-BB43-46B0-8F29-0ACD6DBB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630" y="177224"/>
            <a:ext cx="9114626" cy="1111930"/>
          </a:xfrm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6000" i="0" dirty="0">
                <a:solidFill>
                  <a:schemeClr val="bg1"/>
                </a:solidFill>
                <a:effectLst/>
              </a:rPr>
              <a:t>The Castle of Otranto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D6BDF0-C652-4661-9341-298493713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331" y="1603948"/>
            <a:ext cx="10942820" cy="4616970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36900" indent="0">
              <a:buClr>
                <a:schemeClr val="bg1"/>
              </a:buClr>
              <a:buNone/>
            </a:pPr>
            <a:r>
              <a:rPr lang="en-GB" sz="3200" b="1" dirty="0">
                <a:solidFill>
                  <a:schemeClr val="bg1"/>
                </a:solidFill>
                <a:effectLst/>
              </a:rPr>
              <a:t>How many gothic conventions did you identify?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</a:rPr>
              <a:t>Plot Events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</a:rPr>
              <a:t>Setting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</a:rPr>
              <a:t>Characters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</a:rPr>
              <a:t>Themes</a:t>
            </a:r>
          </a:p>
          <a:p>
            <a:pPr marL="36900" indent="0">
              <a:buClr>
                <a:schemeClr val="bg1"/>
              </a:buClr>
              <a:buNone/>
            </a:pPr>
            <a:endParaRPr lang="en-GB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49FF9-EC22-4634-9B7F-9F300295A931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Checking Understanding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36877-3019-4739-AE24-CF5843CFC988}"/>
              </a:ext>
            </a:extLst>
          </p:cNvPr>
          <p:cNvSpPr txBox="1"/>
          <p:nvPr/>
        </p:nvSpPr>
        <p:spPr>
          <a:xfrm>
            <a:off x="913795" y="6488658"/>
            <a:ext cx="4445996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be able to identify Gothic conventions. </a:t>
            </a:r>
          </a:p>
        </p:txBody>
      </p:sp>
    </p:spTree>
    <p:extLst>
      <p:ext uri="{BB962C8B-B14F-4D97-AF65-F5344CB8AC3E}">
        <p14:creationId xmlns:p14="http://schemas.microsoft.com/office/powerpoint/2010/main" val="218644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ing, Stage Design, Gothic Castle, early 19th century | Objects ...">
            <a:extLst>
              <a:ext uri="{FF2B5EF4-FFF2-40B4-BE49-F238E27FC236}">
                <a16:creationId xmlns:a16="http://schemas.microsoft.com/office/drawing/2014/main" id="{C5839B34-4E35-4A82-AD39-EF036108F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2" r="1807" b="6503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FA2EDF-BB43-46B0-8F29-0ACD6DBB7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430" y="1364105"/>
            <a:ext cx="9476602" cy="3388479"/>
          </a:xfrm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6000" i="0" dirty="0">
                <a:solidFill>
                  <a:schemeClr val="bg1"/>
                </a:solidFill>
                <a:effectLst/>
              </a:rPr>
              <a:t>Which texts from Pre-1914 would you now consider Gothic? </a:t>
            </a:r>
            <a:br>
              <a:rPr lang="en-GB" sz="6000" i="0" dirty="0">
                <a:solidFill>
                  <a:schemeClr val="bg1"/>
                </a:solidFill>
                <a:effectLst/>
              </a:rPr>
            </a:br>
            <a:r>
              <a:rPr lang="en-GB" sz="6000" i="0" dirty="0">
                <a:solidFill>
                  <a:schemeClr val="bg1"/>
                </a:solidFill>
                <a:effectLst/>
              </a:rPr>
              <a:t>Explain why.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49FF9-EC22-4634-9B7F-9F300295A931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Link to Previous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36877-3019-4739-AE24-CF5843CFC988}"/>
              </a:ext>
            </a:extLst>
          </p:cNvPr>
          <p:cNvSpPr txBox="1"/>
          <p:nvPr/>
        </p:nvSpPr>
        <p:spPr>
          <a:xfrm>
            <a:off x="913795" y="6488658"/>
            <a:ext cx="4445996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be able to identify Gothic conventions. </a:t>
            </a:r>
          </a:p>
        </p:txBody>
      </p:sp>
    </p:spTree>
    <p:extLst>
      <p:ext uri="{BB962C8B-B14F-4D97-AF65-F5344CB8AC3E}">
        <p14:creationId xmlns:p14="http://schemas.microsoft.com/office/powerpoint/2010/main" val="375171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ing, Stage Design, Gothic Castle, early 19th century | Objects ...">
            <a:extLst>
              <a:ext uri="{FF2B5EF4-FFF2-40B4-BE49-F238E27FC236}">
                <a16:creationId xmlns:a16="http://schemas.microsoft.com/office/drawing/2014/main" id="{C5839B34-4E35-4A82-AD39-EF036108F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2" r="1807" b="6503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FA2EDF-BB43-46B0-8F29-0ACD6DBB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190494"/>
            <a:ext cx="11043743" cy="681703"/>
          </a:xfrm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4000" i="0" dirty="0">
                <a:solidFill>
                  <a:schemeClr val="bg1"/>
                </a:solidFill>
                <a:effectLst/>
              </a:rPr>
              <a:t>Can you match the vocabulary to their definitions?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D6BDF0-C652-4661-9341-298493713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062681"/>
            <a:ext cx="11043743" cy="5293149"/>
          </a:xfrm>
          <a:solidFill>
            <a:schemeClr val="tx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494100" indent="-457200">
              <a:buClr>
                <a:schemeClr val="bg1"/>
              </a:buClr>
              <a:buAutoNum type="arabicPeriod"/>
            </a:pPr>
            <a:r>
              <a:rPr lang="en-GB" sz="2800" dirty="0">
                <a:solidFill>
                  <a:schemeClr val="bg1"/>
                </a:solidFill>
                <a:effectLst/>
              </a:rPr>
              <a:t>an introduction to a book, typically stating its subject, scope, or aims.</a:t>
            </a:r>
          </a:p>
          <a:p>
            <a:pPr marL="494100" indent="-457200">
              <a:buClr>
                <a:schemeClr val="bg1"/>
              </a:buClr>
              <a:buAutoNum type="arabicPeriod"/>
            </a:pPr>
            <a:r>
              <a:rPr lang="en-GB" sz="2800" dirty="0">
                <a:solidFill>
                  <a:schemeClr val="bg1"/>
                </a:solidFill>
                <a:effectLst/>
              </a:rPr>
              <a:t>a person living in solitude as a religious discipline.</a:t>
            </a:r>
          </a:p>
          <a:p>
            <a:pPr marL="494100" indent="-457200">
              <a:buClr>
                <a:schemeClr val="bg1"/>
              </a:buClr>
              <a:buAutoNum type="arabicPeriod"/>
            </a:pPr>
            <a:r>
              <a:rPr lang="en-GB" sz="2800" dirty="0">
                <a:solidFill>
                  <a:schemeClr val="bg1"/>
                </a:solidFill>
                <a:effectLst/>
              </a:rPr>
              <a:t>a person legally entitled to the property or rank of another on that person's death.</a:t>
            </a:r>
          </a:p>
          <a:p>
            <a:pPr marL="494100" indent="-457200">
              <a:buClr>
                <a:schemeClr val="bg1"/>
              </a:buClr>
              <a:buAutoNum type="arabicPeriod"/>
            </a:pPr>
            <a:r>
              <a:rPr lang="en-GB" sz="2800" dirty="0">
                <a:solidFill>
                  <a:schemeClr val="bg1"/>
                </a:solidFill>
                <a:effectLst/>
              </a:rPr>
              <a:t>a book, document, or piece of music written by hand rather than typed or printed.</a:t>
            </a:r>
          </a:p>
          <a:p>
            <a:pPr marL="494100" indent="-457200">
              <a:buClr>
                <a:schemeClr val="bg1"/>
              </a:buClr>
              <a:buAutoNum type="arabicPeriod"/>
            </a:pPr>
            <a:r>
              <a:rPr lang="en-GB" sz="2800" dirty="0">
                <a:solidFill>
                  <a:schemeClr val="bg1"/>
                </a:solidFill>
                <a:effectLst/>
              </a:rPr>
              <a:t>takes a position of power or importance illegally or by force.</a:t>
            </a:r>
          </a:p>
          <a:p>
            <a:pPr marL="494100" indent="-457200">
              <a:buClr>
                <a:schemeClr val="bg1"/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effectLst/>
              </a:rPr>
              <a:t>a prediction of what will happen in the future.</a:t>
            </a:r>
            <a:endParaRPr lang="en-GB" sz="3600" b="1" dirty="0">
              <a:solidFill>
                <a:schemeClr val="bg1"/>
              </a:solidFill>
              <a:effectLst/>
            </a:endParaRPr>
          </a:p>
          <a:p>
            <a:pPr marL="36900" indent="0">
              <a:buNone/>
            </a:pPr>
            <a:r>
              <a:rPr lang="en-GB" sz="3200" b="1" dirty="0">
                <a:solidFill>
                  <a:schemeClr val="bg1"/>
                </a:solidFill>
                <a:effectLst/>
              </a:rPr>
              <a:t>Manuscript    Preface    Prophecy    Hermit    Heir    Usurped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49FF9-EC22-4634-9B7F-9F300295A931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36877-3019-4739-AE24-CF5843CFC988}"/>
              </a:ext>
            </a:extLst>
          </p:cNvPr>
          <p:cNvSpPr txBox="1"/>
          <p:nvPr/>
        </p:nvSpPr>
        <p:spPr>
          <a:xfrm>
            <a:off x="913795" y="6488658"/>
            <a:ext cx="4445996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be able to identify Gothic conventions. </a:t>
            </a:r>
          </a:p>
        </p:txBody>
      </p:sp>
    </p:spTree>
    <p:extLst>
      <p:ext uri="{BB962C8B-B14F-4D97-AF65-F5344CB8AC3E}">
        <p14:creationId xmlns:p14="http://schemas.microsoft.com/office/powerpoint/2010/main" val="203873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ing, Stage Design, Gothic Castle, early 19th century | Objects ...">
            <a:extLst>
              <a:ext uri="{FF2B5EF4-FFF2-40B4-BE49-F238E27FC236}">
                <a16:creationId xmlns:a16="http://schemas.microsoft.com/office/drawing/2014/main" id="{C5839B34-4E35-4A82-AD39-EF036108F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2" r="1807" b="6503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FA2EDF-BB43-46B0-8F29-0ACD6DBB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190494"/>
            <a:ext cx="11043743" cy="681703"/>
          </a:xfrm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4000" i="0" dirty="0">
                <a:solidFill>
                  <a:schemeClr val="bg1"/>
                </a:solidFill>
                <a:effectLst/>
              </a:rPr>
              <a:t>Check your answers: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D6BDF0-C652-4661-9341-298493713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062682"/>
            <a:ext cx="11043743" cy="5278158"/>
          </a:xfrm>
          <a:solidFill>
            <a:schemeClr val="tx1">
              <a:lumMod val="85000"/>
            </a:schemeClr>
          </a:solidFill>
        </p:spPr>
        <p:txBody>
          <a:bodyPr>
            <a:normAutofit fontScale="47500" lnSpcReduction="20000"/>
          </a:bodyPr>
          <a:lstStyle/>
          <a:p>
            <a:pPr marL="494100" indent="-457200">
              <a:buClr>
                <a:schemeClr val="bg1"/>
              </a:buClr>
              <a:buAutoNum type="arabicPeriod"/>
            </a:pPr>
            <a:r>
              <a:rPr lang="en-GB" sz="5800" b="1" dirty="0">
                <a:solidFill>
                  <a:schemeClr val="bg1"/>
                </a:solidFill>
                <a:effectLst/>
              </a:rPr>
              <a:t>Preface: </a:t>
            </a:r>
            <a:r>
              <a:rPr lang="en-GB" sz="5800" dirty="0">
                <a:solidFill>
                  <a:schemeClr val="bg1"/>
                </a:solidFill>
                <a:effectLst/>
              </a:rPr>
              <a:t>an introduction to a book, typically stating its subject, scope, or aims.</a:t>
            </a:r>
          </a:p>
          <a:p>
            <a:pPr marL="494100" indent="-457200">
              <a:buClr>
                <a:schemeClr val="bg1"/>
              </a:buClr>
              <a:buAutoNum type="arabicPeriod"/>
            </a:pPr>
            <a:r>
              <a:rPr lang="en-GB" sz="5800" b="1" dirty="0">
                <a:solidFill>
                  <a:schemeClr val="bg1"/>
                </a:solidFill>
                <a:effectLst/>
              </a:rPr>
              <a:t>Hermit: </a:t>
            </a:r>
            <a:r>
              <a:rPr lang="en-GB" sz="5800" dirty="0">
                <a:solidFill>
                  <a:schemeClr val="bg1"/>
                </a:solidFill>
                <a:effectLst/>
              </a:rPr>
              <a:t>a person living in solitude as a religious discipline.</a:t>
            </a:r>
          </a:p>
          <a:p>
            <a:pPr marL="494100" indent="-457200">
              <a:buClr>
                <a:schemeClr val="bg1"/>
              </a:buClr>
              <a:buAutoNum type="arabicPeriod"/>
            </a:pPr>
            <a:r>
              <a:rPr lang="en-GB" sz="5800" b="1" dirty="0">
                <a:solidFill>
                  <a:schemeClr val="bg1"/>
                </a:solidFill>
                <a:effectLst/>
              </a:rPr>
              <a:t>Heir: </a:t>
            </a:r>
            <a:r>
              <a:rPr lang="en-GB" sz="5800" dirty="0">
                <a:solidFill>
                  <a:schemeClr val="bg1"/>
                </a:solidFill>
                <a:effectLst/>
              </a:rPr>
              <a:t>a person legally entitled to the property or rank of another on that person's death.</a:t>
            </a:r>
          </a:p>
          <a:p>
            <a:pPr marL="494100" indent="-457200">
              <a:buClr>
                <a:schemeClr val="bg1"/>
              </a:buClr>
              <a:buAutoNum type="arabicPeriod"/>
            </a:pPr>
            <a:r>
              <a:rPr lang="en-GB" sz="5800" b="1" dirty="0">
                <a:solidFill>
                  <a:schemeClr val="bg1"/>
                </a:solidFill>
                <a:effectLst/>
              </a:rPr>
              <a:t>Manuscript: </a:t>
            </a:r>
            <a:r>
              <a:rPr lang="en-GB" sz="5800" dirty="0">
                <a:solidFill>
                  <a:schemeClr val="bg1"/>
                </a:solidFill>
                <a:effectLst/>
              </a:rPr>
              <a:t>a book, document, or piece of music written by hand rather than typed or printed.</a:t>
            </a:r>
          </a:p>
          <a:p>
            <a:pPr marL="494100" indent="-457200">
              <a:buClr>
                <a:schemeClr val="bg1"/>
              </a:buClr>
              <a:buAutoNum type="arabicPeriod"/>
            </a:pPr>
            <a:r>
              <a:rPr lang="en-GB" sz="5800" b="1" dirty="0">
                <a:solidFill>
                  <a:schemeClr val="bg1"/>
                </a:solidFill>
                <a:effectLst/>
              </a:rPr>
              <a:t>Usurped: </a:t>
            </a:r>
            <a:r>
              <a:rPr lang="en-GB" sz="5800" dirty="0">
                <a:solidFill>
                  <a:schemeClr val="bg1"/>
                </a:solidFill>
                <a:effectLst/>
              </a:rPr>
              <a:t>takes a position of power or importance illegally or by force.</a:t>
            </a:r>
          </a:p>
          <a:p>
            <a:pPr marL="494100" indent="-457200">
              <a:buClr>
                <a:schemeClr val="bg1"/>
              </a:buClr>
              <a:buFont typeface="+mj-lt"/>
              <a:buAutoNum type="arabicPeriod"/>
            </a:pPr>
            <a:r>
              <a:rPr lang="en-GB" sz="5800" b="1" dirty="0">
                <a:solidFill>
                  <a:schemeClr val="bg1"/>
                </a:solidFill>
                <a:effectLst/>
              </a:rPr>
              <a:t>Prophecy: </a:t>
            </a:r>
            <a:r>
              <a:rPr lang="en-GB" sz="5800" dirty="0">
                <a:solidFill>
                  <a:schemeClr val="bg1"/>
                </a:solidFill>
                <a:effectLst/>
              </a:rPr>
              <a:t>a prediction of what will happen in the future.</a:t>
            </a:r>
            <a:endParaRPr lang="en-GB" sz="5800" b="1" dirty="0">
              <a:solidFill>
                <a:schemeClr val="bg1"/>
              </a:solidFill>
              <a:effectLst/>
            </a:endParaRPr>
          </a:p>
          <a:p>
            <a:pPr marL="36900" indent="0">
              <a:buNone/>
            </a:pPr>
            <a:r>
              <a:rPr lang="en-GB" sz="3200" b="1" dirty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49FF9-EC22-4634-9B7F-9F300295A931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36877-3019-4739-AE24-CF5843CFC988}"/>
              </a:ext>
            </a:extLst>
          </p:cNvPr>
          <p:cNvSpPr txBox="1"/>
          <p:nvPr/>
        </p:nvSpPr>
        <p:spPr>
          <a:xfrm>
            <a:off x="913795" y="6488658"/>
            <a:ext cx="4445996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be able to identify Gothic conventions. </a:t>
            </a:r>
          </a:p>
        </p:txBody>
      </p:sp>
    </p:spTree>
    <p:extLst>
      <p:ext uri="{BB962C8B-B14F-4D97-AF65-F5344CB8AC3E}">
        <p14:creationId xmlns:p14="http://schemas.microsoft.com/office/powerpoint/2010/main" val="34503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ing, Stage Design, Gothic Castle, early 19th century | Objects ...">
            <a:extLst>
              <a:ext uri="{FF2B5EF4-FFF2-40B4-BE49-F238E27FC236}">
                <a16:creationId xmlns:a16="http://schemas.microsoft.com/office/drawing/2014/main" id="{C5839B34-4E35-4A82-AD39-EF036108F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2" r="1807" b="6503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FA2EDF-BB43-46B0-8F29-0ACD6DBB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190494"/>
            <a:ext cx="11043743" cy="1131860"/>
          </a:xfrm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7200" i="0" dirty="0">
                <a:solidFill>
                  <a:schemeClr val="bg1"/>
                </a:solidFill>
                <a:effectLst/>
              </a:rPr>
              <a:t>SNAP: </a:t>
            </a:r>
            <a:r>
              <a:rPr lang="en-GB" sz="2000" i="0" dirty="0">
                <a:solidFill>
                  <a:schemeClr val="bg1"/>
                </a:solidFill>
                <a:effectLst/>
              </a:rPr>
              <a:t>Pair the images according to their shared traits.  Give a reason for each pair.</a:t>
            </a:r>
            <a:endParaRPr lang="en-GB" sz="400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D6BDF0-C652-4661-9341-298493713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071" y="1647642"/>
            <a:ext cx="11043743" cy="4515728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36900" indent="0">
              <a:buNone/>
            </a:pPr>
            <a:endParaRPr lang="en-GB" sz="4000" dirty="0">
              <a:solidFill>
                <a:srgbClr val="FF99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49FF9-EC22-4634-9B7F-9F300295A931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Paired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36877-3019-4739-AE24-CF5843CFC988}"/>
              </a:ext>
            </a:extLst>
          </p:cNvPr>
          <p:cNvSpPr txBox="1"/>
          <p:nvPr/>
        </p:nvSpPr>
        <p:spPr>
          <a:xfrm>
            <a:off x="913795" y="6488658"/>
            <a:ext cx="4445996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be able to identify Gothic conventions.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6F42F0-B9AE-4C8F-B0AB-DB65CFC2D78C}"/>
              </a:ext>
            </a:extLst>
          </p:cNvPr>
          <p:cNvGrpSpPr/>
          <p:nvPr/>
        </p:nvGrpSpPr>
        <p:grpSpPr>
          <a:xfrm>
            <a:off x="1103936" y="1800481"/>
            <a:ext cx="10648353" cy="4135624"/>
            <a:chOff x="684212" y="1387475"/>
            <a:chExt cx="7775575" cy="4210050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302714AE-DD94-4ABA-A7EC-F9DED1A99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8" r="2844" b="1178"/>
            <a:stretch>
              <a:fillRect/>
            </a:stretch>
          </p:blipFill>
          <p:spPr bwMode="auto">
            <a:xfrm>
              <a:off x="684212" y="1390650"/>
              <a:ext cx="1852612" cy="130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752A26E6-EAE7-40F6-B629-1EAFB2771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9"/>
            <a:stretch>
              <a:fillRect/>
            </a:stretch>
          </p:blipFill>
          <p:spPr bwMode="auto">
            <a:xfrm>
              <a:off x="2659062" y="1390650"/>
              <a:ext cx="1852612" cy="131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111F073F-1B06-4AA1-80E6-8CC6B6FD1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9" b="294"/>
            <a:stretch>
              <a:fillRect/>
            </a:stretch>
          </p:blipFill>
          <p:spPr bwMode="auto">
            <a:xfrm>
              <a:off x="4632324" y="1387475"/>
              <a:ext cx="1852613" cy="131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E413FA4A-F1DF-4AE3-8480-EB8D355C2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6" r="5336" b="7784"/>
            <a:stretch>
              <a:fillRect/>
            </a:stretch>
          </p:blipFill>
          <p:spPr bwMode="auto">
            <a:xfrm>
              <a:off x="6605587" y="1393825"/>
              <a:ext cx="1852613" cy="131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FE2B0421-B313-471F-A75F-3FFD8372C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4" r="4285" b="1112"/>
            <a:stretch>
              <a:fillRect/>
            </a:stretch>
          </p:blipFill>
          <p:spPr bwMode="auto">
            <a:xfrm>
              <a:off x="684212" y="2836862"/>
              <a:ext cx="1852612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7DEFBD1D-FB65-443A-82CC-AA6F7D721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9"/>
            <a:stretch>
              <a:fillRect/>
            </a:stretch>
          </p:blipFill>
          <p:spPr bwMode="auto">
            <a:xfrm>
              <a:off x="2659062" y="2836862"/>
              <a:ext cx="1852612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AEE1C786-E5A0-4356-AE34-2FEE792FF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-2" r="8128" b="2351"/>
            <a:stretch>
              <a:fillRect/>
            </a:stretch>
          </p:blipFill>
          <p:spPr bwMode="auto">
            <a:xfrm>
              <a:off x="684212" y="4284662"/>
              <a:ext cx="1852612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>
              <a:extLst>
                <a:ext uri="{FF2B5EF4-FFF2-40B4-BE49-F238E27FC236}">
                  <a16:creationId xmlns:a16="http://schemas.microsoft.com/office/drawing/2014/main" id="{009AA816-EA0E-4037-9EDD-E6D934E3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87"/>
            <a:stretch>
              <a:fillRect/>
            </a:stretch>
          </p:blipFill>
          <p:spPr bwMode="auto">
            <a:xfrm>
              <a:off x="4632324" y="2836862"/>
              <a:ext cx="1852613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id="{7C425528-7D3D-47AA-A64A-525FA0660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7"/>
            <a:stretch>
              <a:fillRect/>
            </a:stretch>
          </p:blipFill>
          <p:spPr bwMode="auto">
            <a:xfrm>
              <a:off x="6607174" y="2836862"/>
              <a:ext cx="1852613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id="{A1A925B1-07AD-4D28-81BF-C16C03A52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98" t="7709" r="3748" b="6256"/>
            <a:stretch>
              <a:fillRect/>
            </a:stretch>
          </p:blipFill>
          <p:spPr bwMode="auto">
            <a:xfrm>
              <a:off x="2659062" y="4281487"/>
              <a:ext cx="1852612" cy="131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5">
              <a:extLst>
                <a:ext uri="{FF2B5EF4-FFF2-40B4-BE49-F238E27FC236}">
                  <a16:creationId xmlns:a16="http://schemas.microsoft.com/office/drawing/2014/main" id="{D5F42B1F-0479-4F6E-94A7-F931B239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0" r="9505"/>
            <a:stretch>
              <a:fillRect/>
            </a:stretch>
          </p:blipFill>
          <p:spPr bwMode="auto">
            <a:xfrm>
              <a:off x="4632324" y="4289425"/>
              <a:ext cx="1852613" cy="130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DA7CA0F7-7431-4EE7-B207-7B065944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6" t="3896" r="6458" b="14719"/>
            <a:stretch>
              <a:fillRect/>
            </a:stretch>
          </p:blipFill>
          <p:spPr bwMode="auto">
            <a:xfrm>
              <a:off x="6607174" y="4278312"/>
              <a:ext cx="1852613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43FC28-2890-4C2B-BABF-BC4033F97A8A}"/>
                </a:ext>
              </a:extLst>
            </p:cNvPr>
            <p:cNvSpPr/>
            <p:nvPr/>
          </p:nvSpPr>
          <p:spPr>
            <a:xfrm>
              <a:off x="2238374" y="1449387"/>
              <a:ext cx="239713" cy="2397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A3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1C1C1C"/>
                  </a:solidFill>
                  <a:latin typeface="+mj-lt"/>
                </a:rPr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60DA16-2C84-4735-A9B8-1191AA4D0ADB}"/>
                </a:ext>
              </a:extLst>
            </p:cNvPr>
            <p:cNvSpPr/>
            <p:nvPr/>
          </p:nvSpPr>
          <p:spPr>
            <a:xfrm>
              <a:off x="4213224" y="1450975"/>
              <a:ext cx="239713" cy="239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A3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1C1C1C"/>
                  </a:solidFill>
                  <a:latin typeface="+mj-lt"/>
                </a:rPr>
                <a:t>2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5ACBD4-46F5-4E64-AF15-453D8885766F}"/>
                </a:ext>
              </a:extLst>
            </p:cNvPr>
            <p:cNvSpPr/>
            <p:nvPr/>
          </p:nvSpPr>
          <p:spPr>
            <a:xfrm>
              <a:off x="6186487" y="1446212"/>
              <a:ext cx="239712" cy="2397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A3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1C1C1C"/>
                  </a:solidFill>
                  <a:latin typeface="+mj-lt"/>
                </a:rPr>
                <a:t>3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7DDC590-624B-4E75-B243-343DD6E57F45}"/>
                </a:ext>
              </a:extLst>
            </p:cNvPr>
            <p:cNvSpPr/>
            <p:nvPr/>
          </p:nvSpPr>
          <p:spPr>
            <a:xfrm>
              <a:off x="8159749" y="1446212"/>
              <a:ext cx="239713" cy="2397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A3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1C1C1C"/>
                  </a:solidFill>
                  <a:latin typeface="+mj-lt"/>
                </a:rPr>
                <a:t>4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8B82E42-F311-41A9-AB60-2CE3231F0E70}"/>
                </a:ext>
              </a:extLst>
            </p:cNvPr>
            <p:cNvSpPr/>
            <p:nvPr/>
          </p:nvSpPr>
          <p:spPr>
            <a:xfrm>
              <a:off x="2238374" y="2890837"/>
              <a:ext cx="239713" cy="2397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A3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1C1C1C"/>
                  </a:solidFill>
                  <a:latin typeface="+mj-lt"/>
                </a:rPr>
                <a:t>5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1C91CA6-511A-420D-A518-2681F90E3373}"/>
                </a:ext>
              </a:extLst>
            </p:cNvPr>
            <p:cNvSpPr/>
            <p:nvPr/>
          </p:nvSpPr>
          <p:spPr>
            <a:xfrm>
              <a:off x="4213224" y="2892425"/>
              <a:ext cx="239713" cy="239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A3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1C1C1C"/>
                  </a:solidFill>
                  <a:latin typeface="+mj-lt"/>
                </a:rPr>
                <a:t>6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672D6A4-591E-4625-948A-38B7C67B3BB2}"/>
                </a:ext>
              </a:extLst>
            </p:cNvPr>
            <p:cNvSpPr/>
            <p:nvPr/>
          </p:nvSpPr>
          <p:spPr>
            <a:xfrm>
              <a:off x="6186487" y="2887662"/>
              <a:ext cx="239712" cy="2397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A3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1C1C1C"/>
                  </a:solidFill>
                  <a:latin typeface="+mj-lt"/>
                </a:rPr>
                <a:t>7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0D326A-0F2F-410E-91B8-3F4C88E23600}"/>
                </a:ext>
              </a:extLst>
            </p:cNvPr>
            <p:cNvSpPr/>
            <p:nvPr/>
          </p:nvSpPr>
          <p:spPr>
            <a:xfrm>
              <a:off x="8159749" y="2887662"/>
              <a:ext cx="239713" cy="2397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A3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1C1C1C"/>
                  </a:solidFill>
                  <a:latin typeface="+mj-lt"/>
                </a:rPr>
                <a:t>8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0B4540B-644A-4CBC-8EC0-B65F0C9A0804}"/>
                </a:ext>
              </a:extLst>
            </p:cNvPr>
            <p:cNvSpPr/>
            <p:nvPr/>
          </p:nvSpPr>
          <p:spPr>
            <a:xfrm>
              <a:off x="2238374" y="4329112"/>
              <a:ext cx="239713" cy="2397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A3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1C1C1C"/>
                  </a:solidFill>
                  <a:latin typeface="+mj-lt"/>
                </a:rPr>
                <a:t>9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A05A85E-0F7D-40FA-A9FA-E65F8399F5AF}"/>
                </a:ext>
              </a:extLst>
            </p:cNvPr>
            <p:cNvSpPr/>
            <p:nvPr/>
          </p:nvSpPr>
          <p:spPr>
            <a:xfrm>
              <a:off x="4213224" y="4329112"/>
              <a:ext cx="239713" cy="2397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A3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1C1C1C"/>
                  </a:solidFill>
                  <a:latin typeface="+mj-lt"/>
                </a:rPr>
                <a:t>10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556A11F-7236-4878-BB96-587E1CC5C6ED}"/>
                </a:ext>
              </a:extLst>
            </p:cNvPr>
            <p:cNvSpPr/>
            <p:nvPr/>
          </p:nvSpPr>
          <p:spPr>
            <a:xfrm>
              <a:off x="6186487" y="4329112"/>
              <a:ext cx="239712" cy="2397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A3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1C1C1C"/>
                  </a:solidFill>
                  <a:latin typeface="+mj-lt"/>
                </a:rPr>
                <a:t>11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ED24FD5-F2A7-414B-9AAA-4E3E6AAB50D2}"/>
                </a:ext>
              </a:extLst>
            </p:cNvPr>
            <p:cNvSpPr/>
            <p:nvPr/>
          </p:nvSpPr>
          <p:spPr>
            <a:xfrm>
              <a:off x="8159749" y="4329112"/>
              <a:ext cx="239713" cy="2397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A3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1C1C1C"/>
                  </a:solidFill>
                  <a:latin typeface="+mj-lt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45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ing, Stage Design, Gothic Castle, early 19th century | Objects ...">
            <a:extLst>
              <a:ext uri="{FF2B5EF4-FFF2-40B4-BE49-F238E27FC236}">
                <a16:creationId xmlns:a16="http://schemas.microsoft.com/office/drawing/2014/main" id="{C5839B34-4E35-4A82-AD39-EF036108F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2" r="1807" b="6503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FA2EDF-BB43-46B0-8F29-0ACD6DBB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683" y="3124719"/>
            <a:ext cx="2965222" cy="1257300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</a:rPr>
              <a:t>Gothic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D6BDF0-C652-4661-9341-298493713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229014"/>
            <a:ext cx="10353762" cy="1257301"/>
          </a:xfrm>
          <a:solidFill>
            <a:schemeClr val="tx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GB" sz="3600" dirty="0">
                <a:solidFill>
                  <a:schemeClr val="bg1"/>
                </a:solidFill>
                <a:effectLst/>
              </a:rPr>
              <a:t>What do you associate with the word Gothic? Make a mind map.</a:t>
            </a:r>
            <a:endParaRPr lang="en-GB" sz="4000" dirty="0">
              <a:solidFill>
                <a:srgbClr val="FF99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49FF9-EC22-4634-9B7F-9F300295A931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Checking Understanding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36877-3019-4739-AE24-CF5843CFC988}"/>
              </a:ext>
            </a:extLst>
          </p:cNvPr>
          <p:cNvSpPr txBox="1"/>
          <p:nvPr/>
        </p:nvSpPr>
        <p:spPr>
          <a:xfrm>
            <a:off x="913795" y="6488658"/>
            <a:ext cx="4445996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be able to identify Gothic conventions. </a:t>
            </a:r>
          </a:p>
        </p:txBody>
      </p:sp>
    </p:spTree>
    <p:extLst>
      <p:ext uri="{BB962C8B-B14F-4D97-AF65-F5344CB8AC3E}">
        <p14:creationId xmlns:p14="http://schemas.microsoft.com/office/powerpoint/2010/main" val="18241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ing, Stage Design, Gothic Castle, early 19th century | Objects ...">
            <a:extLst>
              <a:ext uri="{FF2B5EF4-FFF2-40B4-BE49-F238E27FC236}">
                <a16:creationId xmlns:a16="http://schemas.microsoft.com/office/drawing/2014/main" id="{C5839B34-4E35-4A82-AD39-EF036108F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2" r="1807" b="6503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AB4B7FB-C914-4C50-99A6-AED2C391C8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672814"/>
              </p:ext>
            </p:extLst>
          </p:nvPr>
        </p:nvGraphicFramePr>
        <p:xfrm>
          <a:off x="919206" y="1715318"/>
          <a:ext cx="10353675" cy="491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649FF9-EC22-4634-9B7F-9F300295A931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Checking Understanding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36877-3019-4739-AE24-CF5843CFC988}"/>
              </a:ext>
            </a:extLst>
          </p:cNvPr>
          <p:cNvSpPr txBox="1"/>
          <p:nvPr/>
        </p:nvSpPr>
        <p:spPr>
          <a:xfrm>
            <a:off x="913795" y="6488658"/>
            <a:ext cx="4445996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be able to identify Gothic conventions.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0A65AEC-DB96-44B8-B7EC-B03B46834836}"/>
              </a:ext>
            </a:extLst>
          </p:cNvPr>
          <p:cNvSpPr txBox="1">
            <a:spLocks/>
          </p:cNvSpPr>
          <p:nvPr/>
        </p:nvSpPr>
        <p:spPr>
          <a:xfrm>
            <a:off x="919119" y="229014"/>
            <a:ext cx="10353762" cy="1257301"/>
          </a:xfrm>
          <a:prstGeom prst="rect">
            <a:avLst/>
          </a:prstGeom>
          <a:solidFill>
            <a:schemeClr val="tx1">
              <a:lumMod val="85000"/>
            </a:schemeClr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GB" sz="3600">
                <a:solidFill>
                  <a:schemeClr val="bg1"/>
                </a:solidFill>
                <a:effectLst/>
              </a:rPr>
              <a:t>What do you associate with the word Gothic? Make a mind map.</a:t>
            </a:r>
            <a:endParaRPr lang="en-GB" sz="4000" dirty="0">
              <a:solidFill>
                <a:srgbClr val="FF99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143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ing, Stage Design, Gothic Castle, early 19th century | Objects ...">
            <a:extLst>
              <a:ext uri="{FF2B5EF4-FFF2-40B4-BE49-F238E27FC236}">
                <a16:creationId xmlns:a16="http://schemas.microsoft.com/office/drawing/2014/main" id="{C5839B34-4E35-4A82-AD39-EF036108F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2" r="1807" b="6503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FA2EDF-BB43-46B0-8F29-0ACD6DBB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24492"/>
            <a:ext cx="3598244" cy="934387"/>
          </a:xfrm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5400" i="0" dirty="0">
                <a:solidFill>
                  <a:schemeClr val="bg1"/>
                </a:solidFill>
                <a:effectLst/>
              </a:rPr>
              <a:t>Etymology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D6BDF0-C652-4661-9341-298493713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383362"/>
            <a:ext cx="5506943" cy="4852546"/>
          </a:xfrm>
          <a:solidFill>
            <a:schemeClr val="tx1">
              <a:lumMod val="8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GB" altLang="en-US" sz="3600" dirty="0">
                <a:solidFill>
                  <a:schemeClr val="bg1"/>
                </a:solidFill>
                <a:effectLst/>
              </a:rPr>
              <a:t>The Goths were an East Germanic tribe who helped to bring about the fall of the Roman Empire, ushering in the Medieval period.</a:t>
            </a:r>
          </a:p>
          <a:p>
            <a:endParaRPr lang="en-GB" altLang="en-US" sz="3600" dirty="0">
              <a:solidFill>
                <a:schemeClr val="bg1"/>
              </a:solidFill>
              <a:effectLst/>
            </a:endParaRPr>
          </a:p>
          <a:p>
            <a:r>
              <a:rPr lang="en-GB" altLang="en-US" sz="3600" dirty="0">
                <a:solidFill>
                  <a:schemeClr val="bg1"/>
                </a:solidFill>
                <a:effectLst/>
              </a:rPr>
              <a:t>They had a fierce reputation as being violent and barbaric. </a:t>
            </a:r>
            <a:br>
              <a:rPr lang="en-GB" altLang="en-US" sz="3600" dirty="0">
                <a:solidFill>
                  <a:schemeClr val="bg1"/>
                </a:solidFill>
                <a:effectLst/>
              </a:rPr>
            </a:br>
            <a:r>
              <a:rPr lang="en-GB" altLang="en-US" sz="3600" dirty="0">
                <a:solidFill>
                  <a:schemeClr val="bg1"/>
                </a:solidFill>
                <a:effectLst/>
              </a:rPr>
              <a:t>However, despite initially practising paganism, they converted to Christianity during the 4th century.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4B6496-F161-4116-8B35-40803F853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45180" y="224492"/>
            <a:ext cx="4706912" cy="6264166"/>
          </a:xfrm>
          <a:solidFill>
            <a:schemeClr val="tx1">
              <a:lumMod val="85000"/>
            </a:schemeClr>
          </a:solidFill>
        </p:spPr>
        <p:txBody>
          <a:bodyPr>
            <a:normAutofit fontScale="77500" lnSpcReduction="20000"/>
          </a:bodyPr>
          <a:lstStyle/>
          <a:p>
            <a:pPr marL="36900"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49FF9-EC22-4634-9B7F-9F300295A931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Developing Vocabulary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36877-3019-4739-AE24-CF5843CFC988}"/>
              </a:ext>
            </a:extLst>
          </p:cNvPr>
          <p:cNvSpPr txBox="1"/>
          <p:nvPr/>
        </p:nvSpPr>
        <p:spPr>
          <a:xfrm>
            <a:off x="913795" y="6488658"/>
            <a:ext cx="4445996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be able to identify Gothic conventions. 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66505746-565D-4721-B34B-849291A79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07" y="369342"/>
            <a:ext cx="4341493" cy="586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23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ing, Stage Design, Gothic Castle, early 19th century | Objects ...">
            <a:extLst>
              <a:ext uri="{FF2B5EF4-FFF2-40B4-BE49-F238E27FC236}">
                <a16:creationId xmlns:a16="http://schemas.microsoft.com/office/drawing/2014/main" id="{C5839B34-4E35-4A82-AD39-EF036108F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2" r="1807" b="6503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FA2EDF-BB43-46B0-8F29-0ACD6DBB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630" y="177224"/>
            <a:ext cx="9114626" cy="1111930"/>
          </a:xfrm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6000" i="0" dirty="0">
                <a:solidFill>
                  <a:schemeClr val="bg1"/>
                </a:solidFill>
                <a:effectLst/>
              </a:rPr>
              <a:t>Gothic Conventions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D6BDF0-C652-4661-9341-298493713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331" y="1603948"/>
            <a:ext cx="10942820" cy="4616970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36900" indent="0">
              <a:buClr>
                <a:schemeClr val="bg1"/>
              </a:buClr>
              <a:buNone/>
            </a:pPr>
            <a:r>
              <a:rPr lang="en-GB" sz="3200" b="1" dirty="0">
                <a:solidFill>
                  <a:schemeClr val="bg1"/>
                </a:solidFill>
                <a:effectLst/>
              </a:rPr>
              <a:t>Create a list of elements you think a gothic story might have.</a:t>
            </a:r>
          </a:p>
          <a:p>
            <a:pPr marL="36900" indent="0">
              <a:buClr>
                <a:schemeClr val="bg1"/>
              </a:buClr>
              <a:buNone/>
            </a:pPr>
            <a:r>
              <a:rPr lang="en-GB" sz="3200" dirty="0">
                <a:solidFill>
                  <a:schemeClr val="bg1"/>
                </a:solidFill>
                <a:effectLst/>
              </a:rPr>
              <a:t>Consider: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</a:rPr>
              <a:t>Plot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</a:rPr>
              <a:t>Setting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</a:rPr>
              <a:t>Characters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</a:rPr>
              <a:t>Themes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49FF9-EC22-4634-9B7F-9F300295A931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Mastery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36877-3019-4739-AE24-CF5843CFC988}"/>
              </a:ext>
            </a:extLst>
          </p:cNvPr>
          <p:cNvSpPr txBox="1"/>
          <p:nvPr/>
        </p:nvSpPr>
        <p:spPr>
          <a:xfrm>
            <a:off x="913795" y="6488658"/>
            <a:ext cx="4445996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be able to identify Gothic conventions. </a:t>
            </a:r>
          </a:p>
        </p:txBody>
      </p:sp>
    </p:spTree>
    <p:extLst>
      <p:ext uri="{BB962C8B-B14F-4D97-AF65-F5344CB8AC3E}">
        <p14:creationId xmlns:p14="http://schemas.microsoft.com/office/powerpoint/2010/main" val="160918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ing, Stage Design, Gothic Castle, early 19th century | Objects ...">
            <a:extLst>
              <a:ext uri="{FF2B5EF4-FFF2-40B4-BE49-F238E27FC236}">
                <a16:creationId xmlns:a16="http://schemas.microsoft.com/office/drawing/2014/main" id="{C5839B34-4E35-4A82-AD39-EF036108F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2" r="1807" b="6503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4B6B9BC-59C2-4404-9BA6-D67FD9189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3794" y="149903"/>
            <a:ext cx="11138297" cy="6157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649FF9-EC22-4634-9B7F-9F300295A931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Mastery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36877-3019-4739-AE24-CF5843CFC988}"/>
              </a:ext>
            </a:extLst>
          </p:cNvPr>
          <p:cNvSpPr txBox="1"/>
          <p:nvPr/>
        </p:nvSpPr>
        <p:spPr>
          <a:xfrm>
            <a:off x="913795" y="6488658"/>
            <a:ext cx="4445996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LO: To be able to identify Gothic conventions. </a:t>
            </a:r>
          </a:p>
        </p:txBody>
      </p:sp>
    </p:spTree>
    <p:extLst>
      <p:ext uri="{BB962C8B-B14F-4D97-AF65-F5344CB8AC3E}">
        <p14:creationId xmlns:p14="http://schemas.microsoft.com/office/powerpoint/2010/main" val="3434513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684</Words>
  <Application>Microsoft Office PowerPoint</Application>
  <PresentationFormat>Widescreen</PresentationFormat>
  <Paragraphs>103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Goudy Old Style</vt:lpstr>
      <vt:lpstr>Trebuchet MS</vt:lpstr>
      <vt:lpstr>Wingdings 2</vt:lpstr>
      <vt:lpstr>SlateVTI</vt:lpstr>
      <vt:lpstr>Gothic</vt:lpstr>
      <vt:lpstr>Can you match the vocabulary to their definitions?</vt:lpstr>
      <vt:lpstr>Check your answers:</vt:lpstr>
      <vt:lpstr>SNAP: Pair the images according to their shared traits.  Give a reason for each pair.</vt:lpstr>
      <vt:lpstr>Gothic</vt:lpstr>
      <vt:lpstr>PowerPoint Presentation</vt:lpstr>
      <vt:lpstr>Etymology</vt:lpstr>
      <vt:lpstr>Gothic Conventions</vt:lpstr>
      <vt:lpstr>PowerPoint Presentation</vt:lpstr>
      <vt:lpstr>The Castle of Otranto</vt:lpstr>
      <vt:lpstr>The Castle of Otranto</vt:lpstr>
      <vt:lpstr>Which texts from Pre-1914 would you now consider Gothic?  Explain why.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Allen</dc:creator>
  <cp:lastModifiedBy>A Allen</cp:lastModifiedBy>
  <cp:revision>24</cp:revision>
  <dcterms:created xsi:type="dcterms:W3CDTF">2020-04-22T08:53:11Z</dcterms:created>
  <dcterms:modified xsi:type="dcterms:W3CDTF">2020-11-26T14:16:34Z</dcterms:modified>
</cp:coreProperties>
</file>