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4"/>
  </p:notesMasterIdLst>
  <p:sldIdLst>
    <p:sldId id="256" r:id="rId2"/>
    <p:sldId id="257" r:id="rId3"/>
    <p:sldId id="262" r:id="rId4"/>
    <p:sldId id="258" r:id="rId5"/>
    <p:sldId id="259" r:id="rId6"/>
    <p:sldId id="264" r:id="rId7"/>
    <p:sldId id="265" r:id="rId8"/>
    <p:sldId id="267" r:id="rId9"/>
    <p:sldId id="272"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D4D4D"/>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3A71-7AA6-40D8-BFFC-382136D26FB8}" type="datetimeFigureOut">
              <a:rPr lang="en-GB" smtClean="0"/>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422D7-ED24-42A5-A35B-9E82031408AC}" type="slidenum">
              <a:rPr lang="en-GB" smtClean="0"/>
              <a:t>‹#›</a:t>
            </a:fld>
            <a:endParaRPr lang="en-GB"/>
          </a:p>
        </p:txBody>
      </p:sp>
    </p:spTree>
    <p:extLst>
      <p:ext uri="{BB962C8B-B14F-4D97-AF65-F5344CB8AC3E}">
        <p14:creationId xmlns:p14="http://schemas.microsoft.com/office/powerpoint/2010/main" val="35811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out for students.</a:t>
            </a:r>
          </a:p>
        </p:txBody>
      </p:sp>
      <p:sp>
        <p:nvSpPr>
          <p:cNvPr id="4" name="Slide Number Placeholder 3"/>
          <p:cNvSpPr>
            <a:spLocks noGrp="1"/>
          </p:cNvSpPr>
          <p:nvPr>
            <p:ph type="sldNum" sz="quarter" idx="5"/>
          </p:nvPr>
        </p:nvSpPr>
        <p:spPr/>
        <p:txBody>
          <a:bodyPr/>
          <a:lstStyle/>
          <a:p>
            <a:fld id="{A64422D7-ED24-42A5-A35B-9E82031408AC}" type="slidenum">
              <a:rPr lang="en-GB" smtClean="0"/>
              <a:t>2</a:t>
            </a:fld>
            <a:endParaRPr lang="en-GB"/>
          </a:p>
        </p:txBody>
      </p:sp>
    </p:spTree>
    <p:extLst>
      <p:ext uri="{BB962C8B-B14F-4D97-AF65-F5344CB8AC3E}">
        <p14:creationId xmlns:p14="http://schemas.microsoft.com/office/powerpoint/2010/main" val="367666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PDF copy available so students can see images clearly. </a:t>
            </a:r>
          </a:p>
        </p:txBody>
      </p:sp>
      <p:sp>
        <p:nvSpPr>
          <p:cNvPr id="4" name="Slide Number Placeholder 3"/>
          <p:cNvSpPr>
            <a:spLocks noGrp="1"/>
          </p:cNvSpPr>
          <p:nvPr>
            <p:ph type="sldNum" sz="quarter" idx="5"/>
          </p:nvPr>
        </p:nvSpPr>
        <p:spPr/>
        <p:txBody>
          <a:bodyPr/>
          <a:lstStyle/>
          <a:p>
            <a:fld id="{A64422D7-ED24-42A5-A35B-9E82031408AC}" type="slidenum">
              <a:rPr lang="en-GB" smtClean="0"/>
              <a:t>3</a:t>
            </a:fld>
            <a:endParaRPr lang="en-GB"/>
          </a:p>
        </p:txBody>
      </p:sp>
    </p:spTree>
    <p:extLst>
      <p:ext uri="{BB962C8B-B14F-4D97-AF65-F5344CB8AC3E}">
        <p14:creationId xmlns:p14="http://schemas.microsoft.com/office/powerpoint/2010/main" val="330994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Plot summary on word document</a:t>
            </a:r>
          </a:p>
        </p:txBody>
      </p:sp>
      <p:sp>
        <p:nvSpPr>
          <p:cNvPr id="4" name="Slide Number Placeholder 3"/>
          <p:cNvSpPr>
            <a:spLocks noGrp="1"/>
          </p:cNvSpPr>
          <p:nvPr>
            <p:ph type="sldNum" sz="quarter" idx="5"/>
          </p:nvPr>
        </p:nvSpPr>
        <p:spPr/>
        <p:txBody>
          <a:bodyPr/>
          <a:lstStyle/>
          <a:p>
            <a:fld id="{A64422D7-ED24-42A5-A35B-9E82031408AC}" type="slidenum">
              <a:rPr lang="en-GB" smtClean="0"/>
              <a:t>8</a:t>
            </a:fld>
            <a:endParaRPr lang="en-GB"/>
          </a:p>
        </p:txBody>
      </p:sp>
    </p:spTree>
    <p:extLst>
      <p:ext uri="{BB962C8B-B14F-4D97-AF65-F5344CB8AC3E}">
        <p14:creationId xmlns:p14="http://schemas.microsoft.com/office/powerpoint/2010/main" val="44419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Plot summary on word document</a:t>
            </a:r>
          </a:p>
        </p:txBody>
      </p:sp>
      <p:sp>
        <p:nvSpPr>
          <p:cNvPr id="4" name="Slide Number Placeholder 3"/>
          <p:cNvSpPr>
            <a:spLocks noGrp="1"/>
          </p:cNvSpPr>
          <p:nvPr>
            <p:ph type="sldNum" sz="quarter" idx="5"/>
          </p:nvPr>
        </p:nvSpPr>
        <p:spPr/>
        <p:txBody>
          <a:bodyPr/>
          <a:lstStyle/>
          <a:p>
            <a:fld id="{A64422D7-ED24-42A5-A35B-9E82031408AC}" type="slidenum">
              <a:rPr lang="en-GB" smtClean="0"/>
              <a:t>10</a:t>
            </a:fld>
            <a:endParaRPr lang="en-GB"/>
          </a:p>
        </p:txBody>
      </p:sp>
    </p:spTree>
    <p:extLst>
      <p:ext uri="{BB962C8B-B14F-4D97-AF65-F5344CB8AC3E}">
        <p14:creationId xmlns:p14="http://schemas.microsoft.com/office/powerpoint/2010/main" val="18597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4422D7-ED24-42A5-A35B-9E82031408AC}" type="slidenum">
              <a:rPr lang="en-GB" smtClean="0"/>
              <a:t>11</a:t>
            </a:fld>
            <a:endParaRPr lang="en-GB"/>
          </a:p>
        </p:txBody>
      </p:sp>
    </p:spTree>
    <p:extLst>
      <p:ext uri="{BB962C8B-B14F-4D97-AF65-F5344CB8AC3E}">
        <p14:creationId xmlns:p14="http://schemas.microsoft.com/office/powerpoint/2010/main" val="400009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4422D7-ED24-42A5-A35B-9E82031408AC}" type="slidenum">
              <a:rPr lang="en-GB" smtClean="0"/>
              <a:t>12</a:t>
            </a:fld>
            <a:endParaRPr lang="en-GB"/>
          </a:p>
        </p:txBody>
      </p:sp>
    </p:spTree>
    <p:extLst>
      <p:ext uri="{BB962C8B-B14F-4D97-AF65-F5344CB8AC3E}">
        <p14:creationId xmlns:p14="http://schemas.microsoft.com/office/powerpoint/2010/main" val="350185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2444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035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950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3060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094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924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4559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890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416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610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319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70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052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69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968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1323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583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11/27/2020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596666960"/>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6" r:id="rId12"/>
    <p:sldLayoutId id="2147483711" r:id="rId13"/>
    <p:sldLayoutId id="2147483712" r:id="rId14"/>
    <p:sldLayoutId id="2147483713" r:id="rId15"/>
    <p:sldLayoutId id="2147483714" r:id="rId16"/>
    <p:sldLayoutId id="2147483715"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5" y="190494"/>
            <a:ext cx="4571336" cy="1257300"/>
          </a:xfrm>
          <a:solidFill>
            <a:schemeClr val="tx1">
              <a:lumMod val="85000"/>
            </a:schemeClr>
          </a:solidFill>
        </p:spPr>
        <p:txBody>
          <a:bodyPr>
            <a:normAutofit fontScale="90000"/>
          </a:bodyPr>
          <a:lstStyle/>
          <a:p>
            <a:r>
              <a:rPr lang="en-GB" sz="8800" u="sng" dirty="0">
                <a:solidFill>
                  <a:schemeClr val="bg1"/>
                </a:solidFill>
              </a:rPr>
              <a:t>Gothic</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solidFill>
            <a:schemeClr val="tx1">
              <a:lumMod val="85000"/>
            </a:schemeClr>
          </a:solidFill>
        </p:spPr>
        <p:txBody>
          <a:bodyPr>
            <a:normAutofit/>
          </a:bodyPr>
          <a:lstStyle/>
          <a:p>
            <a:pPr marL="36900" indent="0">
              <a:buNone/>
            </a:pPr>
            <a:r>
              <a:rPr lang="en-GB" sz="6000" dirty="0">
                <a:solidFill>
                  <a:schemeClr val="bg1"/>
                </a:solidFill>
              </a:rPr>
              <a:t>LTM Starter</a:t>
            </a:r>
            <a:endParaRPr lang="en-GB" sz="6000" dirty="0">
              <a:solidFill>
                <a:schemeClr val="bg1"/>
              </a:solidFill>
              <a:effectLst/>
            </a:endParaRPr>
          </a:p>
          <a:p>
            <a:pPr marL="36900" indent="0">
              <a:buNone/>
            </a:pPr>
            <a:r>
              <a:rPr lang="en-GB" sz="3600" dirty="0">
                <a:solidFill>
                  <a:schemeClr val="bg1"/>
                </a:solidFill>
                <a:effectLst/>
              </a:rPr>
              <a:t>What can you remember about the pre-1914 texts you studied in Year 7?</a:t>
            </a:r>
          </a:p>
          <a:p>
            <a:pPr marL="36900" indent="0">
              <a:buNone/>
            </a:pPr>
            <a:r>
              <a:rPr lang="en-GB" sz="4000" dirty="0">
                <a:solidFill>
                  <a:schemeClr val="bg1"/>
                </a:solidFill>
                <a:effectLst/>
              </a:rPr>
              <a:t>Which level will you reach? </a:t>
            </a:r>
            <a:r>
              <a:rPr lang="en-GB" sz="4000" dirty="0">
                <a:solidFill>
                  <a:srgbClr val="993300"/>
                </a:solidFill>
                <a:effectLst/>
              </a:rPr>
              <a:t>Bronze? </a:t>
            </a:r>
            <a:r>
              <a:rPr lang="en-GB" sz="4000" dirty="0">
                <a:solidFill>
                  <a:srgbClr val="4D4D4D"/>
                </a:solidFill>
                <a:effectLst/>
              </a:rPr>
              <a:t>Silver? </a:t>
            </a:r>
            <a:r>
              <a:rPr lang="en-GB" sz="4000" dirty="0">
                <a:solidFill>
                  <a:srgbClr val="FF9900"/>
                </a:solidFill>
                <a:effectLst/>
              </a:rPr>
              <a:t>Gold?</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Do Now</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57617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1111930"/>
          </a:xfrm>
          <a:solidFill>
            <a:schemeClr val="tx1">
              <a:lumMod val="85000"/>
            </a:schemeClr>
          </a:solidFill>
        </p:spPr>
        <p:txBody>
          <a:bodyPr>
            <a:noAutofit/>
          </a:bodyPr>
          <a:lstStyle/>
          <a:p>
            <a:r>
              <a:rPr lang="en-GB" sz="6000" i="0" dirty="0">
                <a:solidFill>
                  <a:schemeClr val="bg1"/>
                </a:solidFill>
                <a:effectLst/>
              </a:rPr>
              <a:t>The Castle of Otranto</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019331" y="1603948"/>
            <a:ext cx="10942820" cy="4616970"/>
          </a:xfrm>
          <a:solidFill>
            <a:schemeClr val="tx1">
              <a:lumMod val="85000"/>
            </a:schemeClr>
          </a:solidFill>
        </p:spPr>
        <p:txBody>
          <a:bodyPr>
            <a:normAutofit fontScale="92500" lnSpcReduction="20000"/>
          </a:bodyPr>
          <a:lstStyle/>
          <a:p>
            <a:pPr marL="36900" indent="0">
              <a:buClr>
                <a:schemeClr val="bg1"/>
              </a:buClr>
              <a:buNone/>
            </a:pPr>
            <a:r>
              <a:rPr lang="en-GB" sz="3200" b="1" dirty="0">
                <a:solidFill>
                  <a:schemeClr val="bg1"/>
                </a:solidFill>
                <a:effectLst/>
              </a:rPr>
              <a:t>How many gothic conventions did you identify?</a:t>
            </a:r>
          </a:p>
          <a:p>
            <a:pPr>
              <a:buClr>
                <a:schemeClr val="bg1"/>
              </a:buClr>
              <a:buFont typeface="Arial" panose="020B0604020202020204" pitchFamily="34" charset="0"/>
              <a:buChar char="•"/>
            </a:pPr>
            <a:r>
              <a:rPr lang="en-GB" sz="3200" dirty="0">
                <a:solidFill>
                  <a:schemeClr val="bg1"/>
                </a:solidFill>
                <a:effectLst/>
              </a:rPr>
              <a:t>Plot Events</a:t>
            </a:r>
          </a:p>
          <a:p>
            <a:pPr>
              <a:buClr>
                <a:schemeClr val="bg1"/>
              </a:buClr>
              <a:buFont typeface="Arial" panose="020B0604020202020204" pitchFamily="34" charset="0"/>
              <a:buChar char="•"/>
            </a:pPr>
            <a:r>
              <a:rPr lang="en-GB" sz="3200" dirty="0">
                <a:solidFill>
                  <a:schemeClr val="bg1"/>
                </a:solidFill>
                <a:effectLst/>
              </a:rPr>
              <a:t>Setting</a:t>
            </a:r>
          </a:p>
          <a:p>
            <a:pPr>
              <a:buClr>
                <a:schemeClr val="bg1"/>
              </a:buClr>
              <a:buFont typeface="Arial" panose="020B0604020202020204" pitchFamily="34" charset="0"/>
              <a:buChar char="•"/>
            </a:pPr>
            <a:r>
              <a:rPr lang="en-GB" sz="3200" dirty="0">
                <a:solidFill>
                  <a:schemeClr val="bg1"/>
                </a:solidFill>
                <a:effectLst/>
              </a:rPr>
              <a:t>Characters</a:t>
            </a:r>
          </a:p>
          <a:p>
            <a:pPr>
              <a:buClr>
                <a:schemeClr val="bg1"/>
              </a:buClr>
              <a:buFont typeface="Arial" panose="020B0604020202020204" pitchFamily="34" charset="0"/>
              <a:buChar char="•"/>
            </a:pPr>
            <a:r>
              <a:rPr lang="en-GB" sz="3200" dirty="0">
                <a:solidFill>
                  <a:schemeClr val="bg1"/>
                </a:solidFill>
                <a:effectLst/>
              </a:rPr>
              <a:t>Themes</a:t>
            </a:r>
          </a:p>
          <a:p>
            <a:pPr marL="36900" indent="0">
              <a:buClr>
                <a:schemeClr val="bg1"/>
              </a:buClr>
              <a:buNone/>
            </a:pPr>
            <a:endParaRPr lang="en-GB" sz="3200" dirty="0">
              <a:solidFill>
                <a:schemeClr val="bg1"/>
              </a:solidFill>
              <a:effectLst/>
            </a:endParaRPr>
          </a:p>
          <a:p>
            <a:pPr marL="36900" indent="0">
              <a:buClr>
                <a:schemeClr val="bg1"/>
              </a:buClr>
              <a:buNone/>
            </a:pPr>
            <a:r>
              <a:rPr lang="en-GB" sz="3900" b="1" dirty="0">
                <a:solidFill>
                  <a:srgbClr val="FF0000"/>
                </a:solidFill>
                <a:effectLst/>
              </a:rPr>
              <a:t>Challenge Question: </a:t>
            </a:r>
            <a:r>
              <a:rPr lang="en-GB" sz="3200" dirty="0">
                <a:solidFill>
                  <a:srgbClr val="FF0000"/>
                </a:solidFill>
                <a:effectLst/>
              </a:rPr>
              <a:t>Can you make any links to the Context information you were given?</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Checking Understanding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218644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ctrTitle"/>
          </p:nvPr>
        </p:nvSpPr>
        <p:spPr>
          <a:xfrm>
            <a:off x="1626430" y="1364105"/>
            <a:ext cx="9476602" cy="3388479"/>
          </a:xfrm>
          <a:solidFill>
            <a:schemeClr val="tx1">
              <a:lumMod val="85000"/>
            </a:schemeClr>
          </a:solidFill>
        </p:spPr>
        <p:txBody>
          <a:bodyPr>
            <a:noAutofit/>
          </a:bodyPr>
          <a:lstStyle/>
          <a:p>
            <a:r>
              <a:rPr lang="en-GB" sz="6000" i="0" dirty="0">
                <a:solidFill>
                  <a:schemeClr val="bg1"/>
                </a:solidFill>
                <a:effectLst/>
              </a:rPr>
              <a:t>Which texts from the Year 7 Pre-1914 scheme would you now consider Gothic? </a:t>
            </a:r>
            <a:br>
              <a:rPr lang="en-GB" sz="6000" i="0" dirty="0">
                <a:solidFill>
                  <a:schemeClr val="bg1"/>
                </a:solidFill>
                <a:effectLst/>
              </a:rPr>
            </a:br>
            <a:r>
              <a:rPr lang="en-GB" sz="6000" i="0" dirty="0">
                <a:solidFill>
                  <a:schemeClr val="bg1"/>
                </a:solidFill>
                <a:effectLst/>
              </a:rPr>
              <a:t>Explain why.</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Link to Previous Learning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75171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5" y="104931"/>
            <a:ext cx="10793523" cy="1447794"/>
          </a:xfrm>
          <a:solidFill>
            <a:schemeClr val="tx1">
              <a:lumMod val="85000"/>
            </a:schemeClr>
          </a:solidFill>
        </p:spPr>
        <p:txBody>
          <a:bodyPr>
            <a:noAutofit/>
          </a:bodyPr>
          <a:lstStyle/>
          <a:p>
            <a:pPr algn="l"/>
            <a:r>
              <a:rPr lang="en-GB" sz="3600" i="0" dirty="0">
                <a:solidFill>
                  <a:schemeClr val="bg1"/>
                </a:solidFill>
                <a:effectLst/>
              </a:rPr>
              <a:t>Read the following plot summaries.</a:t>
            </a:r>
            <a:br>
              <a:rPr lang="en-GB" sz="3600" i="0" dirty="0">
                <a:solidFill>
                  <a:schemeClr val="bg1"/>
                </a:solidFill>
                <a:effectLst/>
              </a:rPr>
            </a:br>
            <a:r>
              <a:rPr lang="en-GB" sz="3600" i="0" dirty="0">
                <a:solidFill>
                  <a:schemeClr val="bg1"/>
                </a:solidFill>
                <a:effectLst/>
              </a:rPr>
              <a:t>What gothic conventions do they have? </a:t>
            </a:r>
            <a:br>
              <a:rPr lang="en-GB" sz="3600" i="0" dirty="0">
                <a:solidFill>
                  <a:schemeClr val="bg1"/>
                </a:solidFill>
                <a:effectLst/>
              </a:rPr>
            </a:br>
            <a:r>
              <a:rPr lang="en-GB" sz="3600" i="0" dirty="0">
                <a:solidFill>
                  <a:schemeClr val="bg1"/>
                </a:solidFill>
                <a:effectLst/>
              </a:rPr>
              <a:t>How do they compare to ‘The Castle of Otranto’?</a:t>
            </a:r>
          </a:p>
        </p:txBody>
      </p:sp>
      <p:sp>
        <p:nvSpPr>
          <p:cNvPr id="2" name="Content Placeholder 1">
            <a:extLst>
              <a:ext uri="{FF2B5EF4-FFF2-40B4-BE49-F238E27FC236}">
                <a16:creationId xmlns:a16="http://schemas.microsoft.com/office/drawing/2014/main" id="{AFD7E579-4286-416B-A116-B017D245A31E}"/>
              </a:ext>
            </a:extLst>
          </p:cNvPr>
          <p:cNvSpPr>
            <a:spLocks noGrp="1"/>
          </p:cNvSpPr>
          <p:nvPr>
            <p:ph idx="1"/>
          </p:nvPr>
        </p:nvSpPr>
        <p:spPr>
          <a:xfrm>
            <a:off x="913794" y="1657646"/>
            <a:ext cx="10898455" cy="4698184"/>
          </a:xfrm>
          <a:solidFill>
            <a:schemeClr val="tx1">
              <a:lumMod val="85000"/>
            </a:schemeClr>
          </a:solidFill>
        </p:spPr>
        <p:txBody>
          <a:bodyPr>
            <a:normAutofit fontScale="92500" lnSpcReduction="10000"/>
          </a:bodyPr>
          <a:lstStyle/>
          <a:p>
            <a:pPr marL="36900" indent="0">
              <a:buNone/>
            </a:pPr>
            <a:r>
              <a:rPr lang="en-GB" b="1" dirty="0"/>
              <a:t>‘</a:t>
            </a:r>
            <a:r>
              <a:rPr lang="en-GB" b="1" dirty="0">
                <a:solidFill>
                  <a:schemeClr val="bg1"/>
                </a:solidFill>
                <a:effectLst/>
              </a:rPr>
              <a:t>The Mezzotint’</a:t>
            </a:r>
          </a:p>
          <a:p>
            <a:pPr marL="36900" indent="0">
              <a:buNone/>
            </a:pPr>
            <a:r>
              <a:rPr lang="en-GB" dirty="0">
                <a:solidFill>
                  <a:schemeClr val="bg1"/>
                </a:solidFill>
                <a:effectLst/>
              </a:rPr>
              <a:t>In the highly original ‘The Mezzotint’, by M. R. James, a picture keeps changing, revealing details of a terrible crime that is either about to be committed or which has already been committed. The man who buys the picture shows it to a number of his colleagues and they all realise that something very strange is happening. When the mystery is finally revealed, the picture stops changing.</a:t>
            </a:r>
          </a:p>
          <a:p>
            <a:pPr marL="36900" indent="0">
              <a:buNone/>
            </a:pPr>
            <a:endParaRPr lang="en-GB" dirty="0">
              <a:solidFill>
                <a:schemeClr val="bg1"/>
              </a:solidFill>
              <a:effectLst/>
            </a:endParaRPr>
          </a:p>
          <a:p>
            <a:pPr marL="36900" indent="0">
              <a:buNone/>
            </a:pPr>
            <a:r>
              <a:rPr lang="en-GB" b="1" dirty="0">
                <a:solidFill>
                  <a:schemeClr val="bg1"/>
                </a:solidFill>
                <a:effectLst/>
              </a:rPr>
              <a:t>‘The Thing in the Upper Room’</a:t>
            </a:r>
          </a:p>
          <a:p>
            <a:pPr marL="36900" indent="0">
              <a:buNone/>
            </a:pPr>
            <a:r>
              <a:rPr lang="en-GB" dirty="0">
                <a:solidFill>
                  <a:schemeClr val="bg1"/>
                </a:solidFill>
                <a:effectLst/>
              </a:rPr>
              <a:t>In this short story, an unnamed narrator rents a room in an older section of Paris with tragic repercussions. The lodger, </a:t>
            </a:r>
            <a:r>
              <a:rPr lang="en-GB" dirty="0" err="1">
                <a:solidFill>
                  <a:schemeClr val="bg1"/>
                </a:solidFill>
                <a:effectLst/>
              </a:rPr>
              <a:t>Attwater</a:t>
            </a:r>
            <a:r>
              <a:rPr lang="en-GB" dirty="0">
                <a:solidFill>
                  <a:schemeClr val="bg1"/>
                </a:solidFill>
                <a:effectLst/>
              </a:rPr>
              <a:t>, cannot sleep in the room and after struggling through the nights, he is finally awoken by cries outside. He is covered in blood and is fully dressed. The face that looks back out of the mirror is of The Thing in the Upper Room.</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Extension Task</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51230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4" y="190494"/>
            <a:ext cx="11043743" cy="681703"/>
          </a:xfrm>
          <a:solidFill>
            <a:schemeClr val="tx1">
              <a:lumMod val="85000"/>
            </a:schemeClr>
          </a:solidFill>
        </p:spPr>
        <p:txBody>
          <a:bodyPr>
            <a:noAutofit/>
          </a:bodyPr>
          <a:lstStyle/>
          <a:p>
            <a:r>
              <a:rPr lang="en-GB" sz="4000" i="0" dirty="0">
                <a:solidFill>
                  <a:schemeClr val="bg1"/>
                </a:solidFill>
                <a:effectLst/>
              </a:rPr>
              <a:t>Can you match the vocabulary to their definitions?</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13794" y="1062681"/>
            <a:ext cx="11043743" cy="5293149"/>
          </a:xfrm>
          <a:solidFill>
            <a:schemeClr val="tx1">
              <a:lumMod val="85000"/>
            </a:schemeClr>
          </a:solidFill>
        </p:spPr>
        <p:txBody>
          <a:bodyPr>
            <a:normAutofit lnSpcReduction="10000"/>
          </a:bodyPr>
          <a:lstStyle/>
          <a:p>
            <a:pPr marL="494100" indent="-457200">
              <a:buClr>
                <a:schemeClr val="bg1"/>
              </a:buClr>
              <a:buAutoNum type="arabicPeriod"/>
            </a:pPr>
            <a:r>
              <a:rPr lang="en-GB" sz="2800" dirty="0">
                <a:solidFill>
                  <a:schemeClr val="bg1"/>
                </a:solidFill>
                <a:effectLst/>
              </a:rPr>
              <a:t>an introduction to a book, typically stating its subject, scope, or aims.</a:t>
            </a:r>
          </a:p>
          <a:p>
            <a:pPr marL="494100" indent="-457200">
              <a:buClr>
                <a:schemeClr val="bg1"/>
              </a:buClr>
              <a:buAutoNum type="arabicPeriod"/>
            </a:pPr>
            <a:r>
              <a:rPr lang="en-GB" sz="2800" dirty="0">
                <a:solidFill>
                  <a:schemeClr val="bg1"/>
                </a:solidFill>
                <a:effectLst/>
              </a:rPr>
              <a:t>a person living in solitude as a religious discipline.</a:t>
            </a:r>
          </a:p>
          <a:p>
            <a:pPr marL="494100" indent="-457200">
              <a:buClr>
                <a:schemeClr val="bg1"/>
              </a:buClr>
              <a:buAutoNum type="arabicPeriod"/>
            </a:pPr>
            <a:r>
              <a:rPr lang="en-GB" sz="2800" dirty="0">
                <a:solidFill>
                  <a:schemeClr val="bg1"/>
                </a:solidFill>
                <a:effectLst/>
              </a:rPr>
              <a:t>a person legally entitled to the property or rank of another on that person's death.</a:t>
            </a:r>
          </a:p>
          <a:p>
            <a:pPr marL="494100" indent="-457200">
              <a:buClr>
                <a:schemeClr val="bg1"/>
              </a:buClr>
              <a:buAutoNum type="arabicPeriod"/>
            </a:pPr>
            <a:r>
              <a:rPr lang="en-GB" sz="2800" dirty="0">
                <a:solidFill>
                  <a:schemeClr val="bg1"/>
                </a:solidFill>
                <a:effectLst/>
              </a:rPr>
              <a:t>a book, document, or piece of music written by hand rather than typed or printed.</a:t>
            </a:r>
          </a:p>
          <a:p>
            <a:pPr marL="494100" indent="-457200">
              <a:buClr>
                <a:schemeClr val="bg1"/>
              </a:buClr>
              <a:buAutoNum type="arabicPeriod"/>
            </a:pPr>
            <a:r>
              <a:rPr lang="en-GB" sz="2800" dirty="0">
                <a:solidFill>
                  <a:schemeClr val="bg1"/>
                </a:solidFill>
                <a:effectLst/>
              </a:rPr>
              <a:t>takes a position of power or importance illegally or by force.</a:t>
            </a:r>
          </a:p>
          <a:p>
            <a:pPr marL="494100" indent="-457200">
              <a:buClr>
                <a:schemeClr val="bg1"/>
              </a:buClr>
              <a:buFont typeface="+mj-lt"/>
              <a:buAutoNum type="arabicPeriod"/>
            </a:pPr>
            <a:r>
              <a:rPr lang="en-GB" sz="2800" dirty="0">
                <a:solidFill>
                  <a:schemeClr val="bg1"/>
                </a:solidFill>
                <a:effectLst/>
              </a:rPr>
              <a:t>a prediction of what will happen in the future.</a:t>
            </a:r>
            <a:endParaRPr lang="en-GB" sz="3600" b="1" dirty="0">
              <a:solidFill>
                <a:schemeClr val="bg1"/>
              </a:solidFill>
              <a:effectLst/>
            </a:endParaRPr>
          </a:p>
          <a:p>
            <a:pPr marL="36900" indent="0">
              <a:buNone/>
            </a:pPr>
            <a:r>
              <a:rPr lang="en-GB" sz="3200" b="1" dirty="0">
                <a:solidFill>
                  <a:schemeClr val="bg1"/>
                </a:solidFill>
                <a:effectLst/>
              </a:rPr>
              <a:t>Manuscript    Preface    Prophecy    Hermit    Heir    Usurped </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Unlocking Vocabulary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203873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4" y="190494"/>
            <a:ext cx="11043743" cy="1131860"/>
          </a:xfrm>
          <a:solidFill>
            <a:schemeClr val="tx1">
              <a:lumMod val="85000"/>
            </a:schemeClr>
          </a:solidFill>
        </p:spPr>
        <p:txBody>
          <a:bodyPr>
            <a:noAutofit/>
          </a:bodyPr>
          <a:lstStyle/>
          <a:p>
            <a:r>
              <a:rPr lang="en-GB" sz="7200" i="0" dirty="0">
                <a:solidFill>
                  <a:schemeClr val="bg1"/>
                </a:solidFill>
                <a:effectLst/>
              </a:rPr>
              <a:t>SNAP: </a:t>
            </a:r>
            <a:r>
              <a:rPr lang="en-GB" sz="3200" i="0" dirty="0">
                <a:solidFill>
                  <a:schemeClr val="bg1"/>
                </a:solidFill>
                <a:effectLst/>
              </a:rPr>
              <a:t>Pair the images according to their shared traits.</a:t>
            </a:r>
            <a:endParaRPr lang="en-GB" sz="4000" i="0" dirty="0">
              <a:solidFill>
                <a:schemeClr val="bg1"/>
              </a:solidFill>
              <a:effectLst/>
            </a:endParaRP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28071" y="1647642"/>
            <a:ext cx="11043743" cy="4515728"/>
          </a:xfrm>
          <a:solidFill>
            <a:schemeClr val="tx1">
              <a:lumMod val="85000"/>
            </a:schemeClr>
          </a:solidFill>
        </p:spPr>
        <p:txBody>
          <a:bodyPr>
            <a:normAutofit/>
          </a:bodyPr>
          <a:lstStyle/>
          <a:p>
            <a:pPr marL="36900" indent="0">
              <a:buNone/>
            </a:pPr>
            <a:endParaRPr lang="en-GB" sz="4000" dirty="0">
              <a:solidFill>
                <a:srgbClr val="FF9900"/>
              </a:solidFill>
              <a:effectLst/>
            </a:endParaRP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Paired Discussion</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grpSp>
        <p:nvGrpSpPr>
          <p:cNvPr id="7" name="Group 6">
            <a:extLst>
              <a:ext uri="{FF2B5EF4-FFF2-40B4-BE49-F238E27FC236}">
                <a16:creationId xmlns:a16="http://schemas.microsoft.com/office/drawing/2014/main" id="{2E6F42F0-B9AE-4C8F-B0AB-DB65CFC2D78C}"/>
              </a:ext>
            </a:extLst>
          </p:cNvPr>
          <p:cNvGrpSpPr/>
          <p:nvPr/>
        </p:nvGrpSpPr>
        <p:grpSpPr>
          <a:xfrm>
            <a:off x="1103936" y="1800481"/>
            <a:ext cx="10648353" cy="4135624"/>
            <a:chOff x="684212" y="1387475"/>
            <a:chExt cx="7775575" cy="4210050"/>
          </a:xfrm>
        </p:grpSpPr>
        <p:pic>
          <p:nvPicPr>
            <p:cNvPr id="9" name="Picture 4">
              <a:extLst>
                <a:ext uri="{FF2B5EF4-FFF2-40B4-BE49-F238E27FC236}">
                  <a16:creationId xmlns:a16="http://schemas.microsoft.com/office/drawing/2014/main" id="{302714AE-DD94-4ABA-A7EC-F9DED1A99EDA}"/>
                </a:ext>
              </a:extLst>
            </p:cNvPr>
            <p:cNvPicPr>
              <a:picLocks noChangeAspect="1"/>
            </p:cNvPicPr>
            <p:nvPr/>
          </p:nvPicPr>
          <p:blipFill>
            <a:blip r:embed="rId4">
              <a:extLst>
                <a:ext uri="{28A0092B-C50C-407E-A947-70E740481C1C}">
                  <a14:useLocalDpi xmlns:a14="http://schemas.microsoft.com/office/drawing/2010/main" val="0"/>
                </a:ext>
              </a:extLst>
            </a:blip>
            <a:srcRect l="3838" r="2844" b="1178"/>
            <a:stretch>
              <a:fillRect/>
            </a:stretch>
          </p:blipFill>
          <p:spPr bwMode="auto">
            <a:xfrm>
              <a:off x="684212" y="1390650"/>
              <a:ext cx="1852612"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752A26E6-EAE7-40F6-B629-1EAFB2771517}"/>
                </a:ext>
              </a:extLst>
            </p:cNvPr>
            <p:cNvPicPr>
              <a:picLocks noChangeAspect="1"/>
            </p:cNvPicPr>
            <p:nvPr/>
          </p:nvPicPr>
          <p:blipFill>
            <a:blip r:embed="rId5">
              <a:extLst>
                <a:ext uri="{28A0092B-C50C-407E-A947-70E740481C1C}">
                  <a14:useLocalDpi xmlns:a14="http://schemas.microsoft.com/office/drawing/2010/main" val="0"/>
                </a:ext>
              </a:extLst>
            </a:blip>
            <a:srcRect r="6139"/>
            <a:stretch>
              <a:fillRect/>
            </a:stretch>
          </p:blipFill>
          <p:spPr bwMode="auto">
            <a:xfrm>
              <a:off x="2659062" y="1390650"/>
              <a:ext cx="185261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111F073F-1B06-4AA1-80E6-8CC6B6FD1A3B}"/>
                </a:ext>
              </a:extLst>
            </p:cNvPr>
            <p:cNvPicPr>
              <a:picLocks noChangeAspect="1"/>
            </p:cNvPicPr>
            <p:nvPr/>
          </p:nvPicPr>
          <p:blipFill>
            <a:blip r:embed="rId6">
              <a:extLst>
                <a:ext uri="{28A0092B-C50C-407E-A947-70E740481C1C}">
                  <a14:useLocalDpi xmlns:a14="http://schemas.microsoft.com/office/drawing/2010/main" val="0"/>
                </a:ext>
              </a:extLst>
            </a:blip>
            <a:srcRect r="6139" b="294"/>
            <a:stretch>
              <a:fillRect/>
            </a:stretch>
          </p:blipFill>
          <p:spPr bwMode="auto">
            <a:xfrm>
              <a:off x="4632324" y="1387475"/>
              <a:ext cx="1852613"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E413FA4A-F1DF-4AE3-8480-EB8D355C2408}"/>
                </a:ext>
              </a:extLst>
            </p:cNvPr>
            <p:cNvPicPr>
              <a:picLocks noChangeAspect="1"/>
            </p:cNvPicPr>
            <p:nvPr/>
          </p:nvPicPr>
          <p:blipFill>
            <a:blip r:embed="rId7">
              <a:extLst>
                <a:ext uri="{28A0092B-C50C-407E-A947-70E740481C1C}">
                  <a14:useLocalDpi xmlns:a14="http://schemas.microsoft.com/office/drawing/2010/main" val="0"/>
                </a:ext>
              </a:extLst>
            </a:blip>
            <a:srcRect l="8646" r="5336" b="7784"/>
            <a:stretch>
              <a:fillRect/>
            </a:stretch>
          </p:blipFill>
          <p:spPr bwMode="auto">
            <a:xfrm>
              <a:off x="6605587" y="1393825"/>
              <a:ext cx="18526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FE2B0421-B313-471F-A75F-3FFD8372C7BC}"/>
                </a:ext>
              </a:extLst>
            </p:cNvPr>
            <p:cNvPicPr>
              <a:picLocks noChangeAspect="1"/>
            </p:cNvPicPr>
            <p:nvPr/>
          </p:nvPicPr>
          <p:blipFill>
            <a:blip r:embed="rId8">
              <a:extLst>
                <a:ext uri="{28A0092B-C50C-407E-A947-70E740481C1C}">
                  <a14:useLocalDpi xmlns:a14="http://schemas.microsoft.com/office/drawing/2010/main" val="0"/>
                </a:ext>
              </a:extLst>
            </a:blip>
            <a:srcRect t="2914" r="4285" b="1112"/>
            <a:stretch>
              <a:fillRect/>
            </a:stretch>
          </p:blipFill>
          <p:spPr bwMode="auto">
            <a:xfrm>
              <a:off x="684212" y="2836862"/>
              <a:ext cx="1852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7DEFBD1D-FB65-443A-82CC-AA6F7D721956}"/>
                </a:ext>
              </a:extLst>
            </p:cNvPr>
            <p:cNvPicPr>
              <a:picLocks noChangeAspect="1"/>
            </p:cNvPicPr>
            <p:nvPr/>
          </p:nvPicPr>
          <p:blipFill>
            <a:blip r:embed="rId9">
              <a:extLst>
                <a:ext uri="{28A0092B-C50C-407E-A947-70E740481C1C}">
                  <a14:useLocalDpi xmlns:a14="http://schemas.microsoft.com/office/drawing/2010/main" val="0"/>
                </a:ext>
              </a:extLst>
            </a:blip>
            <a:srcRect r="6139"/>
            <a:stretch>
              <a:fillRect/>
            </a:stretch>
          </p:blipFill>
          <p:spPr bwMode="auto">
            <a:xfrm>
              <a:off x="2659062" y="2836862"/>
              <a:ext cx="185261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AEE1C786-E5A0-4356-AE34-2FEE792FFC9A}"/>
                </a:ext>
              </a:extLst>
            </p:cNvPr>
            <p:cNvPicPr>
              <a:picLocks noChangeAspect="1"/>
            </p:cNvPicPr>
            <p:nvPr/>
          </p:nvPicPr>
          <p:blipFill>
            <a:blip r:embed="rId10">
              <a:extLst>
                <a:ext uri="{28A0092B-C50C-407E-A947-70E740481C1C}">
                  <a14:useLocalDpi xmlns:a14="http://schemas.microsoft.com/office/drawing/2010/main" val="0"/>
                </a:ext>
              </a:extLst>
            </a:blip>
            <a:srcRect l="-2" t="-2" r="8128" b="2351"/>
            <a:stretch>
              <a:fillRect/>
            </a:stretch>
          </p:blipFill>
          <p:spPr bwMode="auto">
            <a:xfrm>
              <a:off x="684212" y="4284662"/>
              <a:ext cx="185261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009AA816-EA0E-4037-9EDD-E6D934E31F59}"/>
                </a:ext>
              </a:extLst>
            </p:cNvPr>
            <p:cNvPicPr>
              <a:picLocks noChangeAspect="1"/>
            </p:cNvPicPr>
            <p:nvPr/>
          </p:nvPicPr>
          <p:blipFill>
            <a:blip r:embed="rId11">
              <a:extLst>
                <a:ext uri="{28A0092B-C50C-407E-A947-70E740481C1C}">
                  <a14:useLocalDpi xmlns:a14="http://schemas.microsoft.com/office/drawing/2010/main" val="0"/>
                </a:ext>
              </a:extLst>
            </a:blip>
            <a:srcRect b="5687"/>
            <a:stretch>
              <a:fillRect/>
            </a:stretch>
          </p:blipFill>
          <p:spPr bwMode="auto">
            <a:xfrm>
              <a:off x="4632324" y="2836862"/>
              <a:ext cx="185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7C425528-7D3D-47AA-A64A-525FA06602A6}"/>
                </a:ext>
              </a:extLst>
            </p:cNvPr>
            <p:cNvPicPr>
              <a:picLocks noChangeAspect="1"/>
            </p:cNvPicPr>
            <p:nvPr/>
          </p:nvPicPr>
          <p:blipFill>
            <a:blip r:embed="rId12">
              <a:extLst>
                <a:ext uri="{28A0092B-C50C-407E-A947-70E740481C1C}">
                  <a14:useLocalDpi xmlns:a14="http://schemas.microsoft.com/office/drawing/2010/main" val="0"/>
                </a:ext>
              </a:extLst>
            </a:blip>
            <a:srcRect t="5687"/>
            <a:stretch>
              <a:fillRect/>
            </a:stretch>
          </p:blipFill>
          <p:spPr bwMode="auto">
            <a:xfrm>
              <a:off x="6607174" y="2836862"/>
              <a:ext cx="185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A1A925B1-07AD-4D28-81BF-C16C03A52702}"/>
                </a:ext>
              </a:extLst>
            </p:cNvPr>
            <p:cNvPicPr>
              <a:picLocks noChangeAspect="1"/>
            </p:cNvPicPr>
            <p:nvPr/>
          </p:nvPicPr>
          <p:blipFill>
            <a:blip r:embed="rId13">
              <a:extLst>
                <a:ext uri="{28A0092B-C50C-407E-A947-70E740481C1C}">
                  <a14:useLocalDpi xmlns:a14="http://schemas.microsoft.com/office/drawing/2010/main" val="0"/>
                </a:ext>
              </a:extLst>
            </a:blip>
            <a:srcRect l="15498" t="7709" r="3748" b="6256"/>
            <a:stretch>
              <a:fillRect/>
            </a:stretch>
          </p:blipFill>
          <p:spPr bwMode="auto">
            <a:xfrm>
              <a:off x="2659062" y="4281487"/>
              <a:ext cx="185261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D5F42B1F-0479-4F6E-94A7-F931B23903D1}"/>
                </a:ext>
              </a:extLst>
            </p:cNvPr>
            <p:cNvPicPr>
              <a:picLocks noChangeAspect="1"/>
            </p:cNvPicPr>
            <p:nvPr/>
          </p:nvPicPr>
          <p:blipFill>
            <a:blip r:embed="rId14">
              <a:extLst>
                <a:ext uri="{28A0092B-C50C-407E-A947-70E740481C1C}">
                  <a14:useLocalDpi xmlns:a14="http://schemas.microsoft.com/office/drawing/2010/main" val="0"/>
                </a:ext>
              </a:extLst>
            </a:blip>
            <a:srcRect t="2460" r="9505"/>
            <a:stretch>
              <a:fillRect/>
            </a:stretch>
          </p:blipFill>
          <p:spPr bwMode="auto">
            <a:xfrm>
              <a:off x="4632324" y="4289425"/>
              <a:ext cx="18526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DA7CA0F7-7431-4EE7-B207-7B065944FC2F}"/>
                </a:ext>
              </a:extLst>
            </p:cNvPr>
            <p:cNvPicPr>
              <a:picLocks noChangeAspect="1"/>
            </p:cNvPicPr>
            <p:nvPr/>
          </p:nvPicPr>
          <p:blipFill>
            <a:blip r:embed="rId15">
              <a:extLst>
                <a:ext uri="{28A0092B-C50C-407E-A947-70E740481C1C}">
                  <a14:useLocalDpi xmlns:a14="http://schemas.microsoft.com/office/drawing/2010/main" val="0"/>
                </a:ext>
              </a:extLst>
            </a:blip>
            <a:srcRect l="16826" t="3896" r="6458" b="14719"/>
            <a:stretch>
              <a:fillRect/>
            </a:stretch>
          </p:blipFill>
          <p:spPr bwMode="auto">
            <a:xfrm>
              <a:off x="6607174" y="4278312"/>
              <a:ext cx="185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a:extLst>
                <a:ext uri="{FF2B5EF4-FFF2-40B4-BE49-F238E27FC236}">
                  <a16:creationId xmlns:a16="http://schemas.microsoft.com/office/drawing/2014/main" id="{4643FC28-2890-4C2B-BABF-BC4033F97A8A}"/>
                </a:ext>
              </a:extLst>
            </p:cNvPr>
            <p:cNvSpPr/>
            <p:nvPr/>
          </p:nvSpPr>
          <p:spPr>
            <a:xfrm>
              <a:off x="2238374" y="1449387"/>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a:t>
              </a:r>
            </a:p>
          </p:txBody>
        </p:sp>
        <p:sp>
          <p:nvSpPr>
            <p:cNvPr id="22" name="Oval 21">
              <a:extLst>
                <a:ext uri="{FF2B5EF4-FFF2-40B4-BE49-F238E27FC236}">
                  <a16:creationId xmlns:a16="http://schemas.microsoft.com/office/drawing/2014/main" id="{1A60DA16-2C84-4735-A9B8-1191AA4D0ADB}"/>
                </a:ext>
              </a:extLst>
            </p:cNvPr>
            <p:cNvSpPr/>
            <p:nvPr/>
          </p:nvSpPr>
          <p:spPr>
            <a:xfrm>
              <a:off x="4213224" y="1450975"/>
              <a:ext cx="239713" cy="239712"/>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2</a:t>
              </a:r>
            </a:p>
          </p:txBody>
        </p:sp>
        <p:sp>
          <p:nvSpPr>
            <p:cNvPr id="23" name="Oval 22">
              <a:extLst>
                <a:ext uri="{FF2B5EF4-FFF2-40B4-BE49-F238E27FC236}">
                  <a16:creationId xmlns:a16="http://schemas.microsoft.com/office/drawing/2014/main" id="{765ACBD4-46F5-4E64-AF15-453D8885766F}"/>
                </a:ext>
              </a:extLst>
            </p:cNvPr>
            <p:cNvSpPr/>
            <p:nvPr/>
          </p:nvSpPr>
          <p:spPr>
            <a:xfrm>
              <a:off x="6186487" y="1446212"/>
              <a:ext cx="239712"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3</a:t>
              </a:r>
            </a:p>
          </p:txBody>
        </p:sp>
        <p:sp>
          <p:nvSpPr>
            <p:cNvPr id="24" name="Oval 23">
              <a:extLst>
                <a:ext uri="{FF2B5EF4-FFF2-40B4-BE49-F238E27FC236}">
                  <a16:creationId xmlns:a16="http://schemas.microsoft.com/office/drawing/2014/main" id="{07DDC590-624B-4E75-B243-343DD6E57F45}"/>
                </a:ext>
              </a:extLst>
            </p:cNvPr>
            <p:cNvSpPr/>
            <p:nvPr/>
          </p:nvSpPr>
          <p:spPr>
            <a:xfrm>
              <a:off x="8159749" y="14462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4</a:t>
              </a:r>
            </a:p>
          </p:txBody>
        </p:sp>
        <p:sp>
          <p:nvSpPr>
            <p:cNvPr id="25" name="Oval 24">
              <a:extLst>
                <a:ext uri="{FF2B5EF4-FFF2-40B4-BE49-F238E27FC236}">
                  <a16:creationId xmlns:a16="http://schemas.microsoft.com/office/drawing/2014/main" id="{A8B82E42-F311-41A9-AB60-2CE3231F0E70}"/>
                </a:ext>
              </a:extLst>
            </p:cNvPr>
            <p:cNvSpPr/>
            <p:nvPr/>
          </p:nvSpPr>
          <p:spPr>
            <a:xfrm>
              <a:off x="2238374" y="2890837"/>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5</a:t>
              </a:r>
            </a:p>
          </p:txBody>
        </p:sp>
        <p:sp>
          <p:nvSpPr>
            <p:cNvPr id="26" name="Oval 25">
              <a:extLst>
                <a:ext uri="{FF2B5EF4-FFF2-40B4-BE49-F238E27FC236}">
                  <a16:creationId xmlns:a16="http://schemas.microsoft.com/office/drawing/2014/main" id="{E1C91CA6-511A-420D-A518-2681F90E3373}"/>
                </a:ext>
              </a:extLst>
            </p:cNvPr>
            <p:cNvSpPr/>
            <p:nvPr/>
          </p:nvSpPr>
          <p:spPr>
            <a:xfrm>
              <a:off x="4213224" y="2892425"/>
              <a:ext cx="239713" cy="239712"/>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6</a:t>
              </a:r>
            </a:p>
          </p:txBody>
        </p:sp>
        <p:sp>
          <p:nvSpPr>
            <p:cNvPr id="27" name="Oval 26">
              <a:extLst>
                <a:ext uri="{FF2B5EF4-FFF2-40B4-BE49-F238E27FC236}">
                  <a16:creationId xmlns:a16="http://schemas.microsoft.com/office/drawing/2014/main" id="{2672D6A4-591E-4625-948A-38B7C67B3BB2}"/>
                </a:ext>
              </a:extLst>
            </p:cNvPr>
            <p:cNvSpPr/>
            <p:nvPr/>
          </p:nvSpPr>
          <p:spPr>
            <a:xfrm>
              <a:off x="6186487" y="2887662"/>
              <a:ext cx="239712"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7</a:t>
              </a:r>
            </a:p>
          </p:txBody>
        </p:sp>
        <p:sp>
          <p:nvSpPr>
            <p:cNvPr id="28" name="Oval 27">
              <a:extLst>
                <a:ext uri="{FF2B5EF4-FFF2-40B4-BE49-F238E27FC236}">
                  <a16:creationId xmlns:a16="http://schemas.microsoft.com/office/drawing/2014/main" id="{9B0D326A-0F2F-410E-91B8-3F4C88E23600}"/>
                </a:ext>
              </a:extLst>
            </p:cNvPr>
            <p:cNvSpPr/>
            <p:nvPr/>
          </p:nvSpPr>
          <p:spPr>
            <a:xfrm>
              <a:off x="8159749" y="288766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8</a:t>
              </a:r>
            </a:p>
          </p:txBody>
        </p:sp>
        <p:sp>
          <p:nvSpPr>
            <p:cNvPr id="29" name="Oval 28">
              <a:extLst>
                <a:ext uri="{FF2B5EF4-FFF2-40B4-BE49-F238E27FC236}">
                  <a16:creationId xmlns:a16="http://schemas.microsoft.com/office/drawing/2014/main" id="{00B4540B-644A-4CBC-8EC0-B65F0C9A0804}"/>
                </a:ext>
              </a:extLst>
            </p:cNvPr>
            <p:cNvSpPr/>
            <p:nvPr/>
          </p:nvSpPr>
          <p:spPr>
            <a:xfrm>
              <a:off x="2238374" y="43291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9</a:t>
              </a:r>
            </a:p>
          </p:txBody>
        </p:sp>
        <p:sp>
          <p:nvSpPr>
            <p:cNvPr id="30" name="Oval 29">
              <a:extLst>
                <a:ext uri="{FF2B5EF4-FFF2-40B4-BE49-F238E27FC236}">
                  <a16:creationId xmlns:a16="http://schemas.microsoft.com/office/drawing/2014/main" id="{CA05A85E-0F7D-40FA-A9FA-E65F8399F5AF}"/>
                </a:ext>
              </a:extLst>
            </p:cNvPr>
            <p:cNvSpPr/>
            <p:nvPr/>
          </p:nvSpPr>
          <p:spPr>
            <a:xfrm>
              <a:off x="4213224" y="43291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10</a:t>
              </a:r>
            </a:p>
          </p:txBody>
        </p:sp>
        <p:sp>
          <p:nvSpPr>
            <p:cNvPr id="31" name="Oval 30">
              <a:extLst>
                <a:ext uri="{FF2B5EF4-FFF2-40B4-BE49-F238E27FC236}">
                  <a16:creationId xmlns:a16="http://schemas.microsoft.com/office/drawing/2014/main" id="{9556A11F-7236-4878-BB96-587E1CC5C6ED}"/>
                </a:ext>
              </a:extLst>
            </p:cNvPr>
            <p:cNvSpPr/>
            <p:nvPr/>
          </p:nvSpPr>
          <p:spPr>
            <a:xfrm>
              <a:off x="6186487" y="4329112"/>
              <a:ext cx="239712"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11</a:t>
              </a:r>
            </a:p>
          </p:txBody>
        </p:sp>
        <p:sp>
          <p:nvSpPr>
            <p:cNvPr id="32" name="Oval 31">
              <a:extLst>
                <a:ext uri="{FF2B5EF4-FFF2-40B4-BE49-F238E27FC236}">
                  <a16:creationId xmlns:a16="http://schemas.microsoft.com/office/drawing/2014/main" id="{0ED24FD5-F2A7-414B-9AAA-4E3E6AAB50D2}"/>
                </a:ext>
              </a:extLst>
            </p:cNvPr>
            <p:cNvSpPr/>
            <p:nvPr/>
          </p:nvSpPr>
          <p:spPr>
            <a:xfrm>
              <a:off x="8159749" y="43291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12</a:t>
              </a:r>
            </a:p>
          </p:txBody>
        </p:sp>
      </p:grpSp>
    </p:spTree>
    <p:extLst>
      <p:ext uri="{BB962C8B-B14F-4D97-AF65-F5344CB8AC3E}">
        <p14:creationId xmlns:p14="http://schemas.microsoft.com/office/powerpoint/2010/main" val="244245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574004"/>
          </a:xfrm>
          <a:solidFill>
            <a:schemeClr val="tx1">
              <a:lumMod val="85000"/>
            </a:schemeClr>
          </a:solidFill>
        </p:spPr>
        <p:txBody>
          <a:bodyPr>
            <a:noAutofit/>
          </a:bodyPr>
          <a:lstStyle/>
          <a:p>
            <a:r>
              <a:rPr lang="en-GB" sz="3600" i="0" dirty="0">
                <a:solidFill>
                  <a:schemeClr val="bg1"/>
                </a:solidFill>
                <a:effectLst/>
              </a:rPr>
              <a:t>In this lesson you will be mastering the following:</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892630" y="1499016"/>
            <a:ext cx="9114626" cy="4292183"/>
          </a:xfrm>
          <a:solidFill>
            <a:schemeClr val="tx1">
              <a:lumMod val="85000"/>
            </a:schemeClr>
          </a:solidFill>
        </p:spPr>
        <p:txBody>
          <a:bodyPr>
            <a:normAutofit/>
          </a:bodyPr>
          <a:lstStyle/>
          <a:p>
            <a:pPr>
              <a:buClr>
                <a:schemeClr val="bg1"/>
              </a:buClr>
              <a:buFont typeface="Wingdings" panose="05000000000000000000" pitchFamily="2" charset="2"/>
              <a:buChar char="§"/>
            </a:pPr>
            <a:r>
              <a:rPr lang="en-GB" sz="3600" dirty="0">
                <a:solidFill>
                  <a:srgbClr val="993300"/>
                </a:solidFill>
                <a:effectLst/>
              </a:rPr>
              <a:t>An understanding of what the term Gothic means.</a:t>
            </a:r>
          </a:p>
          <a:p>
            <a:pPr>
              <a:buClr>
                <a:schemeClr val="bg1"/>
              </a:buClr>
              <a:buFont typeface="Wingdings" panose="05000000000000000000" pitchFamily="2" charset="2"/>
              <a:buChar char="§"/>
            </a:pPr>
            <a:r>
              <a:rPr lang="en-GB" sz="3600" dirty="0">
                <a:solidFill>
                  <a:srgbClr val="993300"/>
                </a:solidFill>
                <a:effectLst/>
              </a:rPr>
              <a:t> </a:t>
            </a:r>
            <a:r>
              <a:rPr lang="en-GB" sz="3600" dirty="0">
                <a:solidFill>
                  <a:srgbClr val="4D4D4D"/>
                </a:solidFill>
                <a:effectLst/>
              </a:rPr>
              <a:t>An understanding of a variety of different Gothic conventions.</a:t>
            </a:r>
          </a:p>
          <a:p>
            <a:pPr>
              <a:buClr>
                <a:schemeClr val="bg1"/>
              </a:buClr>
              <a:buFont typeface="Wingdings" panose="05000000000000000000" pitchFamily="2" charset="2"/>
              <a:buChar char="§"/>
            </a:pPr>
            <a:r>
              <a:rPr lang="en-GB" sz="3600" dirty="0">
                <a:solidFill>
                  <a:srgbClr val="FF9900"/>
                </a:solidFill>
                <a:effectLst/>
              </a:rPr>
              <a:t>The ability to identify Gothic conventions in texts.</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Learning Content</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77653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4799683" y="3124719"/>
            <a:ext cx="2965222" cy="1257300"/>
          </a:xfrm>
          <a:solidFill>
            <a:schemeClr val="tx1">
              <a:lumMod val="85000"/>
            </a:schemeClr>
          </a:solidFill>
        </p:spPr>
        <p:txBody>
          <a:bodyPr>
            <a:normAutofit/>
          </a:bodyPr>
          <a:lstStyle/>
          <a:p>
            <a:r>
              <a:rPr lang="en-GB" sz="7200" dirty="0">
                <a:solidFill>
                  <a:schemeClr val="bg1"/>
                </a:solidFill>
              </a:rPr>
              <a:t>Gothic</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19119" y="229014"/>
            <a:ext cx="10353762" cy="1257301"/>
          </a:xfrm>
          <a:solidFill>
            <a:schemeClr val="tx1">
              <a:lumMod val="85000"/>
            </a:schemeClr>
          </a:solidFill>
        </p:spPr>
        <p:txBody>
          <a:bodyPr>
            <a:normAutofit lnSpcReduction="10000"/>
          </a:bodyPr>
          <a:lstStyle/>
          <a:p>
            <a:pPr marL="36900" indent="0">
              <a:buNone/>
            </a:pPr>
            <a:r>
              <a:rPr lang="en-GB" sz="3600" dirty="0">
                <a:solidFill>
                  <a:schemeClr val="bg1"/>
                </a:solidFill>
                <a:effectLst/>
              </a:rPr>
              <a:t>What do you associate with the word Gothic? Make a mind map.</a:t>
            </a:r>
            <a:endParaRPr lang="en-GB" sz="4000" dirty="0">
              <a:solidFill>
                <a:srgbClr val="FF9900"/>
              </a:solidFill>
              <a:effectLst/>
            </a:endParaRP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Checking Understanding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18241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5" y="224492"/>
            <a:ext cx="3598244" cy="934387"/>
          </a:xfrm>
          <a:solidFill>
            <a:schemeClr val="tx1">
              <a:lumMod val="85000"/>
            </a:schemeClr>
          </a:solidFill>
        </p:spPr>
        <p:txBody>
          <a:bodyPr>
            <a:noAutofit/>
          </a:bodyPr>
          <a:lstStyle/>
          <a:p>
            <a:r>
              <a:rPr lang="en-GB" sz="5400" i="0" dirty="0">
                <a:solidFill>
                  <a:schemeClr val="bg1"/>
                </a:solidFill>
                <a:effectLst/>
              </a:rPr>
              <a:t>Etymology</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sz="half" idx="1"/>
          </p:nvPr>
        </p:nvSpPr>
        <p:spPr>
          <a:xfrm>
            <a:off x="913795" y="1383362"/>
            <a:ext cx="5506943" cy="4852546"/>
          </a:xfrm>
          <a:solidFill>
            <a:schemeClr val="tx1">
              <a:lumMod val="85000"/>
            </a:schemeClr>
          </a:solidFill>
        </p:spPr>
        <p:txBody>
          <a:bodyPr>
            <a:normAutofit fontScale="77500" lnSpcReduction="20000"/>
          </a:bodyPr>
          <a:lstStyle/>
          <a:p>
            <a:r>
              <a:rPr lang="en-GB" altLang="en-US" sz="3600" dirty="0">
                <a:solidFill>
                  <a:schemeClr val="bg1"/>
                </a:solidFill>
                <a:effectLst/>
              </a:rPr>
              <a:t>The Goths were an East Germanic tribe who helped to bring about the fall of the Roman Empire, ushering in the Medieval period.</a:t>
            </a:r>
          </a:p>
          <a:p>
            <a:endParaRPr lang="en-GB" altLang="en-US" sz="3600" dirty="0">
              <a:solidFill>
                <a:schemeClr val="bg1"/>
              </a:solidFill>
              <a:effectLst/>
            </a:endParaRPr>
          </a:p>
          <a:p>
            <a:r>
              <a:rPr lang="en-GB" altLang="en-US" sz="3600" dirty="0">
                <a:solidFill>
                  <a:schemeClr val="bg1"/>
                </a:solidFill>
                <a:effectLst/>
              </a:rPr>
              <a:t>They had a fierce reputation as being violent and barbaric. </a:t>
            </a:r>
            <a:br>
              <a:rPr lang="en-GB" altLang="en-US" sz="3600" dirty="0">
                <a:solidFill>
                  <a:schemeClr val="bg1"/>
                </a:solidFill>
                <a:effectLst/>
              </a:rPr>
            </a:br>
            <a:r>
              <a:rPr lang="en-GB" altLang="en-US" sz="3600" dirty="0">
                <a:solidFill>
                  <a:schemeClr val="bg1"/>
                </a:solidFill>
                <a:effectLst/>
              </a:rPr>
              <a:t>However, despite initially practising paganism, they converted to Christianity during the 4th century.</a:t>
            </a:r>
          </a:p>
        </p:txBody>
      </p:sp>
      <p:sp>
        <p:nvSpPr>
          <p:cNvPr id="2" name="Content Placeholder 1">
            <a:extLst>
              <a:ext uri="{FF2B5EF4-FFF2-40B4-BE49-F238E27FC236}">
                <a16:creationId xmlns:a16="http://schemas.microsoft.com/office/drawing/2014/main" id="{3A4B6496-F161-4116-8B35-40803F8536C6}"/>
              </a:ext>
            </a:extLst>
          </p:cNvPr>
          <p:cNvSpPr>
            <a:spLocks noGrp="1"/>
          </p:cNvSpPr>
          <p:nvPr>
            <p:ph sz="half" idx="2"/>
          </p:nvPr>
        </p:nvSpPr>
        <p:spPr>
          <a:xfrm>
            <a:off x="7345180" y="224492"/>
            <a:ext cx="4706912" cy="6264166"/>
          </a:xfrm>
          <a:solidFill>
            <a:schemeClr val="tx1">
              <a:lumMod val="85000"/>
            </a:schemeClr>
          </a:solidFill>
        </p:spPr>
        <p:txBody>
          <a:bodyPr>
            <a:normAutofit fontScale="77500" lnSpcReduction="20000"/>
          </a:bodyPr>
          <a:lstStyle/>
          <a:p>
            <a:pPr marL="36900" indent="0">
              <a:buNone/>
            </a:pPr>
            <a:endParaRPr lang="en-GB" dirty="0"/>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Developing Vocabulary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pic>
        <p:nvPicPr>
          <p:cNvPr id="10" name="Picture 3">
            <a:extLst>
              <a:ext uri="{FF2B5EF4-FFF2-40B4-BE49-F238E27FC236}">
                <a16:creationId xmlns:a16="http://schemas.microsoft.com/office/drawing/2014/main" id="{66505746-565D-4721-B34B-849291A792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5707" y="369342"/>
            <a:ext cx="4341493" cy="586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23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1111930"/>
          </a:xfrm>
          <a:solidFill>
            <a:schemeClr val="tx1">
              <a:lumMod val="85000"/>
            </a:schemeClr>
          </a:solidFill>
        </p:spPr>
        <p:txBody>
          <a:bodyPr>
            <a:noAutofit/>
          </a:bodyPr>
          <a:lstStyle/>
          <a:p>
            <a:r>
              <a:rPr lang="en-GB" sz="6000" i="0" dirty="0">
                <a:solidFill>
                  <a:schemeClr val="bg1"/>
                </a:solidFill>
                <a:effectLst/>
              </a:rPr>
              <a:t>Gothic Conventions</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019331" y="1603948"/>
            <a:ext cx="10942820" cy="4616970"/>
          </a:xfrm>
          <a:solidFill>
            <a:schemeClr val="tx1">
              <a:lumMod val="85000"/>
            </a:schemeClr>
          </a:solidFill>
        </p:spPr>
        <p:txBody>
          <a:bodyPr>
            <a:normAutofit/>
          </a:bodyPr>
          <a:lstStyle/>
          <a:p>
            <a:pPr marL="36900" indent="0">
              <a:buClr>
                <a:schemeClr val="bg1"/>
              </a:buClr>
              <a:buNone/>
            </a:pPr>
            <a:r>
              <a:rPr lang="en-GB" sz="3200" b="1" dirty="0">
                <a:solidFill>
                  <a:schemeClr val="bg1"/>
                </a:solidFill>
                <a:effectLst/>
              </a:rPr>
              <a:t>Create a list of elements you think a gothic story might have.</a:t>
            </a:r>
          </a:p>
          <a:p>
            <a:pPr marL="36900" indent="0">
              <a:buClr>
                <a:schemeClr val="bg1"/>
              </a:buClr>
              <a:buNone/>
            </a:pPr>
            <a:r>
              <a:rPr lang="en-GB" sz="3200" dirty="0">
                <a:solidFill>
                  <a:schemeClr val="bg1"/>
                </a:solidFill>
                <a:effectLst/>
              </a:rPr>
              <a:t>Consider:</a:t>
            </a:r>
          </a:p>
          <a:p>
            <a:pPr>
              <a:buClr>
                <a:schemeClr val="bg1"/>
              </a:buClr>
              <a:buFont typeface="Arial" panose="020B0604020202020204" pitchFamily="34" charset="0"/>
              <a:buChar char="•"/>
            </a:pPr>
            <a:r>
              <a:rPr lang="en-GB" sz="3200" dirty="0">
                <a:solidFill>
                  <a:schemeClr val="bg1"/>
                </a:solidFill>
                <a:effectLst/>
              </a:rPr>
              <a:t>Plot</a:t>
            </a:r>
          </a:p>
          <a:p>
            <a:pPr>
              <a:buClr>
                <a:schemeClr val="bg1"/>
              </a:buClr>
              <a:buFont typeface="Arial" panose="020B0604020202020204" pitchFamily="34" charset="0"/>
              <a:buChar char="•"/>
            </a:pPr>
            <a:r>
              <a:rPr lang="en-GB" sz="3200" dirty="0">
                <a:solidFill>
                  <a:schemeClr val="bg1"/>
                </a:solidFill>
                <a:effectLst/>
              </a:rPr>
              <a:t>Setting</a:t>
            </a:r>
          </a:p>
          <a:p>
            <a:pPr>
              <a:buClr>
                <a:schemeClr val="bg1"/>
              </a:buClr>
              <a:buFont typeface="Arial" panose="020B0604020202020204" pitchFamily="34" charset="0"/>
              <a:buChar char="•"/>
            </a:pPr>
            <a:r>
              <a:rPr lang="en-GB" sz="3200" dirty="0">
                <a:solidFill>
                  <a:schemeClr val="bg1"/>
                </a:solidFill>
                <a:effectLst/>
              </a:rPr>
              <a:t>Characters</a:t>
            </a:r>
          </a:p>
          <a:p>
            <a:pPr>
              <a:buClr>
                <a:schemeClr val="bg1"/>
              </a:buClr>
              <a:buFont typeface="Arial" panose="020B0604020202020204" pitchFamily="34" charset="0"/>
              <a:buChar char="•"/>
            </a:pPr>
            <a:r>
              <a:rPr lang="en-GB" sz="3200" dirty="0">
                <a:solidFill>
                  <a:schemeClr val="bg1"/>
                </a:solidFill>
                <a:effectLst/>
              </a:rPr>
              <a:t>Themes</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Mastery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160918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1111930"/>
          </a:xfrm>
          <a:solidFill>
            <a:schemeClr val="tx1">
              <a:lumMod val="85000"/>
            </a:schemeClr>
          </a:solidFill>
        </p:spPr>
        <p:txBody>
          <a:bodyPr>
            <a:noAutofit/>
          </a:bodyPr>
          <a:lstStyle/>
          <a:p>
            <a:r>
              <a:rPr lang="en-GB" sz="6000" i="0" dirty="0">
                <a:solidFill>
                  <a:schemeClr val="bg1"/>
                </a:solidFill>
                <a:effectLst/>
              </a:rPr>
              <a:t>The Castle of Otranto</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019331" y="1603948"/>
            <a:ext cx="10942820" cy="4616970"/>
          </a:xfrm>
          <a:solidFill>
            <a:schemeClr val="tx1">
              <a:lumMod val="85000"/>
            </a:schemeClr>
          </a:solidFill>
        </p:spPr>
        <p:txBody>
          <a:bodyPr>
            <a:normAutofit lnSpcReduction="10000"/>
          </a:bodyPr>
          <a:lstStyle/>
          <a:p>
            <a:pPr marL="36900" indent="0">
              <a:buClr>
                <a:schemeClr val="bg1"/>
              </a:buClr>
              <a:buNone/>
            </a:pPr>
            <a:r>
              <a:rPr lang="en-GB" sz="3200" b="1" dirty="0">
                <a:solidFill>
                  <a:schemeClr val="bg1"/>
                </a:solidFill>
                <a:effectLst/>
              </a:rPr>
              <a:t>Read the plot summary of ‘The Castle of Otranto’. Highlight the gothic conventions that you see.</a:t>
            </a:r>
          </a:p>
          <a:p>
            <a:pPr marL="36900" indent="0">
              <a:buClr>
                <a:schemeClr val="bg1"/>
              </a:buClr>
              <a:buNone/>
            </a:pPr>
            <a:r>
              <a:rPr lang="en-GB" sz="3200" dirty="0">
                <a:solidFill>
                  <a:schemeClr val="bg1"/>
                </a:solidFill>
                <a:effectLst/>
              </a:rPr>
              <a:t>Remember to look for :</a:t>
            </a:r>
          </a:p>
          <a:p>
            <a:pPr>
              <a:buClr>
                <a:schemeClr val="bg1"/>
              </a:buClr>
              <a:buFont typeface="Arial" panose="020B0604020202020204" pitchFamily="34" charset="0"/>
              <a:buChar char="•"/>
            </a:pPr>
            <a:r>
              <a:rPr lang="en-GB" sz="3200" dirty="0">
                <a:solidFill>
                  <a:schemeClr val="bg1"/>
                </a:solidFill>
                <a:effectLst/>
              </a:rPr>
              <a:t>Plot Events</a:t>
            </a:r>
          </a:p>
          <a:p>
            <a:pPr>
              <a:buClr>
                <a:schemeClr val="bg1"/>
              </a:buClr>
              <a:buFont typeface="Arial" panose="020B0604020202020204" pitchFamily="34" charset="0"/>
              <a:buChar char="•"/>
            </a:pPr>
            <a:r>
              <a:rPr lang="en-GB" sz="3200" dirty="0">
                <a:solidFill>
                  <a:schemeClr val="bg1"/>
                </a:solidFill>
                <a:effectLst/>
              </a:rPr>
              <a:t>Setting</a:t>
            </a:r>
          </a:p>
          <a:p>
            <a:pPr>
              <a:buClr>
                <a:schemeClr val="bg1"/>
              </a:buClr>
              <a:buFont typeface="Arial" panose="020B0604020202020204" pitchFamily="34" charset="0"/>
              <a:buChar char="•"/>
            </a:pPr>
            <a:r>
              <a:rPr lang="en-GB" sz="3200" dirty="0">
                <a:solidFill>
                  <a:schemeClr val="bg1"/>
                </a:solidFill>
                <a:effectLst/>
              </a:rPr>
              <a:t>Characters</a:t>
            </a:r>
          </a:p>
          <a:p>
            <a:pPr>
              <a:buClr>
                <a:schemeClr val="bg1"/>
              </a:buClr>
              <a:buFont typeface="Arial" panose="020B0604020202020204" pitchFamily="34" charset="0"/>
              <a:buChar char="•"/>
            </a:pPr>
            <a:r>
              <a:rPr lang="en-GB" sz="3200" dirty="0">
                <a:solidFill>
                  <a:schemeClr val="bg1"/>
                </a:solidFill>
                <a:effectLst/>
              </a:rPr>
              <a:t>Themes</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Mastery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292110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EFBD0-E676-4BA3-B2D4-234C36953425}"/>
              </a:ext>
            </a:extLst>
          </p:cNvPr>
          <p:cNvSpPr/>
          <p:nvPr/>
        </p:nvSpPr>
        <p:spPr>
          <a:xfrm>
            <a:off x="0" y="0"/>
            <a:ext cx="12192000" cy="7048083"/>
          </a:xfrm>
          <a:prstGeom prst="rect">
            <a:avLst/>
          </a:prstGeom>
          <a:solidFill>
            <a:schemeClr val="tx1"/>
          </a:solidFill>
        </p:spPr>
        <p:txBody>
          <a:bodyPr wrap="square">
            <a:spAutoFit/>
          </a:bodyPr>
          <a:lstStyle/>
          <a:p>
            <a:r>
              <a:rPr lang="en-GB" sz="1400" dirty="0">
                <a:solidFill>
                  <a:schemeClr val="bg1"/>
                </a:solidFill>
              </a:rPr>
              <a:t>The Castle of Otranto – Summary</a:t>
            </a:r>
          </a:p>
          <a:p>
            <a:endParaRPr lang="en-GB" sz="1400" dirty="0">
              <a:solidFill>
                <a:schemeClr val="bg1"/>
              </a:solidFill>
            </a:endParaRPr>
          </a:p>
          <a:p>
            <a:r>
              <a:rPr lang="en-GB" sz="1400" dirty="0">
                <a:solidFill>
                  <a:schemeClr val="bg1"/>
                </a:solidFill>
              </a:rPr>
              <a:t>Walpole presents The Castle of Otranto as the English translation of a recently discovered manuscript. The preface to the first edition suggests that the manuscript was written sometime between 1095 and 1243 (during the Crusades), “or not long afterwards,” and subsequently printed in Naples in 1529. The manuscript tells the story of Manfred, a prince of Otranto. At the beginning of the story, Manfred impatiently awaits the marriage of his sickly son, Conrad, to the princess Isabella. Manfred’s subjects note his impatience. They suspect that Manfred has arranged the marriage in the hope of avoiding an ancient prophecy that predicted his castle and his rulership of Otranto “should pass from the present family, whenever the real owner should be grown too large to inhabit it.”</a:t>
            </a:r>
          </a:p>
          <a:p>
            <a:r>
              <a:rPr lang="en-GB" sz="1400" dirty="0">
                <a:solidFill>
                  <a:schemeClr val="bg1"/>
                </a:solidFill>
              </a:rPr>
              <a:t>The wedding date is set for Conrad’s birthday. On the day of the nuptials, however, Manfred’s son is nowhere to be found. In the courtyard a servant discovers that an enormous helmet has fallen from the sky and crushed Conrad to death. Upon realizing that his only male heir is dead and his wife can no longer bear children, Manfred decides to marry Isabella himself. He approaches Isabella with this proposition. When she refuses to marry him, Manfred seizes her. Fortunately, a series of supernatural events, including an appearance by the ghost of his grandfather, distract Manfred, and Isabella manages to wrestle free. As she makes her escape to the nearby church of St. Nicholas (with the help of a peasant named Theodore), Manfred is confronted by his guards, who claim to have seen a giant armoured leg in the gallery. Later he and his guards are joined by a group of knights seeking Isabella on behalf of her father, the Marquis of Vicenza.</a:t>
            </a:r>
          </a:p>
          <a:p>
            <a:r>
              <a:rPr lang="en-GB" sz="1400" dirty="0">
                <a:solidFill>
                  <a:schemeClr val="bg1"/>
                </a:solidFill>
              </a:rPr>
              <a:t>Outside the castle grounds, Theodore bravely defends Isabella from a knight. He wounds the knight and discovers—much to his dismay—that the wounded knight is actually Isabella’s father, Frederic. Together, Theodore, Frederic, and Isabella return to the castle. Frederic recovers and explains to Manfred’s wife, </a:t>
            </a:r>
            <a:r>
              <a:rPr lang="en-GB" sz="1400" dirty="0" err="1">
                <a:solidFill>
                  <a:schemeClr val="bg1"/>
                </a:solidFill>
              </a:rPr>
              <a:t>Hippolita</a:t>
            </a:r>
            <a:r>
              <a:rPr lang="en-GB" sz="1400" dirty="0">
                <a:solidFill>
                  <a:schemeClr val="bg1"/>
                </a:solidFill>
              </a:rPr>
              <a:t>, how exactly he came to be in Otranto: while away at war, Frederic had a vision warning him that his daughter was in danger. The vision directed him to a forest where he met a hermit. The hermit directed him to a gigantic sword inscribed with a prophecy:</a:t>
            </a:r>
          </a:p>
          <a:p>
            <a:r>
              <a:rPr lang="en-GB" sz="1400" dirty="0" err="1">
                <a:solidFill>
                  <a:schemeClr val="bg1"/>
                </a:solidFill>
              </a:rPr>
              <a:t>Where’er</a:t>
            </a:r>
            <a:r>
              <a:rPr lang="en-GB" sz="1400" dirty="0">
                <a:solidFill>
                  <a:schemeClr val="bg1"/>
                </a:solidFill>
              </a:rPr>
              <a:t> a casque that suits this sword is found,</a:t>
            </a:r>
          </a:p>
          <a:p>
            <a:r>
              <a:rPr lang="en-GB" sz="1400" dirty="0">
                <a:solidFill>
                  <a:schemeClr val="bg1"/>
                </a:solidFill>
              </a:rPr>
              <a:t>With perils is thy daughter </a:t>
            </a:r>
            <a:r>
              <a:rPr lang="en-GB" sz="1400" dirty="0" err="1">
                <a:solidFill>
                  <a:schemeClr val="bg1"/>
                </a:solidFill>
              </a:rPr>
              <a:t>compass’d</a:t>
            </a:r>
            <a:r>
              <a:rPr lang="en-GB" sz="1400" dirty="0">
                <a:solidFill>
                  <a:schemeClr val="bg1"/>
                </a:solidFill>
              </a:rPr>
              <a:t> round;</a:t>
            </a:r>
          </a:p>
          <a:p>
            <a:r>
              <a:rPr lang="en-GB" sz="1400" dirty="0">
                <a:solidFill>
                  <a:schemeClr val="bg1"/>
                </a:solidFill>
              </a:rPr>
              <a:t>Alfonso’s blood alone can save the maid,</a:t>
            </a:r>
          </a:p>
          <a:p>
            <a:r>
              <a:rPr lang="en-GB" sz="1400" dirty="0">
                <a:solidFill>
                  <a:schemeClr val="bg1"/>
                </a:solidFill>
              </a:rPr>
              <a:t>And quiet a long restless Prince’s shade.</a:t>
            </a:r>
          </a:p>
          <a:p>
            <a:endParaRPr lang="en-GB" sz="1400" dirty="0">
              <a:solidFill>
                <a:schemeClr val="bg1"/>
              </a:solidFill>
            </a:endParaRPr>
          </a:p>
          <a:p>
            <a:r>
              <a:rPr lang="en-GB" sz="1400" dirty="0">
                <a:solidFill>
                  <a:schemeClr val="bg1"/>
                </a:solidFill>
              </a:rPr>
              <a:t>Manfred, suddenly observing the resemblance between Theodore and the hero Alfonso, tries again to secure Isabella’s hand in marriage. This time he proposes to Frederic that they marry each other’s daughters. At first Frederic agrees, but he is haunted by the ghost of the hermit from the forest and ultimately decides not to go through with the double marriage.</a:t>
            </a:r>
          </a:p>
          <a:p>
            <a:r>
              <a:rPr lang="en-GB" sz="1400" dirty="0">
                <a:solidFill>
                  <a:schemeClr val="bg1"/>
                </a:solidFill>
              </a:rPr>
              <a:t>Manfred is furious—and more so after he learns that Theodore is meeting a lady in Alfonso’s tomb. Manfred, convinced that Isabella is having an affair with Theodore, sneaks into the tomb and fatally stabs the lady. In horror, Manfred realises that he has slain not Isabella but his own daughter, Matilda. Moments after Matilda’s death, the castle wall behind Manfred crumbles, revealing a gigantic vision of Alfonso. The image of Alfonso declares that his grandson, Theodore, is the true heir of Otranto. Manfred thereupon reveals that his grandfather poisoned Alfonso and usurped his throne. In an attempt to atone for his wrongdoing, Manfred agrees to abdicate the throne. The novel ends with Frederic offering Isabella’s hand in marriage to Theodore. Although he eventually agrees to marry Isabella, Theodore mourns the loss of his true love, Matilda, for many years.</a:t>
            </a:r>
          </a:p>
          <a:p>
            <a:endParaRPr lang="en-GB" dirty="0"/>
          </a:p>
        </p:txBody>
      </p:sp>
    </p:spTree>
    <p:extLst>
      <p:ext uri="{BB962C8B-B14F-4D97-AF65-F5344CB8AC3E}">
        <p14:creationId xmlns:p14="http://schemas.microsoft.com/office/powerpoint/2010/main" val="216943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1422</Words>
  <Application>Microsoft Office PowerPoint</Application>
  <PresentationFormat>Widescreen</PresentationFormat>
  <Paragraphs>108</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Century Gothic</vt:lpstr>
      <vt:lpstr>Goudy Old Style</vt:lpstr>
      <vt:lpstr>Trebuchet MS</vt:lpstr>
      <vt:lpstr>Wingdings</vt:lpstr>
      <vt:lpstr>Wingdings 2</vt:lpstr>
      <vt:lpstr>SlateVTI</vt:lpstr>
      <vt:lpstr>Gothic</vt:lpstr>
      <vt:lpstr>Can you match the vocabulary to their definitions?</vt:lpstr>
      <vt:lpstr>SNAP: Pair the images according to their shared traits.</vt:lpstr>
      <vt:lpstr>In this lesson you will be mastering the following:</vt:lpstr>
      <vt:lpstr>Gothic</vt:lpstr>
      <vt:lpstr>Etymology</vt:lpstr>
      <vt:lpstr>Gothic Conventions</vt:lpstr>
      <vt:lpstr>The Castle of Otranto</vt:lpstr>
      <vt:lpstr>PowerPoint Presentation</vt:lpstr>
      <vt:lpstr>The Castle of Otranto</vt:lpstr>
      <vt:lpstr>Which texts from the Year 7 Pre-1914 scheme would you now consider Gothic?  Explain why.</vt:lpstr>
      <vt:lpstr>Read the following plot summaries. What gothic conventions do they have?  How do they compare to ‘The Castle of Otranto’?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Allen</dc:creator>
  <cp:lastModifiedBy>D Weatherhead</cp:lastModifiedBy>
  <cp:revision>23</cp:revision>
  <dcterms:created xsi:type="dcterms:W3CDTF">2020-04-22T08:53:11Z</dcterms:created>
  <dcterms:modified xsi:type="dcterms:W3CDTF">2020-11-27T11:05:43Z</dcterms:modified>
</cp:coreProperties>
</file>