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6"/>
  </p:notesMasterIdLst>
  <p:sldIdLst>
    <p:sldId id="256" r:id="rId2"/>
    <p:sldId id="257" r:id="rId3"/>
    <p:sldId id="271" r:id="rId4"/>
    <p:sldId id="262" r:id="rId5"/>
    <p:sldId id="258" r:id="rId6"/>
    <p:sldId id="259"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D4D4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5E603-9EA9-4B96-86AD-2EC911E4F50D}" type="doc">
      <dgm:prSet loTypeId="urn:microsoft.com/office/officeart/2008/layout/RadialCluster" loCatId="cycle" qsTypeId="urn:microsoft.com/office/officeart/2005/8/quickstyle/simple4" qsCatId="simple" csTypeId="urn:microsoft.com/office/officeart/2005/8/colors/accent0_1" csCatId="mainScheme" phldr="1"/>
      <dgm:spPr/>
      <dgm:t>
        <a:bodyPr/>
        <a:lstStyle/>
        <a:p>
          <a:endParaRPr lang="en-GB"/>
        </a:p>
      </dgm:t>
    </dgm:pt>
    <dgm:pt modelId="{C3753E26-205D-42C1-A7BB-0EF083392571}">
      <dgm:prSet phldrT="[Text]" custT="1"/>
      <dgm:spPr/>
      <dgm:t>
        <a:bodyPr/>
        <a:lstStyle/>
        <a:p>
          <a:r>
            <a:rPr lang="en-GB" sz="6000" dirty="0"/>
            <a:t>Gothic</a:t>
          </a:r>
        </a:p>
      </dgm:t>
    </dgm:pt>
    <dgm:pt modelId="{C1D04003-D8DC-4505-8046-9BA187612CA7}" type="parTrans" cxnId="{D772A055-9DC8-4791-BD9A-B7149374AB42}">
      <dgm:prSet/>
      <dgm:spPr/>
      <dgm:t>
        <a:bodyPr/>
        <a:lstStyle/>
        <a:p>
          <a:endParaRPr lang="en-GB"/>
        </a:p>
      </dgm:t>
    </dgm:pt>
    <dgm:pt modelId="{388CD9BE-28D4-45E5-87C1-D2740718593A}" type="sibTrans" cxnId="{D772A055-9DC8-4791-BD9A-B7149374AB42}">
      <dgm:prSet/>
      <dgm:spPr/>
      <dgm:t>
        <a:bodyPr/>
        <a:lstStyle/>
        <a:p>
          <a:endParaRPr lang="en-GB"/>
        </a:p>
      </dgm:t>
    </dgm:pt>
    <dgm:pt modelId="{03011A4A-A25B-4858-B67B-68F8C8FE6BBA}">
      <dgm:prSet phldrT="[Text]" custT="1"/>
      <dgm:spPr/>
      <dgm:t>
        <a:bodyPr/>
        <a:lstStyle/>
        <a:p>
          <a:pPr>
            <a:buFont typeface="Arial" panose="020B0604020202020204" pitchFamily="34" charset="0"/>
            <a:buChar char="•"/>
          </a:pPr>
          <a:r>
            <a:rPr lang="en-GB" sz="2400" dirty="0">
              <a:latin typeface="+mn-lt"/>
            </a:rPr>
            <a:t>a medieval style of </a:t>
          </a:r>
          <a:r>
            <a:rPr lang="en-GB" sz="2400" dirty="0">
              <a:latin typeface="+mj-lt"/>
            </a:rPr>
            <a:t>architecture</a:t>
          </a:r>
          <a:r>
            <a:rPr lang="en-GB" sz="2400" dirty="0">
              <a:latin typeface="+mn-lt"/>
            </a:rPr>
            <a:t> characterised by pointed arches and ornate stone-masonry;</a:t>
          </a:r>
          <a:endParaRPr lang="en-GB" sz="2400" dirty="0"/>
        </a:p>
      </dgm:t>
    </dgm:pt>
    <dgm:pt modelId="{5A02E9E1-C3BF-4F85-972C-571C1F5B544B}" type="parTrans" cxnId="{45C2166C-E7B6-4BD0-BDB4-208D82ED7837}">
      <dgm:prSet/>
      <dgm:spPr/>
      <dgm:t>
        <a:bodyPr/>
        <a:lstStyle/>
        <a:p>
          <a:endParaRPr lang="en-GB"/>
        </a:p>
      </dgm:t>
    </dgm:pt>
    <dgm:pt modelId="{591F8F42-22EA-461C-A7D6-9627232A20AE}" type="sibTrans" cxnId="{45C2166C-E7B6-4BD0-BDB4-208D82ED7837}">
      <dgm:prSet/>
      <dgm:spPr/>
      <dgm:t>
        <a:bodyPr/>
        <a:lstStyle/>
        <a:p>
          <a:endParaRPr lang="en-GB"/>
        </a:p>
      </dgm:t>
    </dgm:pt>
    <dgm:pt modelId="{60A3FC79-C1BD-4462-A5A0-33B9FD1FB53D}">
      <dgm:prSet phldrT="[Text]"/>
      <dgm:spPr/>
      <dgm:t>
        <a:bodyPr/>
        <a:lstStyle/>
        <a:p>
          <a:pPr>
            <a:buFont typeface="Arial" panose="020B0604020202020204" pitchFamily="34" charset="0"/>
            <a:buChar char="•"/>
          </a:pPr>
          <a:r>
            <a:rPr lang="en-GB" dirty="0">
              <a:latin typeface="+mn-lt"/>
            </a:rPr>
            <a:t>a gloomy, morbid genre of </a:t>
          </a:r>
          <a:r>
            <a:rPr lang="en-GB" dirty="0">
              <a:latin typeface="+mj-lt"/>
            </a:rPr>
            <a:t>music</a:t>
          </a:r>
          <a:r>
            <a:rPr lang="en-GB" dirty="0">
              <a:latin typeface="+mn-lt"/>
            </a:rPr>
            <a:t> popular in the early 1980s;</a:t>
          </a:r>
          <a:endParaRPr lang="en-GB" dirty="0"/>
        </a:p>
      </dgm:t>
    </dgm:pt>
    <dgm:pt modelId="{1C51151A-A260-48CB-AB51-BFA13D9A36FB}" type="parTrans" cxnId="{0CDAC5AA-1D32-40CC-B41C-6748E06BA892}">
      <dgm:prSet/>
      <dgm:spPr/>
      <dgm:t>
        <a:bodyPr/>
        <a:lstStyle/>
        <a:p>
          <a:endParaRPr lang="en-GB"/>
        </a:p>
      </dgm:t>
    </dgm:pt>
    <dgm:pt modelId="{CA62AD64-27FB-4546-9B65-E8DA7F6DA5BC}" type="sibTrans" cxnId="{0CDAC5AA-1D32-40CC-B41C-6748E06BA892}">
      <dgm:prSet/>
      <dgm:spPr/>
      <dgm:t>
        <a:bodyPr/>
        <a:lstStyle/>
        <a:p>
          <a:endParaRPr lang="en-GB"/>
        </a:p>
      </dgm:t>
    </dgm:pt>
    <dgm:pt modelId="{5E738A7E-4CA4-4D18-BBEA-ADEC5A74DC1C}">
      <dgm:prSet phldrT="[Text]" custT="1"/>
      <dgm:spPr/>
      <dgm:t>
        <a:bodyPr/>
        <a:lstStyle/>
        <a:p>
          <a:pPr>
            <a:buFont typeface="Arial" panose="020B0604020202020204" pitchFamily="34" charset="0"/>
            <a:buChar char="•"/>
          </a:pPr>
          <a:r>
            <a:rPr lang="en-GB" sz="2400" dirty="0">
              <a:latin typeface="+mn-lt"/>
            </a:rPr>
            <a:t>a gloomy, morbid style of </a:t>
          </a:r>
          <a:r>
            <a:rPr lang="en-GB" sz="2400" dirty="0">
              <a:latin typeface="+mj-lt"/>
            </a:rPr>
            <a:t>fashion</a:t>
          </a:r>
          <a:r>
            <a:rPr lang="en-GB" sz="2400" dirty="0">
              <a:latin typeface="+mn-lt"/>
            </a:rPr>
            <a:t> and make up dominated by the colour black;</a:t>
          </a:r>
          <a:endParaRPr lang="en-GB" sz="2400" dirty="0"/>
        </a:p>
      </dgm:t>
    </dgm:pt>
    <dgm:pt modelId="{3522108C-83F0-49EB-B7F0-089B1D2C0FD3}" type="parTrans" cxnId="{E2DC0FDC-8862-4B25-A45A-006CD04A2D4E}">
      <dgm:prSet/>
      <dgm:spPr/>
      <dgm:t>
        <a:bodyPr/>
        <a:lstStyle/>
        <a:p>
          <a:endParaRPr lang="en-GB"/>
        </a:p>
      </dgm:t>
    </dgm:pt>
    <dgm:pt modelId="{F1584F4D-DCCD-43D4-AE32-D40126E9049B}" type="sibTrans" cxnId="{E2DC0FDC-8862-4B25-A45A-006CD04A2D4E}">
      <dgm:prSet/>
      <dgm:spPr/>
      <dgm:t>
        <a:bodyPr/>
        <a:lstStyle/>
        <a:p>
          <a:endParaRPr lang="en-GB"/>
        </a:p>
      </dgm:t>
    </dgm:pt>
    <dgm:pt modelId="{1ECC2194-7D79-4236-AEA7-BCBFD32B7332}">
      <dgm:prSet phldrT="[Text]"/>
      <dgm:spPr/>
      <dgm:t>
        <a:bodyPr/>
        <a:lstStyle/>
        <a:p>
          <a:pPr>
            <a:buFont typeface="Arial" panose="020B0604020202020204" pitchFamily="34" charset="0"/>
            <a:buChar char="•"/>
          </a:pPr>
          <a:r>
            <a:rPr lang="en-GB" dirty="0">
              <a:latin typeface="+mn-lt"/>
            </a:rPr>
            <a:t>a genre of </a:t>
          </a:r>
          <a:r>
            <a:rPr lang="en-GB" dirty="0">
              <a:latin typeface="+mj-lt"/>
            </a:rPr>
            <a:t>literature</a:t>
          </a:r>
          <a:r>
            <a:rPr lang="en-GB" dirty="0">
              <a:latin typeface="+mn-lt"/>
            </a:rPr>
            <a:t> focused on terror that was first popularised in the 18th century by Horace Walpole’s ‘The Castle of Otranto’.</a:t>
          </a:r>
          <a:endParaRPr lang="en-GB" dirty="0"/>
        </a:p>
      </dgm:t>
    </dgm:pt>
    <dgm:pt modelId="{230A0210-632A-427A-9236-D51F318B510F}" type="parTrans" cxnId="{86B91053-FB50-4D47-B19B-3235FFC42D74}">
      <dgm:prSet/>
      <dgm:spPr/>
      <dgm:t>
        <a:bodyPr/>
        <a:lstStyle/>
        <a:p>
          <a:endParaRPr lang="en-GB"/>
        </a:p>
      </dgm:t>
    </dgm:pt>
    <dgm:pt modelId="{52073E6B-3A49-49DA-9A5A-6C1844F512A3}" type="sibTrans" cxnId="{86B91053-FB50-4D47-B19B-3235FFC42D74}">
      <dgm:prSet/>
      <dgm:spPr/>
      <dgm:t>
        <a:bodyPr/>
        <a:lstStyle/>
        <a:p>
          <a:endParaRPr lang="en-GB"/>
        </a:p>
      </dgm:t>
    </dgm:pt>
    <dgm:pt modelId="{2208903E-E02E-431A-8C6E-D5065F6E6166}" type="pres">
      <dgm:prSet presAssocID="{1425E603-9EA9-4B96-86AD-2EC911E4F50D}" presName="Name0" presStyleCnt="0">
        <dgm:presLayoutVars>
          <dgm:chMax val="1"/>
          <dgm:chPref val="1"/>
          <dgm:dir/>
          <dgm:animOne val="branch"/>
          <dgm:animLvl val="lvl"/>
        </dgm:presLayoutVars>
      </dgm:prSet>
      <dgm:spPr/>
    </dgm:pt>
    <dgm:pt modelId="{61823FA6-756E-4F08-918D-DE92AB4034A3}" type="pres">
      <dgm:prSet presAssocID="{C3753E26-205D-42C1-A7BB-0EF083392571}" presName="singleCycle" presStyleCnt="0"/>
      <dgm:spPr/>
    </dgm:pt>
    <dgm:pt modelId="{A9D3196C-0033-4E55-B121-51B717CB8B1C}" type="pres">
      <dgm:prSet presAssocID="{C3753E26-205D-42C1-A7BB-0EF083392571}" presName="singleCenter" presStyleLbl="node1" presStyleIdx="0" presStyleCnt="5" custScaleX="238490" custScaleY="88821" custLinFactNeighborX="-10506" custLinFactNeighborY="8023">
        <dgm:presLayoutVars>
          <dgm:chMax val="7"/>
          <dgm:chPref val="7"/>
        </dgm:presLayoutVars>
      </dgm:prSet>
      <dgm:spPr/>
    </dgm:pt>
    <dgm:pt modelId="{BED68897-77A2-4ED2-89E0-B05BCD616A17}" type="pres">
      <dgm:prSet presAssocID="{5A02E9E1-C3BF-4F85-972C-571C1F5B544B}" presName="Name56" presStyleLbl="parChTrans1D2" presStyleIdx="0" presStyleCnt="4"/>
      <dgm:spPr/>
    </dgm:pt>
    <dgm:pt modelId="{C9A32647-6107-4AC4-8162-30F819E13B12}" type="pres">
      <dgm:prSet presAssocID="{03011A4A-A25B-4858-B67B-68F8C8FE6BBA}" presName="text0" presStyleLbl="node1" presStyleIdx="1" presStyleCnt="5" custScaleX="389077" custScaleY="138045" custRadScaleRad="80027" custRadScaleInc="-7898">
        <dgm:presLayoutVars>
          <dgm:bulletEnabled val="1"/>
        </dgm:presLayoutVars>
      </dgm:prSet>
      <dgm:spPr/>
    </dgm:pt>
    <dgm:pt modelId="{DE30E474-F07A-4546-9C53-A208C1472970}" type="pres">
      <dgm:prSet presAssocID="{1C51151A-A260-48CB-AB51-BFA13D9A36FB}" presName="Name56" presStyleLbl="parChTrans1D2" presStyleIdx="1" presStyleCnt="4"/>
      <dgm:spPr/>
    </dgm:pt>
    <dgm:pt modelId="{79EB1A90-2DCC-4279-838B-55D6536EA9B0}" type="pres">
      <dgm:prSet presAssocID="{60A3FC79-C1BD-4462-A5A0-33B9FD1FB53D}" presName="text0" presStyleLbl="node1" presStyleIdx="2" presStyleCnt="5" custScaleX="350913" custScaleY="136773" custRadScaleRad="214703" custRadScaleInc="-34663">
        <dgm:presLayoutVars>
          <dgm:bulletEnabled val="1"/>
        </dgm:presLayoutVars>
      </dgm:prSet>
      <dgm:spPr/>
    </dgm:pt>
    <dgm:pt modelId="{0ADF8F84-BB57-418C-A5ED-D99380F0F86F}" type="pres">
      <dgm:prSet presAssocID="{230A0210-632A-427A-9236-D51F318B510F}" presName="Name56" presStyleLbl="parChTrans1D2" presStyleIdx="2" presStyleCnt="4"/>
      <dgm:spPr/>
    </dgm:pt>
    <dgm:pt modelId="{08214507-1B2F-475A-B847-046F07BDD36D}" type="pres">
      <dgm:prSet presAssocID="{1ECC2194-7D79-4236-AEA7-BCBFD32B7332}" presName="text0" presStyleLbl="node1" presStyleIdx="3" presStyleCnt="5" custScaleX="596291" custScaleY="176934" custRadScaleRad="178231" custRadScaleInc="-134403">
        <dgm:presLayoutVars>
          <dgm:bulletEnabled val="1"/>
        </dgm:presLayoutVars>
      </dgm:prSet>
      <dgm:spPr/>
    </dgm:pt>
    <dgm:pt modelId="{38136893-1507-41D5-A682-A3075C624465}" type="pres">
      <dgm:prSet presAssocID="{3522108C-83F0-49EB-B7F0-089B1D2C0FD3}" presName="Name56" presStyleLbl="parChTrans1D2" presStyleIdx="3" presStyleCnt="4"/>
      <dgm:spPr/>
    </dgm:pt>
    <dgm:pt modelId="{EC4D359C-473E-4AAF-9643-F94516816B01}" type="pres">
      <dgm:prSet presAssocID="{5E738A7E-4CA4-4D18-BBEA-ADEC5A74DC1C}" presName="text0" presStyleLbl="node1" presStyleIdx="4" presStyleCnt="5" custScaleX="310688" custScaleY="139381" custRadScaleRad="179907" custRadScaleInc="37652">
        <dgm:presLayoutVars>
          <dgm:bulletEnabled val="1"/>
        </dgm:presLayoutVars>
      </dgm:prSet>
      <dgm:spPr/>
    </dgm:pt>
  </dgm:ptLst>
  <dgm:cxnLst>
    <dgm:cxn modelId="{EE541C15-B196-4782-A0E1-6F8EC8896613}" type="presOf" srcId="{3522108C-83F0-49EB-B7F0-089B1D2C0FD3}" destId="{38136893-1507-41D5-A682-A3075C624465}" srcOrd="0" destOrd="0" presId="urn:microsoft.com/office/officeart/2008/layout/RadialCluster"/>
    <dgm:cxn modelId="{3A17F315-1EB0-42FE-8CA9-602082764100}" type="presOf" srcId="{5E738A7E-4CA4-4D18-BBEA-ADEC5A74DC1C}" destId="{EC4D359C-473E-4AAF-9643-F94516816B01}" srcOrd="0" destOrd="0" presId="urn:microsoft.com/office/officeart/2008/layout/RadialCluster"/>
    <dgm:cxn modelId="{E331CD45-B8E6-494B-BB2E-BEDE2163FCA4}" type="presOf" srcId="{03011A4A-A25B-4858-B67B-68F8C8FE6BBA}" destId="{C9A32647-6107-4AC4-8162-30F819E13B12}" srcOrd="0" destOrd="0" presId="urn:microsoft.com/office/officeart/2008/layout/RadialCluster"/>
    <dgm:cxn modelId="{45C2166C-E7B6-4BD0-BDB4-208D82ED7837}" srcId="{C3753E26-205D-42C1-A7BB-0EF083392571}" destId="{03011A4A-A25B-4858-B67B-68F8C8FE6BBA}" srcOrd="0" destOrd="0" parTransId="{5A02E9E1-C3BF-4F85-972C-571C1F5B544B}" sibTransId="{591F8F42-22EA-461C-A7D6-9627232A20AE}"/>
    <dgm:cxn modelId="{86B91053-FB50-4D47-B19B-3235FFC42D74}" srcId="{C3753E26-205D-42C1-A7BB-0EF083392571}" destId="{1ECC2194-7D79-4236-AEA7-BCBFD32B7332}" srcOrd="2" destOrd="0" parTransId="{230A0210-632A-427A-9236-D51F318B510F}" sibTransId="{52073E6B-3A49-49DA-9A5A-6C1844F512A3}"/>
    <dgm:cxn modelId="{D772A055-9DC8-4791-BD9A-B7149374AB42}" srcId="{1425E603-9EA9-4B96-86AD-2EC911E4F50D}" destId="{C3753E26-205D-42C1-A7BB-0EF083392571}" srcOrd="0" destOrd="0" parTransId="{C1D04003-D8DC-4505-8046-9BA187612CA7}" sibTransId="{388CD9BE-28D4-45E5-87C1-D2740718593A}"/>
    <dgm:cxn modelId="{13BB1B8E-BB23-47EB-8B1D-895CD403EBA4}" type="presOf" srcId="{1ECC2194-7D79-4236-AEA7-BCBFD32B7332}" destId="{08214507-1B2F-475A-B847-046F07BDD36D}" srcOrd="0" destOrd="0" presId="urn:microsoft.com/office/officeart/2008/layout/RadialCluster"/>
    <dgm:cxn modelId="{76E5ED90-274E-40AA-8FB3-B44E14D499C8}" type="presOf" srcId="{C3753E26-205D-42C1-A7BB-0EF083392571}" destId="{A9D3196C-0033-4E55-B121-51B717CB8B1C}" srcOrd="0" destOrd="0" presId="urn:microsoft.com/office/officeart/2008/layout/RadialCluster"/>
    <dgm:cxn modelId="{0CDAC5AA-1D32-40CC-B41C-6748E06BA892}" srcId="{C3753E26-205D-42C1-A7BB-0EF083392571}" destId="{60A3FC79-C1BD-4462-A5A0-33B9FD1FB53D}" srcOrd="1" destOrd="0" parTransId="{1C51151A-A260-48CB-AB51-BFA13D9A36FB}" sibTransId="{CA62AD64-27FB-4546-9B65-E8DA7F6DA5BC}"/>
    <dgm:cxn modelId="{EA48FBB0-19F0-4745-AC67-D260CAC44E44}" type="presOf" srcId="{1C51151A-A260-48CB-AB51-BFA13D9A36FB}" destId="{DE30E474-F07A-4546-9C53-A208C1472970}" srcOrd="0" destOrd="0" presId="urn:microsoft.com/office/officeart/2008/layout/RadialCluster"/>
    <dgm:cxn modelId="{1996D7BB-2F7B-49E4-A9FA-54B01C80F987}" type="presOf" srcId="{5A02E9E1-C3BF-4F85-972C-571C1F5B544B}" destId="{BED68897-77A2-4ED2-89E0-B05BCD616A17}" srcOrd="0" destOrd="0" presId="urn:microsoft.com/office/officeart/2008/layout/RadialCluster"/>
    <dgm:cxn modelId="{E2DC0FDC-8862-4B25-A45A-006CD04A2D4E}" srcId="{C3753E26-205D-42C1-A7BB-0EF083392571}" destId="{5E738A7E-4CA4-4D18-BBEA-ADEC5A74DC1C}" srcOrd="3" destOrd="0" parTransId="{3522108C-83F0-49EB-B7F0-089B1D2C0FD3}" sibTransId="{F1584F4D-DCCD-43D4-AE32-D40126E9049B}"/>
    <dgm:cxn modelId="{3C2CABE5-7931-4CAC-9AB8-D510A9F283FC}" type="presOf" srcId="{60A3FC79-C1BD-4462-A5A0-33B9FD1FB53D}" destId="{79EB1A90-2DCC-4279-838B-55D6536EA9B0}" srcOrd="0" destOrd="0" presId="urn:microsoft.com/office/officeart/2008/layout/RadialCluster"/>
    <dgm:cxn modelId="{EE3429EF-3A29-4640-9C72-A8E9A73B27B7}" type="presOf" srcId="{1425E603-9EA9-4B96-86AD-2EC911E4F50D}" destId="{2208903E-E02E-431A-8C6E-D5065F6E6166}" srcOrd="0" destOrd="0" presId="urn:microsoft.com/office/officeart/2008/layout/RadialCluster"/>
    <dgm:cxn modelId="{A74A17FF-3D93-446C-AEEC-6E779950AE1E}" type="presOf" srcId="{230A0210-632A-427A-9236-D51F318B510F}" destId="{0ADF8F84-BB57-418C-A5ED-D99380F0F86F}" srcOrd="0" destOrd="0" presId="urn:microsoft.com/office/officeart/2008/layout/RadialCluster"/>
    <dgm:cxn modelId="{9AF97B7B-11E3-4E0E-9CC7-C35EC0B7312E}" type="presParOf" srcId="{2208903E-E02E-431A-8C6E-D5065F6E6166}" destId="{61823FA6-756E-4F08-918D-DE92AB4034A3}" srcOrd="0" destOrd="0" presId="urn:microsoft.com/office/officeart/2008/layout/RadialCluster"/>
    <dgm:cxn modelId="{14AA5406-186D-421D-BB7F-21E71BB5DFB9}" type="presParOf" srcId="{61823FA6-756E-4F08-918D-DE92AB4034A3}" destId="{A9D3196C-0033-4E55-B121-51B717CB8B1C}" srcOrd="0" destOrd="0" presId="urn:microsoft.com/office/officeart/2008/layout/RadialCluster"/>
    <dgm:cxn modelId="{E20A5D1E-9B80-409C-B279-EF068DAFE79D}" type="presParOf" srcId="{61823FA6-756E-4F08-918D-DE92AB4034A3}" destId="{BED68897-77A2-4ED2-89E0-B05BCD616A17}" srcOrd="1" destOrd="0" presId="urn:microsoft.com/office/officeart/2008/layout/RadialCluster"/>
    <dgm:cxn modelId="{13D105E0-1559-46FC-984F-9AAA9FBC9710}" type="presParOf" srcId="{61823FA6-756E-4F08-918D-DE92AB4034A3}" destId="{C9A32647-6107-4AC4-8162-30F819E13B12}" srcOrd="2" destOrd="0" presId="urn:microsoft.com/office/officeart/2008/layout/RadialCluster"/>
    <dgm:cxn modelId="{C4F91AE1-3E91-49FB-8B8A-AE1BD553BB30}" type="presParOf" srcId="{61823FA6-756E-4F08-918D-DE92AB4034A3}" destId="{DE30E474-F07A-4546-9C53-A208C1472970}" srcOrd="3" destOrd="0" presId="urn:microsoft.com/office/officeart/2008/layout/RadialCluster"/>
    <dgm:cxn modelId="{E4A4F7A9-6424-4D07-803D-244227E91EE6}" type="presParOf" srcId="{61823FA6-756E-4F08-918D-DE92AB4034A3}" destId="{79EB1A90-2DCC-4279-838B-55D6536EA9B0}" srcOrd="4" destOrd="0" presId="urn:microsoft.com/office/officeart/2008/layout/RadialCluster"/>
    <dgm:cxn modelId="{C1615CF2-CEDB-4D36-A88E-D53EE024B761}" type="presParOf" srcId="{61823FA6-756E-4F08-918D-DE92AB4034A3}" destId="{0ADF8F84-BB57-418C-A5ED-D99380F0F86F}" srcOrd="5" destOrd="0" presId="urn:microsoft.com/office/officeart/2008/layout/RadialCluster"/>
    <dgm:cxn modelId="{9C0FE467-54D4-4106-A3AD-FB9659569251}" type="presParOf" srcId="{61823FA6-756E-4F08-918D-DE92AB4034A3}" destId="{08214507-1B2F-475A-B847-046F07BDD36D}" srcOrd="6" destOrd="0" presId="urn:microsoft.com/office/officeart/2008/layout/RadialCluster"/>
    <dgm:cxn modelId="{985C4D2C-EE69-4C07-8A6C-38177C73D5E8}" type="presParOf" srcId="{61823FA6-756E-4F08-918D-DE92AB4034A3}" destId="{38136893-1507-41D5-A682-A3075C624465}" srcOrd="7" destOrd="0" presId="urn:microsoft.com/office/officeart/2008/layout/RadialCluster"/>
    <dgm:cxn modelId="{D02224D8-9509-4FE5-A19F-02B0F9DECF72}" type="presParOf" srcId="{61823FA6-756E-4F08-918D-DE92AB4034A3}" destId="{EC4D359C-473E-4AAF-9643-F94516816B01}"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196C-0033-4E55-B121-51B717CB8B1C}">
      <dsp:nvSpPr>
        <dsp:cNvPr id="0" name=""/>
        <dsp:cNvSpPr/>
      </dsp:nvSpPr>
      <dsp:spPr>
        <a:xfrm>
          <a:off x="2907347" y="2021073"/>
          <a:ext cx="3515581" cy="130931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2667000">
            <a:lnSpc>
              <a:spcPct val="90000"/>
            </a:lnSpc>
            <a:spcBef>
              <a:spcPct val="0"/>
            </a:spcBef>
            <a:spcAft>
              <a:spcPct val="35000"/>
            </a:spcAft>
            <a:buNone/>
          </a:pPr>
          <a:r>
            <a:rPr lang="en-GB" sz="6000" kern="1200" dirty="0"/>
            <a:t>Gothic</a:t>
          </a:r>
        </a:p>
      </dsp:txBody>
      <dsp:txXfrm>
        <a:off x="2971262" y="2084988"/>
        <a:ext cx="3387751" cy="1181480"/>
      </dsp:txXfrm>
    </dsp:sp>
    <dsp:sp modelId="{BED68897-77A2-4ED2-89E0-B05BCD616A17}">
      <dsp:nvSpPr>
        <dsp:cNvPr id="0" name=""/>
        <dsp:cNvSpPr/>
      </dsp:nvSpPr>
      <dsp:spPr>
        <a:xfrm rot="16769989">
          <a:off x="4543515" y="1748002"/>
          <a:ext cx="553736" cy="0"/>
        </a:xfrm>
        <a:custGeom>
          <a:avLst/>
          <a:gdLst/>
          <a:ahLst/>
          <a:cxnLst/>
          <a:rect l="0" t="0" r="0" b="0"/>
          <a:pathLst>
            <a:path>
              <a:moveTo>
                <a:pt x="0" y="0"/>
              </a:moveTo>
              <a:lnTo>
                <a:pt x="553736"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A32647-6107-4AC4-8162-30F819E13B12}">
      <dsp:nvSpPr>
        <dsp:cNvPr id="0" name=""/>
        <dsp:cNvSpPr/>
      </dsp:nvSpPr>
      <dsp:spPr>
        <a:xfrm>
          <a:off x="3058800" y="111533"/>
          <a:ext cx="3842707" cy="1363397"/>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dirty="0">
              <a:latin typeface="+mn-lt"/>
            </a:rPr>
            <a:t>a medieval style of </a:t>
          </a:r>
          <a:r>
            <a:rPr lang="en-GB" sz="2400" kern="1200" dirty="0">
              <a:latin typeface="+mj-lt"/>
            </a:rPr>
            <a:t>architecture</a:t>
          </a:r>
          <a:r>
            <a:rPr lang="en-GB" sz="2400" kern="1200" dirty="0">
              <a:latin typeface="+mn-lt"/>
            </a:rPr>
            <a:t> characterised by pointed arches and ornate stone-masonry;</a:t>
          </a:r>
          <a:endParaRPr lang="en-GB" sz="2400" kern="1200" dirty="0"/>
        </a:p>
      </dsp:txBody>
      <dsp:txXfrm>
        <a:off x="3125356" y="178089"/>
        <a:ext cx="3709595" cy="1230285"/>
      </dsp:txXfrm>
    </dsp:sp>
    <dsp:sp modelId="{DE30E474-F07A-4546-9C53-A208C1472970}">
      <dsp:nvSpPr>
        <dsp:cNvPr id="0" name=""/>
        <dsp:cNvSpPr/>
      </dsp:nvSpPr>
      <dsp:spPr>
        <a:xfrm rot="20393697">
          <a:off x="6407843" y="1947193"/>
          <a:ext cx="495135" cy="0"/>
        </a:xfrm>
        <a:custGeom>
          <a:avLst/>
          <a:gdLst/>
          <a:ahLst/>
          <a:cxnLst/>
          <a:rect l="0" t="0" r="0" b="0"/>
          <a:pathLst>
            <a:path>
              <a:moveTo>
                <a:pt x="0" y="0"/>
              </a:moveTo>
              <a:lnTo>
                <a:pt x="495135"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EB1A90-2DCC-4279-838B-55D6536EA9B0}">
      <dsp:nvSpPr>
        <dsp:cNvPr id="0" name=""/>
        <dsp:cNvSpPr/>
      </dsp:nvSpPr>
      <dsp:spPr>
        <a:xfrm>
          <a:off x="6887893" y="552354"/>
          <a:ext cx="3465781" cy="1350834"/>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dirty="0">
              <a:latin typeface="+mn-lt"/>
            </a:rPr>
            <a:t>a gloomy, morbid genre of </a:t>
          </a:r>
          <a:r>
            <a:rPr lang="en-GB" sz="2600" kern="1200" dirty="0">
              <a:latin typeface="+mj-lt"/>
            </a:rPr>
            <a:t>music</a:t>
          </a:r>
          <a:r>
            <a:rPr lang="en-GB" sz="2600" kern="1200" dirty="0">
              <a:latin typeface="+mn-lt"/>
            </a:rPr>
            <a:t> popular in the early 1980s;</a:t>
          </a:r>
          <a:endParaRPr lang="en-GB" sz="2600" kern="1200" dirty="0"/>
        </a:p>
      </dsp:txBody>
      <dsp:txXfrm>
        <a:off x="6953835" y="618296"/>
        <a:ext cx="3333897" cy="1218950"/>
      </dsp:txXfrm>
    </dsp:sp>
    <dsp:sp modelId="{0ADF8F84-BB57-418C-A5ED-D99380F0F86F}">
      <dsp:nvSpPr>
        <dsp:cNvPr id="0" name=""/>
        <dsp:cNvSpPr/>
      </dsp:nvSpPr>
      <dsp:spPr>
        <a:xfrm rot="12430377">
          <a:off x="5692473" y="3270456"/>
          <a:ext cx="262449" cy="0"/>
        </a:xfrm>
        <a:custGeom>
          <a:avLst/>
          <a:gdLst/>
          <a:ahLst/>
          <a:cxnLst/>
          <a:rect l="0" t="0" r="0" b="0"/>
          <a:pathLst>
            <a:path>
              <a:moveTo>
                <a:pt x="0" y="0"/>
              </a:moveTo>
              <a:lnTo>
                <a:pt x="262449"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214507-1B2F-475A-B847-046F07BDD36D}">
      <dsp:nvSpPr>
        <dsp:cNvPr id="0" name=""/>
        <dsp:cNvSpPr/>
      </dsp:nvSpPr>
      <dsp:spPr>
        <a:xfrm>
          <a:off x="4464424" y="3210529"/>
          <a:ext cx="5889250" cy="1747483"/>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dirty="0">
              <a:latin typeface="+mn-lt"/>
            </a:rPr>
            <a:t>a genre of </a:t>
          </a:r>
          <a:r>
            <a:rPr lang="en-GB" sz="2600" kern="1200" dirty="0">
              <a:latin typeface="+mj-lt"/>
            </a:rPr>
            <a:t>literature</a:t>
          </a:r>
          <a:r>
            <a:rPr lang="en-GB" sz="2600" kern="1200" dirty="0">
              <a:latin typeface="+mn-lt"/>
            </a:rPr>
            <a:t> focused on terror that was first popularised in the 18th century by Horace Walpole’s ‘The Castle of Otranto’.</a:t>
          </a:r>
          <a:endParaRPr lang="en-GB" sz="2600" kern="1200" dirty="0"/>
        </a:p>
      </dsp:txBody>
      <dsp:txXfrm>
        <a:off x="4549729" y="3295834"/>
        <a:ext cx="5718640" cy="1576873"/>
      </dsp:txXfrm>
    </dsp:sp>
    <dsp:sp modelId="{38136893-1507-41D5-A682-A3075C624465}">
      <dsp:nvSpPr>
        <dsp:cNvPr id="0" name=""/>
        <dsp:cNvSpPr/>
      </dsp:nvSpPr>
      <dsp:spPr>
        <a:xfrm rot="12262871">
          <a:off x="3218511" y="2020601"/>
          <a:ext cx="2289" cy="0"/>
        </a:xfrm>
        <a:custGeom>
          <a:avLst/>
          <a:gdLst/>
          <a:ahLst/>
          <a:cxnLst/>
          <a:rect l="0" t="0" r="0" b="0"/>
          <a:pathLst>
            <a:path>
              <a:moveTo>
                <a:pt x="0" y="0"/>
              </a:moveTo>
              <a:lnTo>
                <a:pt x="2289"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4D359C-473E-4AAF-9643-F94516816B01}">
      <dsp:nvSpPr>
        <dsp:cNvPr id="0" name=""/>
        <dsp:cNvSpPr/>
      </dsp:nvSpPr>
      <dsp:spPr>
        <a:xfrm>
          <a:off x="165696" y="643536"/>
          <a:ext cx="3068500" cy="1376592"/>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dirty="0">
              <a:latin typeface="+mn-lt"/>
            </a:rPr>
            <a:t>a gloomy, morbid style of </a:t>
          </a:r>
          <a:r>
            <a:rPr lang="en-GB" sz="2400" kern="1200" dirty="0">
              <a:latin typeface="+mj-lt"/>
            </a:rPr>
            <a:t>fashion</a:t>
          </a:r>
          <a:r>
            <a:rPr lang="en-GB" sz="2400" kern="1200" dirty="0">
              <a:latin typeface="+mn-lt"/>
            </a:rPr>
            <a:t> and make up dominated by the colour black;</a:t>
          </a:r>
          <a:endParaRPr lang="en-GB" sz="2400" kern="1200" dirty="0"/>
        </a:p>
      </dsp:txBody>
      <dsp:txXfrm>
        <a:off x="232896" y="710736"/>
        <a:ext cx="2934100" cy="124219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3A71-7AA6-40D8-BFFC-382136D26FB8}" type="datetimeFigureOut">
              <a:rPr lang="en-GB" smtClean="0"/>
              <a:t>26/11/2020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422D7-ED24-42A5-A35B-9E82031408AC}" type="slidenum">
              <a:rPr lang="en-GB" smtClean="0"/>
              <a:t>‹#›</a:t>
            </a:fld>
            <a:endParaRPr lang="en-GB"/>
          </a:p>
        </p:txBody>
      </p:sp>
    </p:spTree>
    <p:extLst>
      <p:ext uri="{BB962C8B-B14F-4D97-AF65-F5344CB8AC3E}">
        <p14:creationId xmlns:p14="http://schemas.microsoft.com/office/powerpoint/2010/main" val="35811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out for students.</a:t>
            </a:r>
          </a:p>
        </p:txBody>
      </p:sp>
      <p:sp>
        <p:nvSpPr>
          <p:cNvPr id="4" name="Slide Number Placeholder 3"/>
          <p:cNvSpPr>
            <a:spLocks noGrp="1"/>
          </p:cNvSpPr>
          <p:nvPr>
            <p:ph type="sldNum" sz="quarter" idx="5"/>
          </p:nvPr>
        </p:nvSpPr>
        <p:spPr/>
        <p:txBody>
          <a:bodyPr/>
          <a:lstStyle/>
          <a:p>
            <a:fld id="{A64422D7-ED24-42A5-A35B-9E82031408AC}" type="slidenum">
              <a:rPr lang="en-GB" smtClean="0"/>
              <a:t>2</a:t>
            </a:fld>
            <a:endParaRPr lang="en-GB"/>
          </a:p>
        </p:txBody>
      </p:sp>
    </p:spTree>
    <p:extLst>
      <p:ext uri="{BB962C8B-B14F-4D97-AF65-F5344CB8AC3E}">
        <p14:creationId xmlns:p14="http://schemas.microsoft.com/office/powerpoint/2010/main" val="367666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out for students.</a:t>
            </a:r>
          </a:p>
        </p:txBody>
      </p:sp>
      <p:sp>
        <p:nvSpPr>
          <p:cNvPr id="4" name="Slide Number Placeholder 3"/>
          <p:cNvSpPr>
            <a:spLocks noGrp="1"/>
          </p:cNvSpPr>
          <p:nvPr>
            <p:ph type="sldNum" sz="quarter" idx="5"/>
          </p:nvPr>
        </p:nvSpPr>
        <p:spPr/>
        <p:txBody>
          <a:bodyPr/>
          <a:lstStyle/>
          <a:p>
            <a:fld id="{A64422D7-ED24-42A5-A35B-9E82031408AC}" type="slidenum">
              <a:rPr lang="en-GB" smtClean="0"/>
              <a:t>3</a:t>
            </a:fld>
            <a:endParaRPr lang="en-GB"/>
          </a:p>
        </p:txBody>
      </p:sp>
    </p:spTree>
    <p:extLst>
      <p:ext uri="{BB962C8B-B14F-4D97-AF65-F5344CB8AC3E}">
        <p14:creationId xmlns:p14="http://schemas.microsoft.com/office/powerpoint/2010/main" val="394901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PDF copy available so students can see images clearly. </a:t>
            </a:r>
          </a:p>
        </p:txBody>
      </p:sp>
      <p:sp>
        <p:nvSpPr>
          <p:cNvPr id="4" name="Slide Number Placeholder 3"/>
          <p:cNvSpPr>
            <a:spLocks noGrp="1"/>
          </p:cNvSpPr>
          <p:nvPr>
            <p:ph type="sldNum" sz="quarter" idx="5"/>
          </p:nvPr>
        </p:nvSpPr>
        <p:spPr/>
        <p:txBody>
          <a:bodyPr/>
          <a:lstStyle/>
          <a:p>
            <a:fld id="{A64422D7-ED24-42A5-A35B-9E82031408AC}" type="slidenum">
              <a:rPr lang="en-GB" smtClean="0"/>
              <a:t>4</a:t>
            </a:fld>
            <a:endParaRPr lang="en-GB"/>
          </a:p>
        </p:txBody>
      </p:sp>
    </p:spTree>
    <p:extLst>
      <p:ext uri="{BB962C8B-B14F-4D97-AF65-F5344CB8AC3E}">
        <p14:creationId xmlns:p14="http://schemas.microsoft.com/office/powerpoint/2010/main" val="330994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could be printed and stuck in exercise books so students can refer back during the scheme. </a:t>
            </a:r>
          </a:p>
        </p:txBody>
      </p:sp>
      <p:sp>
        <p:nvSpPr>
          <p:cNvPr id="4" name="Slide Number Placeholder 3"/>
          <p:cNvSpPr>
            <a:spLocks noGrp="1"/>
          </p:cNvSpPr>
          <p:nvPr>
            <p:ph type="sldNum" sz="quarter" idx="5"/>
          </p:nvPr>
        </p:nvSpPr>
        <p:spPr/>
        <p:txBody>
          <a:bodyPr/>
          <a:lstStyle/>
          <a:p>
            <a:fld id="{A64422D7-ED24-42A5-A35B-9E82031408AC}" type="slidenum">
              <a:rPr lang="en-GB" smtClean="0"/>
              <a:t>10</a:t>
            </a:fld>
            <a:endParaRPr lang="en-GB"/>
          </a:p>
        </p:txBody>
      </p:sp>
    </p:spTree>
    <p:extLst>
      <p:ext uri="{BB962C8B-B14F-4D97-AF65-F5344CB8AC3E}">
        <p14:creationId xmlns:p14="http://schemas.microsoft.com/office/powerpoint/2010/main" val="6503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summary on word document</a:t>
            </a:r>
          </a:p>
        </p:txBody>
      </p:sp>
      <p:sp>
        <p:nvSpPr>
          <p:cNvPr id="4" name="Slide Number Placeholder 3"/>
          <p:cNvSpPr>
            <a:spLocks noGrp="1"/>
          </p:cNvSpPr>
          <p:nvPr>
            <p:ph type="sldNum" sz="quarter" idx="5"/>
          </p:nvPr>
        </p:nvSpPr>
        <p:spPr/>
        <p:txBody>
          <a:bodyPr/>
          <a:lstStyle/>
          <a:p>
            <a:fld id="{A64422D7-ED24-42A5-A35B-9E82031408AC}" type="slidenum">
              <a:rPr lang="en-GB" smtClean="0"/>
              <a:t>11</a:t>
            </a:fld>
            <a:endParaRPr lang="en-GB"/>
          </a:p>
        </p:txBody>
      </p:sp>
    </p:spTree>
    <p:extLst>
      <p:ext uri="{BB962C8B-B14F-4D97-AF65-F5344CB8AC3E}">
        <p14:creationId xmlns:p14="http://schemas.microsoft.com/office/powerpoint/2010/main" val="44419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summary on word document</a:t>
            </a:r>
          </a:p>
        </p:txBody>
      </p:sp>
      <p:sp>
        <p:nvSpPr>
          <p:cNvPr id="4" name="Slide Number Placeholder 3"/>
          <p:cNvSpPr>
            <a:spLocks noGrp="1"/>
          </p:cNvSpPr>
          <p:nvPr>
            <p:ph type="sldNum" sz="quarter" idx="5"/>
          </p:nvPr>
        </p:nvSpPr>
        <p:spPr/>
        <p:txBody>
          <a:bodyPr/>
          <a:lstStyle/>
          <a:p>
            <a:fld id="{A64422D7-ED24-42A5-A35B-9E82031408AC}" type="slidenum">
              <a:rPr lang="en-GB" smtClean="0"/>
              <a:t>12</a:t>
            </a:fld>
            <a:endParaRPr lang="en-GB"/>
          </a:p>
        </p:txBody>
      </p:sp>
    </p:spTree>
    <p:extLst>
      <p:ext uri="{BB962C8B-B14F-4D97-AF65-F5344CB8AC3E}">
        <p14:creationId xmlns:p14="http://schemas.microsoft.com/office/powerpoint/2010/main" val="18597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422D7-ED24-42A5-A35B-9E82031408AC}" type="slidenum">
              <a:rPr lang="en-GB" smtClean="0"/>
              <a:t>13</a:t>
            </a:fld>
            <a:endParaRPr lang="en-GB"/>
          </a:p>
        </p:txBody>
      </p:sp>
    </p:spTree>
    <p:extLst>
      <p:ext uri="{BB962C8B-B14F-4D97-AF65-F5344CB8AC3E}">
        <p14:creationId xmlns:p14="http://schemas.microsoft.com/office/powerpoint/2010/main" val="400009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422D7-ED24-42A5-A35B-9E82031408AC}" type="slidenum">
              <a:rPr lang="en-GB" smtClean="0"/>
              <a:t>14</a:t>
            </a:fld>
            <a:endParaRPr lang="en-GB"/>
          </a:p>
        </p:txBody>
      </p:sp>
    </p:spTree>
    <p:extLst>
      <p:ext uri="{BB962C8B-B14F-4D97-AF65-F5344CB8AC3E}">
        <p14:creationId xmlns:p14="http://schemas.microsoft.com/office/powerpoint/2010/main" val="350185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2444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035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950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306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094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924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455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890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416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610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319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70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052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69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968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1323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11/26/2020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583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11/26/2020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59666696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6" r:id="rId12"/>
    <p:sldLayoutId id="2147483711" r:id="rId13"/>
    <p:sldLayoutId id="2147483712" r:id="rId14"/>
    <p:sldLayoutId id="2147483713" r:id="rId15"/>
    <p:sldLayoutId id="2147483714" r:id="rId16"/>
    <p:sldLayoutId id="2147483715"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190494"/>
            <a:ext cx="4571336" cy="1257300"/>
          </a:xfrm>
          <a:solidFill>
            <a:schemeClr val="tx1">
              <a:lumMod val="85000"/>
            </a:schemeClr>
          </a:solidFill>
        </p:spPr>
        <p:txBody>
          <a:bodyPr>
            <a:normAutofit fontScale="90000"/>
          </a:bodyPr>
          <a:lstStyle/>
          <a:p>
            <a:r>
              <a:rPr lang="en-GB" sz="8800" u="sng" dirty="0">
                <a:solidFill>
                  <a:schemeClr val="bg1"/>
                </a:solidFill>
              </a:rPr>
              <a:t>Gothic</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3795" y="2076451"/>
            <a:ext cx="10353762" cy="2958688"/>
          </a:xfrm>
          <a:solidFill>
            <a:schemeClr val="tx1">
              <a:lumMod val="85000"/>
            </a:schemeClr>
          </a:solidFill>
        </p:spPr>
        <p:txBody>
          <a:bodyPr>
            <a:normAutofit/>
          </a:bodyPr>
          <a:lstStyle/>
          <a:p>
            <a:pPr marL="36900" indent="0">
              <a:buNone/>
            </a:pPr>
            <a:r>
              <a:rPr lang="en-GB" sz="6000" dirty="0">
                <a:solidFill>
                  <a:schemeClr val="bg1"/>
                </a:solidFill>
              </a:rPr>
              <a:t>LTM Starter</a:t>
            </a:r>
            <a:endParaRPr lang="en-GB" sz="6000" dirty="0">
              <a:solidFill>
                <a:schemeClr val="bg1"/>
              </a:solidFill>
              <a:effectLst/>
            </a:endParaRPr>
          </a:p>
          <a:p>
            <a:pPr marL="36900" indent="0">
              <a:buNone/>
            </a:pPr>
            <a:r>
              <a:rPr lang="en-GB" sz="3600" dirty="0">
                <a:solidFill>
                  <a:schemeClr val="bg1"/>
                </a:solidFill>
                <a:effectLst/>
              </a:rPr>
              <a:t>What can you remember about the pre-1914 texts you studied in Year 7?</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Do Now</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5761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1">
            <a:extLst>
              <a:ext uri="{FF2B5EF4-FFF2-40B4-BE49-F238E27FC236}">
                <a16:creationId xmlns:a16="http://schemas.microsoft.com/office/drawing/2014/main" id="{A4B6B9BC-59C2-4404-9BA6-D67FD9189E8B}"/>
              </a:ext>
            </a:extLst>
          </p:cNvPr>
          <p:cNvPicPr>
            <a:picLocks noGrp="1" noChangeAspect="1"/>
          </p:cNvPicPr>
          <p:nvPr>
            <p:ph idx="1"/>
          </p:nvPr>
        </p:nvPicPr>
        <p:blipFill>
          <a:blip r:embed="rId4"/>
          <a:stretch>
            <a:fillRect/>
          </a:stretch>
        </p:blipFill>
        <p:spPr>
          <a:xfrm>
            <a:off x="913794" y="149903"/>
            <a:ext cx="11138297" cy="6157092"/>
          </a:xfrm>
          <a:prstGeom prst="rect">
            <a:avLst/>
          </a:prstGeom>
        </p:spPr>
      </p:pic>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43451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The Castle of Otranto</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lnSpcReduction="10000"/>
          </a:bodyPr>
          <a:lstStyle/>
          <a:p>
            <a:pPr marL="36900" indent="0">
              <a:buClr>
                <a:schemeClr val="bg1"/>
              </a:buClr>
              <a:buNone/>
            </a:pPr>
            <a:r>
              <a:rPr lang="en-GB" sz="3200" b="1" dirty="0">
                <a:solidFill>
                  <a:schemeClr val="bg1"/>
                </a:solidFill>
                <a:effectLst/>
              </a:rPr>
              <a:t>Read the plot summary of ‘The Castle of Otranto’. Highlight the gothic conventions that you see.</a:t>
            </a:r>
          </a:p>
          <a:p>
            <a:pPr marL="36900" indent="0">
              <a:buClr>
                <a:schemeClr val="bg1"/>
              </a:buClr>
              <a:buNone/>
            </a:pPr>
            <a:r>
              <a:rPr lang="en-GB" sz="3200" dirty="0">
                <a:solidFill>
                  <a:schemeClr val="bg1"/>
                </a:solidFill>
                <a:effectLst/>
              </a:rPr>
              <a:t>Remember to look for :</a:t>
            </a:r>
          </a:p>
          <a:p>
            <a:pPr>
              <a:buClr>
                <a:schemeClr val="bg1"/>
              </a:buClr>
              <a:buFont typeface="Arial" panose="020B0604020202020204" pitchFamily="34" charset="0"/>
              <a:buChar char="•"/>
            </a:pPr>
            <a:r>
              <a:rPr lang="en-GB" sz="3200" dirty="0">
                <a:solidFill>
                  <a:schemeClr val="bg1"/>
                </a:solidFill>
                <a:effectLst/>
              </a:rPr>
              <a:t>Plot Events</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92110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The Castle of Otranto</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167460"/>
          </a:xfrm>
          <a:solidFill>
            <a:schemeClr val="tx1">
              <a:lumMod val="85000"/>
            </a:schemeClr>
          </a:solidFill>
        </p:spPr>
        <p:txBody>
          <a:bodyPr>
            <a:normAutofit/>
          </a:bodyPr>
          <a:lstStyle/>
          <a:p>
            <a:pPr marL="36900" indent="0">
              <a:buClr>
                <a:schemeClr val="bg1"/>
              </a:buClr>
              <a:buNone/>
            </a:pPr>
            <a:r>
              <a:rPr lang="en-GB" sz="3200" b="1" dirty="0">
                <a:solidFill>
                  <a:schemeClr val="bg1"/>
                </a:solidFill>
                <a:effectLst/>
              </a:rPr>
              <a:t>How many gothic conventions did you identify?</a:t>
            </a:r>
          </a:p>
          <a:p>
            <a:pPr>
              <a:buClr>
                <a:schemeClr val="bg1"/>
              </a:buClr>
              <a:buFont typeface="Arial" panose="020B0604020202020204" pitchFamily="34" charset="0"/>
              <a:buChar char="•"/>
            </a:pPr>
            <a:r>
              <a:rPr lang="en-GB" sz="3200" dirty="0">
                <a:solidFill>
                  <a:schemeClr val="bg1"/>
                </a:solidFill>
                <a:effectLst/>
              </a:rPr>
              <a:t>Plot Events</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18644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ctrTitle"/>
          </p:nvPr>
        </p:nvSpPr>
        <p:spPr>
          <a:xfrm>
            <a:off x="1626430" y="1364105"/>
            <a:ext cx="9476602" cy="3388479"/>
          </a:xfrm>
          <a:solidFill>
            <a:schemeClr val="tx1">
              <a:lumMod val="85000"/>
            </a:schemeClr>
          </a:solidFill>
        </p:spPr>
        <p:txBody>
          <a:bodyPr>
            <a:noAutofit/>
          </a:bodyPr>
          <a:lstStyle/>
          <a:p>
            <a:r>
              <a:rPr lang="en-GB" sz="6000" i="0" dirty="0">
                <a:solidFill>
                  <a:schemeClr val="bg1"/>
                </a:solidFill>
                <a:effectLst/>
              </a:rPr>
              <a:t>Which texts from the Year 7 Pre-1914 scheme would you now consider Gothic? </a:t>
            </a:r>
            <a:br>
              <a:rPr lang="en-GB" sz="6000" i="0" dirty="0">
                <a:solidFill>
                  <a:schemeClr val="bg1"/>
                </a:solidFill>
                <a:effectLst/>
              </a:rPr>
            </a:br>
            <a:r>
              <a:rPr lang="en-GB" sz="6000" i="0" dirty="0">
                <a:solidFill>
                  <a:schemeClr val="bg1"/>
                </a:solidFill>
                <a:effectLst/>
              </a:rPr>
              <a:t>Explain why.</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Link to Previous Learning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75171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104931"/>
            <a:ext cx="10793523" cy="1447794"/>
          </a:xfrm>
          <a:solidFill>
            <a:schemeClr val="tx1">
              <a:lumMod val="85000"/>
            </a:schemeClr>
          </a:solidFill>
        </p:spPr>
        <p:txBody>
          <a:bodyPr>
            <a:noAutofit/>
          </a:bodyPr>
          <a:lstStyle/>
          <a:p>
            <a:pPr algn="l"/>
            <a:r>
              <a:rPr lang="en-GB" sz="3600" i="0" dirty="0">
                <a:solidFill>
                  <a:schemeClr val="bg1"/>
                </a:solidFill>
                <a:effectLst/>
              </a:rPr>
              <a:t>Read the following plot summaries.</a:t>
            </a:r>
            <a:br>
              <a:rPr lang="en-GB" sz="3600" i="0" dirty="0">
                <a:solidFill>
                  <a:schemeClr val="bg1"/>
                </a:solidFill>
                <a:effectLst/>
              </a:rPr>
            </a:br>
            <a:r>
              <a:rPr lang="en-GB" sz="3600" i="0" dirty="0">
                <a:solidFill>
                  <a:schemeClr val="bg1"/>
                </a:solidFill>
                <a:effectLst/>
              </a:rPr>
              <a:t>What gothic conventions do they have? </a:t>
            </a:r>
            <a:br>
              <a:rPr lang="en-GB" sz="3600" i="0" dirty="0">
                <a:solidFill>
                  <a:schemeClr val="bg1"/>
                </a:solidFill>
                <a:effectLst/>
              </a:rPr>
            </a:br>
            <a:r>
              <a:rPr lang="en-GB" sz="3600" i="0" dirty="0">
                <a:solidFill>
                  <a:schemeClr val="bg1"/>
                </a:solidFill>
                <a:effectLst/>
              </a:rPr>
              <a:t>How do they compare to ‘The Castle of Otranto’?</a:t>
            </a:r>
          </a:p>
        </p:txBody>
      </p:sp>
      <p:sp>
        <p:nvSpPr>
          <p:cNvPr id="2" name="Content Placeholder 1">
            <a:extLst>
              <a:ext uri="{FF2B5EF4-FFF2-40B4-BE49-F238E27FC236}">
                <a16:creationId xmlns:a16="http://schemas.microsoft.com/office/drawing/2014/main" id="{AFD7E579-4286-416B-A116-B017D245A31E}"/>
              </a:ext>
            </a:extLst>
          </p:cNvPr>
          <p:cNvSpPr>
            <a:spLocks noGrp="1"/>
          </p:cNvSpPr>
          <p:nvPr>
            <p:ph idx="1"/>
          </p:nvPr>
        </p:nvSpPr>
        <p:spPr>
          <a:xfrm>
            <a:off x="913794" y="1657646"/>
            <a:ext cx="10898455" cy="4698184"/>
          </a:xfrm>
          <a:solidFill>
            <a:schemeClr val="tx1">
              <a:lumMod val="85000"/>
            </a:schemeClr>
          </a:solidFill>
        </p:spPr>
        <p:txBody>
          <a:bodyPr>
            <a:normAutofit fontScale="92500" lnSpcReduction="10000"/>
          </a:bodyPr>
          <a:lstStyle/>
          <a:p>
            <a:pPr marL="36900" indent="0">
              <a:buNone/>
            </a:pPr>
            <a:r>
              <a:rPr lang="en-GB" b="1" dirty="0"/>
              <a:t>‘</a:t>
            </a:r>
            <a:r>
              <a:rPr lang="en-GB" b="1" dirty="0">
                <a:solidFill>
                  <a:schemeClr val="bg1"/>
                </a:solidFill>
                <a:effectLst/>
              </a:rPr>
              <a:t>The Mezzotint’</a:t>
            </a:r>
          </a:p>
          <a:p>
            <a:pPr marL="36900" indent="0">
              <a:buNone/>
            </a:pPr>
            <a:r>
              <a:rPr lang="en-GB" dirty="0">
                <a:solidFill>
                  <a:schemeClr val="bg1"/>
                </a:solidFill>
                <a:effectLst/>
              </a:rPr>
              <a:t>In the highly original ‘The Mezzotint’, by M. R. James, a picture keeps changing, revealing details of a terrible crime that is either about to be committed or which has already been committed. The man who buys the picture shows it to a number of his colleagues and they all realise that something very strange is happening. When the mystery is finally revealed, the picture stops changing.</a:t>
            </a:r>
          </a:p>
          <a:p>
            <a:pPr marL="36900" indent="0">
              <a:buNone/>
            </a:pPr>
            <a:endParaRPr lang="en-GB" dirty="0">
              <a:solidFill>
                <a:schemeClr val="bg1"/>
              </a:solidFill>
              <a:effectLst/>
            </a:endParaRPr>
          </a:p>
          <a:p>
            <a:pPr marL="36900" indent="0">
              <a:buNone/>
            </a:pPr>
            <a:r>
              <a:rPr lang="en-GB" b="1" dirty="0">
                <a:solidFill>
                  <a:schemeClr val="bg1"/>
                </a:solidFill>
                <a:effectLst/>
              </a:rPr>
              <a:t>‘The Thing in the Upper Room’</a:t>
            </a:r>
          </a:p>
          <a:p>
            <a:pPr marL="36900" indent="0">
              <a:buNone/>
            </a:pPr>
            <a:r>
              <a:rPr lang="en-GB" dirty="0">
                <a:solidFill>
                  <a:schemeClr val="bg1"/>
                </a:solidFill>
                <a:effectLst/>
              </a:rPr>
              <a:t>In this short story, an unnamed narrator rents a room in an older section of Paris with tragic repercussions. The lodger, </a:t>
            </a:r>
            <a:r>
              <a:rPr lang="en-GB" dirty="0" err="1">
                <a:solidFill>
                  <a:schemeClr val="bg1"/>
                </a:solidFill>
                <a:effectLst/>
              </a:rPr>
              <a:t>Attwater</a:t>
            </a:r>
            <a:r>
              <a:rPr lang="en-GB" dirty="0">
                <a:solidFill>
                  <a:schemeClr val="bg1"/>
                </a:solidFill>
                <a:effectLst/>
              </a:rPr>
              <a:t>, cannot sleep in the room and after struggling through the nights, he is finally awoken by cries outside. He is covered in blood and is fully dressed. The face that looks back out of the mirror is of The Thing in the Upper Room.</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Extension Task</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51230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681703"/>
          </a:xfrm>
          <a:solidFill>
            <a:schemeClr val="tx1">
              <a:lumMod val="85000"/>
            </a:schemeClr>
          </a:solidFill>
        </p:spPr>
        <p:txBody>
          <a:bodyPr>
            <a:noAutofit/>
          </a:bodyPr>
          <a:lstStyle/>
          <a:p>
            <a:r>
              <a:rPr lang="en-GB" sz="4000" i="0" dirty="0">
                <a:solidFill>
                  <a:schemeClr val="bg1"/>
                </a:solidFill>
                <a:effectLst/>
              </a:rPr>
              <a:t>Can you match the vocabulary to their definitions?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3794" y="1062681"/>
            <a:ext cx="11043743" cy="5293149"/>
          </a:xfrm>
          <a:solidFill>
            <a:schemeClr val="tx1">
              <a:lumMod val="85000"/>
            </a:schemeClr>
          </a:solidFill>
        </p:spPr>
        <p:txBody>
          <a:bodyPr>
            <a:normAutofit lnSpcReduction="10000"/>
          </a:bodyPr>
          <a:lstStyle/>
          <a:p>
            <a:pPr marL="494100" indent="-457200">
              <a:buClr>
                <a:schemeClr val="bg1"/>
              </a:buClr>
              <a:buAutoNum type="arabicPeriod"/>
            </a:pPr>
            <a:r>
              <a:rPr lang="en-GB" sz="2800" dirty="0">
                <a:solidFill>
                  <a:schemeClr val="bg1"/>
                </a:solidFill>
                <a:effectLst/>
              </a:rPr>
              <a:t>an introduction to a book, typically stating its subject, scope, or aims.</a:t>
            </a:r>
          </a:p>
          <a:p>
            <a:pPr marL="494100" indent="-457200">
              <a:buClr>
                <a:schemeClr val="bg1"/>
              </a:buClr>
              <a:buAutoNum type="arabicPeriod"/>
            </a:pPr>
            <a:r>
              <a:rPr lang="en-GB" sz="2800" dirty="0">
                <a:solidFill>
                  <a:schemeClr val="bg1"/>
                </a:solidFill>
                <a:effectLst/>
              </a:rPr>
              <a:t>a person living in solitude as a religious discipline.</a:t>
            </a:r>
          </a:p>
          <a:p>
            <a:pPr marL="494100" indent="-457200">
              <a:buClr>
                <a:schemeClr val="bg1"/>
              </a:buClr>
              <a:buAutoNum type="arabicPeriod"/>
            </a:pPr>
            <a:r>
              <a:rPr lang="en-GB" sz="2800" dirty="0">
                <a:solidFill>
                  <a:schemeClr val="bg1"/>
                </a:solidFill>
                <a:effectLst/>
              </a:rPr>
              <a:t>a person legally entitled to the property or rank of another on that person's death.</a:t>
            </a:r>
          </a:p>
          <a:p>
            <a:pPr marL="494100" indent="-457200">
              <a:buClr>
                <a:schemeClr val="bg1"/>
              </a:buClr>
              <a:buAutoNum type="arabicPeriod"/>
            </a:pPr>
            <a:r>
              <a:rPr lang="en-GB" sz="2800" dirty="0">
                <a:solidFill>
                  <a:schemeClr val="bg1"/>
                </a:solidFill>
                <a:effectLst/>
              </a:rPr>
              <a:t>a book, document, or piece of music written by hand rather than typed or printed.</a:t>
            </a:r>
          </a:p>
          <a:p>
            <a:pPr marL="494100" indent="-457200">
              <a:buClr>
                <a:schemeClr val="bg1"/>
              </a:buClr>
              <a:buAutoNum type="arabicPeriod"/>
            </a:pPr>
            <a:r>
              <a:rPr lang="en-GB" sz="2800" dirty="0">
                <a:solidFill>
                  <a:schemeClr val="bg1"/>
                </a:solidFill>
                <a:effectLst/>
              </a:rPr>
              <a:t>takes a position of power or importance illegally or by force.</a:t>
            </a:r>
          </a:p>
          <a:p>
            <a:pPr marL="494100" indent="-457200">
              <a:buClr>
                <a:schemeClr val="bg1"/>
              </a:buClr>
              <a:buFont typeface="+mj-lt"/>
              <a:buAutoNum type="arabicPeriod"/>
            </a:pPr>
            <a:r>
              <a:rPr lang="en-GB" sz="2800" dirty="0">
                <a:solidFill>
                  <a:schemeClr val="bg1"/>
                </a:solidFill>
                <a:effectLst/>
              </a:rPr>
              <a:t>a prediction of what will happen in the future.</a:t>
            </a:r>
            <a:endParaRPr lang="en-GB" sz="3600" b="1" dirty="0">
              <a:solidFill>
                <a:schemeClr val="bg1"/>
              </a:solidFill>
              <a:effectLst/>
            </a:endParaRPr>
          </a:p>
          <a:p>
            <a:pPr marL="36900" indent="0">
              <a:buNone/>
            </a:pPr>
            <a:r>
              <a:rPr lang="en-GB" sz="3200" b="1" dirty="0">
                <a:solidFill>
                  <a:schemeClr val="bg1"/>
                </a:solidFill>
                <a:effectLst/>
              </a:rPr>
              <a:t>Manuscript    Preface    Prophecy    Hermit    Heir    Usurped </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03873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681703"/>
          </a:xfrm>
          <a:solidFill>
            <a:schemeClr val="tx1">
              <a:lumMod val="85000"/>
            </a:schemeClr>
          </a:solidFill>
        </p:spPr>
        <p:txBody>
          <a:bodyPr>
            <a:noAutofit/>
          </a:bodyPr>
          <a:lstStyle/>
          <a:p>
            <a:r>
              <a:rPr lang="en-GB" sz="4000" i="0" dirty="0">
                <a:solidFill>
                  <a:schemeClr val="bg1"/>
                </a:solidFill>
                <a:effectLst/>
              </a:rPr>
              <a:t>Check your answers: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3794" y="1062682"/>
            <a:ext cx="11043743" cy="5278158"/>
          </a:xfrm>
          <a:solidFill>
            <a:schemeClr val="tx1">
              <a:lumMod val="85000"/>
            </a:schemeClr>
          </a:solidFill>
        </p:spPr>
        <p:txBody>
          <a:bodyPr>
            <a:normAutofit fontScale="47500" lnSpcReduction="20000"/>
          </a:bodyPr>
          <a:lstStyle/>
          <a:p>
            <a:pPr marL="494100" indent="-457200">
              <a:buClr>
                <a:schemeClr val="bg1"/>
              </a:buClr>
              <a:buAutoNum type="arabicPeriod"/>
            </a:pPr>
            <a:r>
              <a:rPr lang="en-GB" sz="5800" b="1" dirty="0">
                <a:solidFill>
                  <a:schemeClr val="bg1"/>
                </a:solidFill>
                <a:effectLst/>
              </a:rPr>
              <a:t>Preface: </a:t>
            </a:r>
            <a:r>
              <a:rPr lang="en-GB" sz="5800" dirty="0">
                <a:solidFill>
                  <a:schemeClr val="bg1"/>
                </a:solidFill>
                <a:effectLst/>
              </a:rPr>
              <a:t>an introduction to a book, typically stating its subject, scope, or aims.</a:t>
            </a:r>
          </a:p>
          <a:p>
            <a:pPr marL="494100" indent="-457200">
              <a:buClr>
                <a:schemeClr val="bg1"/>
              </a:buClr>
              <a:buAutoNum type="arabicPeriod"/>
            </a:pPr>
            <a:r>
              <a:rPr lang="en-GB" sz="5800" b="1" dirty="0">
                <a:solidFill>
                  <a:schemeClr val="bg1"/>
                </a:solidFill>
                <a:effectLst/>
              </a:rPr>
              <a:t>Hermit: </a:t>
            </a:r>
            <a:r>
              <a:rPr lang="en-GB" sz="5800" dirty="0">
                <a:solidFill>
                  <a:schemeClr val="bg1"/>
                </a:solidFill>
                <a:effectLst/>
              </a:rPr>
              <a:t>a person living in solitude as a religious discipline.</a:t>
            </a:r>
          </a:p>
          <a:p>
            <a:pPr marL="494100" indent="-457200">
              <a:buClr>
                <a:schemeClr val="bg1"/>
              </a:buClr>
              <a:buAutoNum type="arabicPeriod"/>
            </a:pPr>
            <a:r>
              <a:rPr lang="en-GB" sz="5800" b="1" dirty="0">
                <a:solidFill>
                  <a:schemeClr val="bg1"/>
                </a:solidFill>
                <a:effectLst/>
              </a:rPr>
              <a:t>Heir: </a:t>
            </a:r>
            <a:r>
              <a:rPr lang="en-GB" sz="5800" dirty="0">
                <a:solidFill>
                  <a:schemeClr val="bg1"/>
                </a:solidFill>
                <a:effectLst/>
              </a:rPr>
              <a:t>a person legally entitled to the property or rank of another on that person's death.</a:t>
            </a:r>
          </a:p>
          <a:p>
            <a:pPr marL="494100" indent="-457200">
              <a:buClr>
                <a:schemeClr val="bg1"/>
              </a:buClr>
              <a:buAutoNum type="arabicPeriod"/>
            </a:pPr>
            <a:r>
              <a:rPr lang="en-GB" sz="5800" b="1" dirty="0">
                <a:solidFill>
                  <a:schemeClr val="bg1"/>
                </a:solidFill>
                <a:effectLst/>
              </a:rPr>
              <a:t>Manuscript: </a:t>
            </a:r>
            <a:r>
              <a:rPr lang="en-GB" sz="5800" dirty="0">
                <a:solidFill>
                  <a:schemeClr val="bg1"/>
                </a:solidFill>
                <a:effectLst/>
              </a:rPr>
              <a:t>a book, document, or piece of music written by hand rather than typed or printed.</a:t>
            </a:r>
          </a:p>
          <a:p>
            <a:pPr marL="494100" indent="-457200">
              <a:buClr>
                <a:schemeClr val="bg1"/>
              </a:buClr>
              <a:buAutoNum type="arabicPeriod"/>
            </a:pPr>
            <a:r>
              <a:rPr lang="en-GB" sz="5800" b="1" dirty="0">
                <a:solidFill>
                  <a:schemeClr val="bg1"/>
                </a:solidFill>
                <a:effectLst/>
              </a:rPr>
              <a:t>Usurped: </a:t>
            </a:r>
            <a:r>
              <a:rPr lang="en-GB" sz="5800" dirty="0">
                <a:solidFill>
                  <a:schemeClr val="bg1"/>
                </a:solidFill>
                <a:effectLst/>
              </a:rPr>
              <a:t>takes a position of power or importance illegally or by force.</a:t>
            </a:r>
          </a:p>
          <a:p>
            <a:pPr marL="494100" indent="-457200">
              <a:buClr>
                <a:schemeClr val="bg1"/>
              </a:buClr>
              <a:buFont typeface="+mj-lt"/>
              <a:buAutoNum type="arabicPeriod"/>
            </a:pPr>
            <a:r>
              <a:rPr lang="en-GB" sz="5800" b="1" dirty="0">
                <a:solidFill>
                  <a:schemeClr val="bg1"/>
                </a:solidFill>
                <a:effectLst/>
              </a:rPr>
              <a:t>Prophecy: </a:t>
            </a:r>
            <a:r>
              <a:rPr lang="en-GB" sz="5800" dirty="0">
                <a:solidFill>
                  <a:schemeClr val="bg1"/>
                </a:solidFill>
                <a:effectLst/>
              </a:rPr>
              <a:t>a prediction of what will happen in the future.</a:t>
            </a:r>
            <a:endParaRPr lang="en-GB" sz="5800" b="1" dirty="0">
              <a:solidFill>
                <a:schemeClr val="bg1"/>
              </a:solidFill>
              <a:effectLst/>
            </a:endParaRPr>
          </a:p>
          <a:p>
            <a:pPr marL="36900" indent="0">
              <a:buNone/>
            </a:pPr>
            <a:r>
              <a:rPr lang="en-GB" sz="3200" b="1" dirty="0">
                <a:solidFill>
                  <a:schemeClr val="bg1"/>
                </a:solidFill>
                <a:effectLst/>
              </a:rPr>
              <a:t> </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Answers</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4503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1131860"/>
          </a:xfrm>
          <a:solidFill>
            <a:schemeClr val="tx1">
              <a:lumMod val="85000"/>
            </a:schemeClr>
          </a:solidFill>
        </p:spPr>
        <p:txBody>
          <a:bodyPr>
            <a:noAutofit/>
          </a:bodyPr>
          <a:lstStyle/>
          <a:p>
            <a:r>
              <a:rPr lang="en-GB" sz="7200" i="0" dirty="0">
                <a:solidFill>
                  <a:schemeClr val="bg1"/>
                </a:solidFill>
                <a:effectLst/>
              </a:rPr>
              <a:t>SNAP: </a:t>
            </a:r>
            <a:r>
              <a:rPr lang="en-GB" sz="3200" i="0" dirty="0">
                <a:solidFill>
                  <a:schemeClr val="bg1"/>
                </a:solidFill>
                <a:effectLst/>
              </a:rPr>
              <a:t>Pair the images according to their shared traits.</a:t>
            </a:r>
            <a:endParaRPr lang="en-GB" sz="4000" i="0" dirty="0">
              <a:solidFill>
                <a:schemeClr val="bg1"/>
              </a:solidFill>
              <a:effectLst/>
            </a:endParaRP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28071" y="1647642"/>
            <a:ext cx="11043743" cy="4515728"/>
          </a:xfrm>
          <a:solidFill>
            <a:schemeClr val="tx1">
              <a:lumMod val="85000"/>
            </a:schemeClr>
          </a:solidFill>
        </p:spPr>
        <p:txBody>
          <a:bodyPr>
            <a:normAutofit/>
          </a:bodyPr>
          <a:lstStyle/>
          <a:p>
            <a:pPr marL="36900" indent="0">
              <a:buNone/>
            </a:pPr>
            <a:endParaRPr lang="en-GB" sz="4000" dirty="0">
              <a:solidFill>
                <a:srgbClr val="FF9900"/>
              </a:solidFill>
              <a:effectLst/>
            </a:endParaRP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Paired Discussion</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grpSp>
        <p:nvGrpSpPr>
          <p:cNvPr id="7" name="Group 6">
            <a:extLst>
              <a:ext uri="{FF2B5EF4-FFF2-40B4-BE49-F238E27FC236}">
                <a16:creationId xmlns:a16="http://schemas.microsoft.com/office/drawing/2014/main" id="{2E6F42F0-B9AE-4C8F-B0AB-DB65CFC2D78C}"/>
              </a:ext>
            </a:extLst>
          </p:cNvPr>
          <p:cNvGrpSpPr/>
          <p:nvPr/>
        </p:nvGrpSpPr>
        <p:grpSpPr>
          <a:xfrm>
            <a:off x="1103936" y="1800481"/>
            <a:ext cx="10648353" cy="4135624"/>
            <a:chOff x="684212" y="1387475"/>
            <a:chExt cx="7775575" cy="4210050"/>
          </a:xfrm>
        </p:grpSpPr>
        <p:pic>
          <p:nvPicPr>
            <p:cNvPr id="9" name="Picture 4">
              <a:extLst>
                <a:ext uri="{FF2B5EF4-FFF2-40B4-BE49-F238E27FC236}">
                  <a16:creationId xmlns:a16="http://schemas.microsoft.com/office/drawing/2014/main" id="{302714AE-DD94-4ABA-A7EC-F9DED1A99EDA}"/>
                </a:ext>
              </a:extLst>
            </p:cNvPr>
            <p:cNvPicPr>
              <a:picLocks noChangeAspect="1"/>
            </p:cNvPicPr>
            <p:nvPr/>
          </p:nvPicPr>
          <p:blipFill>
            <a:blip r:embed="rId4">
              <a:extLst>
                <a:ext uri="{28A0092B-C50C-407E-A947-70E740481C1C}">
                  <a14:useLocalDpi xmlns:a14="http://schemas.microsoft.com/office/drawing/2010/main" val="0"/>
                </a:ext>
              </a:extLst>
            </a:blip>
            <a:srcRect l="3838" r="2844" b="1178"/>
            <a:stretch>
              <a:fillRect/>
            </a:stretch>
          </p:blipFill>
          <p:spPr bwMode="auto">
            <a:xfrm>
              <a:off x="684212" y="1390650"/>
              <a:ext cx="18526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752A26E6-EAE7-40F6-B629-1EAFB2771517}"/>
                </a:ext>
              </a:extLst>
            </p:cNvPr>
            <p:cNvPicPr>
              <a:picLocks noChangeAspect="1"/>
            </p:cNvPicPr>
            <p:nvPr/>
          </p:nvPicPr>
          <p:blipFill>
            <a:blip r:embed="rId5">
              <a:extLst>
                <a:ext uri="{28A0092B-C50C-407E-A947-70E740481C1C}">
                  <a14:useLocalDpi xmlns:a14="http://schemas.microsoft.com/office/drawing/2010/main" val="0"/>
                </a:ext>
              </a:extLst>
            </a:blip>
            <a:srcRect r="6139"/>
            <a:stretch>
              <a:fillRect/>
            </a:stretch>
          </p:blipFill>
          <p:spPr bwMode="auto">
            <a:xfrm>
              <a:off x="2659062" y="1390650"/>
              <a:ext cx="18526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111F073F-1B06-4AA1-80E6-8CC6B6FD1A3B}"/>
                </a:ext>
              </a:extLst>
            </p:cNvPr>
            <p:cNvPicPr>
              <a:picLocks noChangeAspect="1"/>
            </p:cNvPicPr>
            <p:nvPr/>
          </p:nvPicPr>
          <p:blipFill>
            <a:blip r:embed="rId6">
              <a:extLst>
                <a:ext uri="{28A0092B-C50C-407E-A947-70E740481C1C}">
                  <a14:useLocalDpi xmlns:a14="http://schemas.microsoft.com/office/drawing/2010/main" val="0"/>
                </a:ext>
              </a:extLst>
            </a:blip>
            <a:srcRect r="6139" b="294"/>
            <a:stretch>
              <a:fillRect/>
            </a:stretch>
          </p:blipFill>
          <p:spPr bwMode="auto">
            <a:xfrm>
              <a:off x="4632324" y="1387475"/>
              <a:ext cx="185261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E413FA4A-F1DF-4AE3-8480-EB8D355C2408}"/>
                </a:ext>
              </a:extLst>
            </p:cNvPr>
            <p:cNvPicPr>
              <a:picLocks noChangeAspect="1"/>
            </p:cNvPicPr>
            <p:nvPr/>
          </p:nvPicPr>
          <p:blipFill>
            <a:blip r:embed="rId7">
              <a:extLst>
                <a:ext uri="{28A0092B-C50C-407E-A947-70E740481C1C}">
                  <a14:useLocalDpi xmlns:a14="http://schemas.microsoft.com/office/drawing/2010/main" val="0"/>
                </a:ext>
              </a:extLst>
            </a:blip>
            <a:srcRect l="8646" r="5336" b="7784"/>
            <a:stretch>
              <a:fillRect/>
            </a:stretch>
          </p:blipFill>
          <p:spPr bwMode="auto">
            <a:xfrm>
              <a:off x="6605587" y="1393825"/>
              <a:ext cx="18526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FE2B0421-B313-471F-A75F-3FFD8372C7BC}"/>
                </a:ext>
              </a:extLst>
            </p:cNvPr>
            <p:cNvPicPr>
              <a:picLocks noChangeAspect="1"/>
            </p:cNvPicPr>
            <p:nvPr/>
          </p:nvPicPr>
          <p:blipFill>
            <a:blip r:embed="rId8">
              <a:extLst>
                <a:ext uri="{28A0092B-C50C-407E-A947-70E740481C1C}">
                  <a14:useLocalDpi xmlns:a14="http://schemas.microsoft.com/office/drawing/2010/main" val="0"/>
                </a:ext>
              </a:extLst>
            </a:blip>
            <a:srcRect t="2914" r="4285" b="1112"/>
            <a:stretch>
              <a:fillRect/>
            </a:stretch>
          </p:blipFill>
          <p:spPr bwMode="auto">
            <a:xfrm>
              <a:off x="684212" y="2836862"/>
              <a:ext cx="1852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7DEFBD1D-FB65-443A-82CC-AA6F7D721956}"/>
                </a:ext>
              </a:extLst>
            </p:cNvPr>
            <p:cNvPicPr>
              <a:picLocks noChangeAspect="1"/>
            </p:cNvPicPr>
            <p:nvPr/>
          </p:nvPicPr>
          <p:blipFill>
            <a:blip r:embed="rId9">
              <a:extLst>
                <a:ext uri="{28A0092B-C50C-407E-A947-70E740481C1C}">
                  <a14:useLocalDpi xmlns:a14="http://schemas.microsoft.com/office/drawing/2010/main" val="0"/>
                </a:ext>
              </a:extLst>
            </a:blip>
            <a:srcRect r="6139"/>
            <a:stretch>
              <a:fillRect/>
            </a:stretch>
          </p:blipFill>
          <p:spPr bwMode="auto">
            <a:xfrm>
              <a:off x="2659062" y="2836862"/>
              <a:ext cx="185261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AEE1C786-E5A0-4356-AE34-2FEE792FFC9A}"/>
                </a:ext>
              </a:extLst>
            </p:cNvPr>
            <p:cNvPicPr>
              <a:picLocks noChangeAspect="1"/>
            </p:cNvPicPr>
            <p:nvPr/>
          </p:nvPicPr>
          <p:blipFill>
            <a:blip r:embed="rId10">
              <a:extLst>
                <a:ext uri="{28A0092B-C50C-407E-A947-70E740481C1C}">
                  <a14:useLocalDpi xmlns:a14="http://schemas.microsoft.com/office/drawing/2010/main" val="0"/>
                </a:ext>
              </a:extLst>
            </a:blip>
            <a:srcRect l="-2" t="-2" r="8128" b="2351"/>
            <a:stretch>
              <a:fillRect/>
            </a:stretch>
          </p:blipFill>
          <p:spPr bwMode="auto">
            <a:xfrm>
              <a:off x="684212" y="4284662"/>
              <a:ext cx="185261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009AA816-EA0E-4037-9EDD-E6D934E31F59}"/>
                </a:ext>
              </a:extLst>
            </p:cNvPr>
            <p:cNvPicPr>
              <a:picLocks noChangeAspect="1"/>
            </p:cNvPicPr>
            <p:nvPr/>
          </p:nvPicPr>
          <p:blipFill>
            <a:blip r:embed="rId11">
              <a:extLst>
                <a:ext uri="{28A0092B-C50C-407E-A947-70E740481C1C}">
                  <a14:useLocalDpi xmlns:a14="http://schemas.microsoft.com/office/drawing/2010/main" val="0"/>
                </a:ext>
              </a:extLst>
            </a:blip>
            <a:srcRect b="5687"/>
            <a:stretch>
              <a:fillRect/>
            </a:stretch>
          </p:blipFill>
          <p:spPr bwMode="auto">
            <a:xfrm>
              <a:off x="4632324" y="283686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7C425528-7D3D-47AA-A64A-525FA06602A6}"/>
                </a:ext>
              </a:extLst>
            </p:cNvPr>
            <p:cNvPicPr>
              <a:picLocks noChangeAspect="1"/>
            </p:cNvPicPr>
            <p:nvPr/>
          </p:nvPicPr>
          <p:blipFill>
            <a:blip r:embed="rId12">
              <a:extLst>
                <a:ext uri="{28A0092B-C50C-407E-A947-70E740481C1C}">
                  <a14:useLocalDpi xmlns:a14="http://schemas.microsoft.com/office/drawing/2010/main" val="0"/>
                </a:ext>
              </a:extLst>
            </a:blip>
            <a:srcRect t="5687"/>
            <a:stretch>
              <a:fillRect/>
            </a:stretch>
          </p:blipFill>
          <p:spPr bwMode="auto">
            <a:xfrm>
              <a:off x="6607174" y="283686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A1A925B1-07AD-4D28-81BF-C16C03A52702}"/>
                </a:ext>
              </a:extLst>
            </p:cNvPr>
            <p:cNvPicPr>
              <a:picLocks noChangeAspect="1"/>
            </p:cNvPicPr>
            <p:nvPr/>
          </p:nvPicPr>
          <p:blipFill>
            <a:blip r:embed="rId13">
              <a:extLst>
                <a:ext uri="{28A0092B-C50C-407E-A947-70E740481C1C}">
                  <a14:useLocalDpi xmlns:a14="http://schemas.microsoft.com/office/drawing/2010/main" val="0"/>
                </a:ext>
              </a:extLst>
            </a:blip>
            <a:srcRect l="15498" t="7709" r="3748" b="6256"/>
            <a:stretch>
              <a:fillRect/>
            </a:stretch>
          </p:blipFill>
          <p:spPr bwMode="auto">
            <a:xfrm>
              <a:off x="2659062" y="4281487"/>
              <a:ext cx="185261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D5F42B1F-0479-4F6E-94A7-F931B23903D1}"/>
                </a:ext>
              </a:extLst>
            </p:cNvPr>
            <p:cNvPicPr>
              <a:picLocks noChangeAspect="1"/>
            </p:cNvPicPr>
            <p:nvPr/>
          </p:nvPicPr>
          <p:blipFill>
            <a:blip r:embed="rId14">
              <a:extLst>
                <a:ext uri="{28A0092B-C50C-407E-A947-70E740481C1C}">
                  <a14:useLocalDpi xmlns:a14="http://schemas.microsoft.com/office/drawing/2010/main" val="0"/>
                </a:ext>
              </a:extLst>
            </a:blip>
            <a:srcRect t="2460" r="9505"/>
            <a:stretch>
              <a:fillRect/>
            </a:stretch>
          </p:blipFill>
          <p:spPr bwMode="auto">
            <a:xfrm>
              <a:off x="4632324" y="4289425"/>
              <a:ext cx="18526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DA7CA0F7-7431-4EE7-B207-7B065944FC2F}"/>
                </a:ext>
              </a:extLst>
            </p:cNvPr>
            <p:cNvPicPr>
              <a:picLocks noChangeAspect="1"/>
            </p:cNvPicPr>
            <p:nvPr/>
          </p:nvPicPr>
          <p:blipFill>
            <a:blip r:embed="rId15">
              <a:extLst>
                <a:ext uri="{28A0092B-C50C-407E-A947-70E740481C1C}">
                  <a14:useLocalDpi xmlns:a14="http://schemas.microsoft.com/office/drawing/2010/main" val="0"/>
                </a:ext>
              </a:extLst>
            </a:blip>
            <a:srcRect l="16826" t="3896" r="6458" b="14719"/>
            <a:stretch>
              <a:fillRect/>
            </a:stretch>
          </p:blipFill>
          <p:spPr bwMode="auto">
            <a:xfrm>
              <a:off x="6607174" y="427831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4643FC28-2890-4C2B-BABF-BC4033F97A8A}"/>
                </a:ext>
              </a:extLst>
            </p:cNvPr>
            <p:cNvSpPr/>
            <p:nvPr/>
          </p:nvSpPr>
          <p:spPr>
            <a:xfrm>
              <a:off x="2238374" y="1449387"/>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a:t>
              </a:r>
            </a:p>
          </p:txBody>
        </p:sp>
        <p:sp>
          <p:nvSpPr>
            <p:cNvPr id="22" name="Oval 21">
              <a:extLst>
                <a:ext uri="{FF2B5EF4-FFF2-40B4-BE49-F238E27FC236}">
                  <a16:creationId xmlns:a16="http://schemas.microsoft.com/office/drawing/2014/main" id="{1A60DA16-2C84-4735-A9B8-1191AA4D0ADB}"/>
                </a:ext>
              </a:extLst>
            </p:cNvPr>
            <p:cNvSpPr/>
            <p:nvPr/>
          </p:nvSpPr>
          <p:spPr>
            <a:xfrm>
              <a:off x="4213224" y="1450975"/>
              <a:ext cx="239713" cy="239712"/>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2</a:t>
              </a:r>
            </a:p>
          </p:txBody>
        </p:sp>
        <p:sp>
          <p:nvSpPr>
            <p:cNvPr id="23" name="Oval 22">
              <a:extLst>
                <a:ext uri="{FF2B5EF4-FFF2-40B4-BE49-F238E27FC236}">
                  <a16:creationId xmlns:a16="http://schemas.microsoft.com/office/drawing/2014/main" id="{765ACBD4-46F5-4E64-AF15-453D8885766F}"/>
                </a:ext>
              </a:extLst>
            </p:cNvPr>
            <p:cNvSpPr/>
            <p:nvPr/>
          </p:nvSpPr>
          <p:spPr>
            <a:xfrm>
              <a:off x="6186487" y="144621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3</a:t>
              </a:r>
            </a:p>
          </p:txBody>
        </p:sp>
        <p:sp>
          <p:nvSpPr>
            <p:cNvPr id="24" name="Oval 23">
              <a:extLst>
                <a:ext uri="{FF2B5EF4-FFF2-40B4-BE49-F238E27FC236}">
                  <a16:creationId xmlns:a16="http://schemas.microsoft.com/office/drawing/2014/main" id="{07DDC590-624B-4E75-B243-343DD6E57F45}"/>
                </a:ext>
              </a:extLst>
            </p:cNvPr>
            <p:cNvSpPr/>
            <p:nvPr/>
          </p:nvSpPr>
          <p:spPr>
            <a:xfrm>
              <a:off x="8159749" y="14462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4</a:t>
              </a:r>
            </a:p>
          </p:txBody>
        </p:sp>
        <p:sp>
          <p:nvSpPr>
            <p:cNvPr id="25" name="Oval 24">
              <a:extLst>
                <a:ext uri="{FF2B5EF4-FFF2-40B4-BE49-F238E27FC236}">
                  <a16:creationId xmlns:a16="http://schemas.microsoft.com/office/drawing/2014/main" id="{A8B82E42-F311-41A9-AB60-2CE3231F0E70}"/>
                </a:ext>
              </a:extLst>
            </p:cNvPr>
            <p:cNvSpPr/>
            <p:nvPr/>
          </p:nvSpPr>
          <p:spPr>
            <a:xfrm>
              <a:off x="2238374" y="2890837"/>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5</a:t>
              </a:r>
            </a:p>
          </p:txBody>
        </p:sp>
        <p:sp>
          <p:nvSpPr>
            <p:cNvPr id="26" name="Oval 25">
              <a:extLst>
                <a:ext uri="{FF2B5EF4-FFF2-40B4-BE49-F238E27FC236}">
                  <a16:creationId xmlns:a16="http://schemas.microsoft.com/office/drawing/2014/main" id="{E1C91CA6-511A-420D-A518-2681F90E3373}"/>
                </a:ext>
              </a:extLst>
            </p:cNvPr>
            <p:cNvSpPr/>
            <p:nvPr/>
          </p:nvSpPr>
          <p:spPr>
            <a:xfrm>
              <a:off x="4213224" y="2892425"/>
              <a:ext cx="239713" cy="239712"/>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6</a:t>
              </a:r>
            </a:p>
          </p:txBody>
        </p:sp>
        <p:sp>
          <p:nvSpPr>
            <p:cNvPr id="27" name="Oval 26">
              <a:extLst>
                <a:ext uri="{FF2B5EF4-FFF2-40B4-BE49-F238E27FC236}">
                  <a16:creationId xmlns:a16="http://schemas.microsoft.com/office/drawing/2014/main" id="{2672D6A4-591E-4625-948A-38B7C67B3BB2}"/>
                </a:ext>
              </a:extLst>
            </p:cNvPr>
            <p:cNvSpPr/>
            <p:nvPr/>
          </p:nvSpPr>
          <p:spPr>
            <a:xfrm>
              <a:off x="6186487" y="288766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7</a:t>
              </a:r>
            </a:p>
          </p:txBody>
        </p:sp>
        <p:sp>
          <p:nvSpPr>
            <p:cNvPr id="28" name="Oval 27">
              <a:extLst>
                <a:ext uri="{FF2B5EF4-FFF2-40B4-BE49-F238E27FC236}">
                  <a16:creationId xmlns:a16="http://schemas.microsoft.com/office/drawing/2014/main" id="{9B0D326A-0F2F-410E-91B8-3F4C88E23600}"/>
                </a:ext>
              </a:extLst>
            </p:cNvPr>
            <p:cNvSpPr/>
            <p:nvPr/>
          </p:nvSpPr>
          <p:spPr>
            <a:xfrm>
              <a:off x="8159749" y="288766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8</a:t>
              </a:r>
            </a:p>
          </p:txBody>
        </p:sp>
        <p:sp>
          <p:nvSpPr>
            <p:cNvPr id="29" name="Oval 28">
              <a:extLst>
                <a:ext uri="{FF2B5EF4-FFF2-40B4-BE49-F238E27FC236}">
                  <a16:creationId xmlns:a16="http://schemas.microsoft.com/office/drawing/2014/main" id="{00B4540B-644A-4CBC-8EC0-B65F0C9A0804}"/>
                </a:ext>
              </a:extLst>
            </p:cNvPr>
            <p:cNvSpPr/>
            <p:nvPr/>
          </p:nvSpPr>
          <p:spPr>
            <a:xfrm>
              <a:off x="2238374"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9</a:t>
              </a:r>
            </a:p>
          </p:txBody>
        </p:sp>
        <p:sp>
          <p:nvSpPr>
            <p:cNvPr id="30" name="Oval 29">
              <a:extLst>
                <a:ext uri="{FF2B5EF4-FFF2-40B4-BE49-F238E27FC236}">
                  <a16:creationId xmlns:a16="http://schemas.microsoft.com/office/drawing/2014/main" id="{CA05A85E-0F7D-40FA-A9FA-E65F8399F5AF}"/>
                </a:ext>
              </a:extLst>
            </p:cNvPr>
            <p:cNvSpPr/>
            <p:nvPr/>
          </p:nvSpPr>
          <p:spPr>
            <a:xfrm>
              <a:off x="4213224"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10</a:t>
              </a:r>
            </a:p>
          </p:txBody>
        </p:sp>
        <p:sp>
          <p:nvSpPr>
            <p:cNvPr id="31" name="Oval 30">
              <a:extLst>
                <a:ext uri="{FF2B5EF4-FFF2-40B4-BE49-F238E27FC236}">
                  <a16:creationId xmlns:a16="http://schemas.microsoft.com/office/drawing/2014/main" id="{9556A11F-7236-4878-BB96-587E1CC5C6ED}"/>
                </a:ext>
              </a:extLst>
            </p:cNvPr>
            <p:cNvSpPr/>
            <p:nvPr/>
          </p:nvSpPr>
          <p:spPr>
            <a:xfrm>
              <a:off x="6186487" y="432911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11</a:t>
              </a:r>
            </a:p>
          </p:txBody>
        </p:sp>
        <p:sp>
          <p:nvSpPr>
            <p:cNvPr id="32" name="Oval 31">
              <a:extLst>
                <a:ext uri="{FF2B5EF4-FFF2-40B4-BE49-F238E27FC236}">
                  <a16:creationId xmlns:a16="http://schemas.microsoft.com/office/drawing/2014/main" id="{0ED24FD5-F2A7-414B-9AAA-4E3E6AAB50D2}"/>
                </a:ext>
              </a:extLst>
            </p:cNvPr>
            <p:cNvSpPr/>
            <p:nvPr/>
          </p:nvSpPr>
          <p:spPr>
            <a:xfrm>
              <a:off x="8159749"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12</a:t>
              </a:r>
            </a:p>
          </p:txBody>
        </p:sp>
      </p:grpSp>
    </p:spTree>
    <p:extLst>
      <p:ext uri="{BB962C8B-B14F-4D97-AF65-F5344CB8AC3E}">
        <p14:creationId xmlns:p14="http://schemas.microsoft.com/office/powerpoint/2010/main" val="244245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574004"/>
          </a:xfrm>
          <a:solidFill>
            <a:schemeClr val="tx1">
              <a:lumMod val="85000"/>
            </a:schemeClr>
          </a:solidFill>
        </p:spPr>
        <p:txBody>
          <a:bodyPr>
            <a:noAutofit/>
          </a:bodyPr>
          <a:lstStyle/>
          <a:p>
            <a:r>
              <a:rPr lang="en-GB" sz="3600" i="0" dirty="0">
                <a:solidFill>
                  <a:schemeClr val="bg1"/>
                </a:solidFill>
                <a:effectLst/>
              </a:rPr>
              <a:t>In this lesson you will be mastering the following:</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892630" y="1499016"/>
            <a:ext cx="9114626" cy="4292183"/>
          </a:xfrm>
          <a:solidFill>
            <a:schemeClr val="tx1">
              <a:lumMod val="85000"/>
            </a:schemeClr>
          </a:solidFill>
        </p:spPr>
        <p:txBody>
          <a:bodyPr>
            <a:normAutofit/>
          </a:bodyPr>
          <a:lstStyle/>
          <a:p>
            <a:pPr>
              <a:buClr>
                <a:schemeClr val="bg1"/>
              </a:buClr>
              <a:buFont typeface="Wingdings" panose="05000000000000000000" pitchFamily="2" charset="2"/>
              <a:buChar char="§"/>
            </a:pPr>
            <a:r>
              <a:rPr lang="en-GB" sz="3600" dirty="0">
                <a:solidFill>
                  <a:srgbClr val="993300"/>
                </a:solidFill>
                <a:effectLst/>
              </a:rPr>
              <a:t>An understanding of what the term Gothic means.</a:t>
            </a:r>
          </a:p>
          <a:p>
            <a:pPr>
              <a:buClr>
                <a:schemeClr val="bg1"/>
              </a:buClr>
              <a:buFont typeface="Wingdings" panose="05000000000000000000" pitchFamily="2" charset="2"/>
              <a:buChar char="§"/>
            </a:pPr>
            <a:r>
              <a:rPr lang="en-GB" sz="3600" dirty="0">
                <a:solidFill>
                  <a:srgbClr val="993300"/>
                </a:solidFill>
                <a:effectLst/>
              </a:rPr>
              <a:t> </a:t>
            </a:r>
            <a:r>
              <a:rPr lang="en-GB" sz="3600" dirty="0">
                <a:solidFill>
                  <a:srgbClr val="4D4D4D"/>
                </a:solidFill>
                <a:effectLst/>
              </a:rPr>
              <a:t>An understanding of a variety of different Gothic conventions.</a:t>
            </a:r>
          </a:p>
          <a:p>
            <a:pPr>
              <a:buClr>
                <a:schemeClr val="bg1"/>
              </a:buClr>
              <a:buFont typeface="Wingdings" panose="05000000000000000000" pitchFamily="2" charset="2"/>
              <a:buChar char="§"/>
            </a:pPr>
            <a:r>
              <a:rPr lang="en-GB" sz="3600" dirty="0">
                <a:solidFill>
                  <a:srgbClr val="FF9900"/>
                </a:solidFill>
                <a:effectLst/>
              </a:rPr>
              <a:t>The ability to identify Gothic conventions in texts.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Learning Content</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77653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4799683" y="3124719"/>
            <a:ext cx="2965222" cy="1257300"/>
          </a:xfrm>
          <a:solidFill>
            <a:schemeClr val="tx1">
              <a:lumMod val="85000"/>
            </a:schemeClr>
          </a:solidFill>
        </p:spPr>
        <p:txBody>
          <a:bodyPr>
            <a:normAutofit/>
          </a:bodyPr>
          <a:lstStyle/>
          <a:p>
            <a:r>
              <a:rPr lang="en-GB" sz="7200" dirty="0">
                <a:solidFill>
                  <a:schemeClr val="bg1"/>
                </a:solidFill>
              </a:rPr>
              <a:t>Gothic</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9119" y="229014"/>
            <a:ext cx="10353762" cy="1257301"/>
          </a:xfrm>
          <a:solidFill>
            <a:schemeClr val="tx1">
              <a:lumMod val="85000"/>
            </a:schemeClr>
          </a:solidFill>
        </p:spPr>
        <p:txBody>
          <a:bodyPr>
            <a:normAutofit lnSpcReduction="10000"/>
          </a:bodyPr>
          <a:lstStyle/>
          <a:p>
            <a:pPr marL="36900" indent="0">
              <a:buNone/>
            </a:pPr>
            <a:r>
              <a:rPr lang="en-GB" sz="3600" dirty="0">
                <a:solidFill>
                  <a:schemeClr val="bg1"/>
                </a:solidFill>
                <a:effectLst/>
              </a:rPr>
              <a:t>What do you associate with the word Gothic? Make a mind map.</a:t>
            </a:r>
            <a:endParaRPr lang="en-GB" sz="4000" dirty="0">
              <a:solidFill>
                <a:srgbClr val="FF9900"/>
              </a:solidFill>
              <a:effectLst/>
            </a:endParaRP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18241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ontent Placeholder 11">
            <a:extLst>
              <a:ext uri="{FF2B5EF4-FFF2-40B4-BE49-F238E27FC236}">
                <a16:creationId xmlns:a16="http://schemas.microsoft.com/office/drawing/2014/main" id="{EAB4B7FB-C914-4C50-99A6-AED2C391C8E4}"/>
              </a:ext>
            </a:extLst>
          </p:cNvPr>
          <p:cNvGraphicFramePr>
            <a:graphicFrameLocks noGrp="1"/>
          </p:cNvGraphicFramePr>
          <p:nvPr>
            <p:ph idx="1"/>
            <p:extLst>
              <p:ext uri="{D42A27DB-BD31-4B8C-83A1-F6EECF244321}">
                <p14:modId xmlns:p14="http://schemas.microsoft.com/office/powerpoint/2010/main" val="2998672814"/>
              </p:ext>
            </p:extLst>
          </p:nvPr>
        </p:nvGraphicFramePr>
        <p:xfrm>
          <a:off x="919206" y="1715318"/>
          <a:ext cx="10353675" cy="491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
        <p:nvSpPr>
          <p:cNvPr id="10" name="Content Placeholder 4">
            <a:extLst>
              <a:ext uri="{FF2B5EF4-FFF2-40B4-BE49-F238E27FC236}">
                <a16:creationId xmlns:a16="http://schemas.microsoft.com/office/drawing/2014/main" id="{70A65AEC-DB96-44B8-B7EC-B03B46834836}"/>
              </a:ext>
            </a:extLst>
          </p:cNvPr>
          <p:cNvSpPr txBox="1">
            <a:spLocks/>
          </p:cNvSpPr>
          <p:nvPr/>
        </p:nvSpPr>
        <p:spPr>
          <a:xfrm>
            <a:off x="919119" y="229014"/>
            <a:ext cx="10353762" cy="1257301"/>
          </a:xfrm>
          <a:prstGeom prst="rect">
            <a:avLst/>
          </a:prstGeom>
          <a:solidFill>
            <a:schemeClr val="tx1">
              <a:lumMod val="85000"/>
            </a:schemeClr>
          </a:solidFill>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GB" sz="3600">
                <a:solidFill>
                  <a:schemeClr val="bg1"/>
                </a:solidFill>
                <a:effectLst/>
              </a:rPr>
              <a:t>What do you associate with the word Gothic? Make a mind map.</a:t>
            </a:r>
            <a:endParaRPr lang="en-GB" sz="4000" dirty="0">
              <a:solidFill>
                <a:srgbClr val="FF9900"/>
              </a:solidFill>
              <a:effectLst/>
            </a:endParaRPr>
          </a:p>
        </p:txBody>
      </p:sp>
    </p:spTree>
    <p:extLst>
      <p:ext uri="{BB962C8B-B14F-4D97-AF65-F5344CB8AC3E}">
        <p14:creationId xmlns:p14="http://schemas.microsoft.com/office/powerpoint/2010/main" val="243143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224492"/>
            <a:ext cx="3598244" cy="934387"/>
          </a:xfrm>
          <a:solidFill>
            <a:schemeClr val="tx1">
              <a:lumMod val="85000"/>
            </a:schemeClr>
          </a:solidFill>
        </p:spPr>
        <p:txBody>
          <a:bodyPr>
            <a:noAutofit/>
          </a:bodyPr>
          <a:lstStyle/>
          <a:p>
            <a:r>
              <a:rPr lang="en-GB" sz="5400" i="0" dirty="0">
                <a:solidFill>
                  <a:schemeClr val="bg1"/>
                </a:solidFill>
                <a:effectLst/>
              </a:rPr>
              <a:t>Etymology</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sz="half" idx="1"/>
          </p:nvPr>
        </p:nvSpPr>
        <p:spPr>
          <a:xfrm>
            <a:off x="913795" y="1383362"/>
            <a:ext cx="5506943" cy="4852546"/>
          </a:xfrm>
          <a:solidFill>
            <a:schemeClr val="tx1">
              <a:lumMod val="85000"/>
            </a:schemeClr>
          </a:solidFill>
        </p:spPr>
        <p:txBody>
          <a:bodyPr>
            <a:normAutofit fontScale="77500" lnSpcReduction="20000"/>
          </a:bodyPr>
          <a:lstStyle/>
          <a:p>
            <a:r>
              <a:rPr lang="en-GB" altLang="en-US" sz="3600" dirty="0">
                <a:solidFill>
                  <a:schemeClr val="bg1"/>
                </a:solidFill>
                <a:effectLst/>
              </a:rPr>
              <a:t>The Goths were an East Germanic tribe who helped to bring about the fall of the Roman Empire, ushering in the Medieval period.</a:t>
            </a:r>
          </a:p>
          <a:p>
            <a:endParaRPr lang="en-GB" altLang="en-US" sz="3600" dirty="0">
              <a:solidFill>
                <a:schemeClr val="bg1"/>
              </a:solidFill>
              <a:effectLst/>
            </a:endParaRPr>
          </a:p>
          <a:p>
            <a:r>
              <a:rPr lang="en-GB" altLang="en-US" sz="3600" dirty="0">
                <a:solidFill>
                  <a:schemeClr val="bg1"/>
                </a:solidFill>
                <a:effectLst/>
              </a:rPr>
              <a:t>They had a fierce reputation as being violent and barbaric. </a:t>
            </a:r>
            <a:br>
              <a:rPr lang="en-GB" altLang="en-US" sz="3600" dirty="0">
                <a:solidFill>
                  <a:schemeClr val="bg1"/>
                </a:solidFill>
                <a:effectLst/>
              </a:rPr>
            </a:br>
            <a:r>
              <a:rPr lang="en-GB" altLang="en-US" sz="3600" dirty="0">
                <a:solidFill>
                  <a:schemeClr val="bg1"/>
                </a:solidFill>
                <a:effectLst/>
              </a:rPr>
              <a:t>However, despite initially practising paganism, they converted to Christianity during the 4th century.</a:t>
            </a:r>
          </a:p>
        </p:txBody>
      </p:sp>
      <p:sp>
        <p:nvSpPr>
          <p:cNvPr id="2" name="Content Placeholder 1">
            <a:extLst>
              <a:ext uri="{FF2B5EF4-FFF2-40B4-BE49-F238E27FC236}">
                <a16:creationId xmlns:a16="http://schemas.microsoft.com/office/drawing/2014/main" id="{3A4B6496-F161-4116-8B35-40803F8536C6}"/>
              </a:ext>
            </a:extLst>
          </p:cNvPr>
          <p:cNvSpPr>
            <a:spLocks noGrp="1"/>
          </p:cNvSpPr>
          <p:nvPr>
            <p:ph sz="half" idx="2"/>
          </p:nvPr>
        </p:nvSpPr>
        <p:spPr>
          <a:xfrm>
            <a:off x="7345180" y="224492"/>
            <a:ext cx="4706912" cy="6264166"/>
          </a:xfrm>
          <a:solidFill>
            <a:schemeClr val="tx1">
              <a:lumMod val="85000"/>
            </a:schemeClr>
          </a:solidFill>
        </p:spPr>
        <p:txBody>
          <a:bodyPr>
            <a:normAutofit fontScale="77500" lnSpcReduction="20000"/>
          </a:bodyPr>
          <a:lstStyle/>
          <a:p>
            <a:pPr marL="36900" indent="0">
              <a:buNone/>
            </a:pPr>
            <a:endParaRPr lang="en-GB" dirty="0"/>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Developing Vocabulary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pic>
        <p:nvPicPr>
          <p:cNvPr id="10" name="Picture 3">
            <a:extLst>
              <a:ext uri="{FF2B5EF4-FFF2-40B4-BE49-F238E27FC236}">
                <a16:creationId xmlns:a16="http://schemas.microsoft.com/office/drawing/2014/main" id="{66505746-565D-4721-B34B-849291A79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5707" y="369342"/>
            <a:ext cx="4341493" cy="586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23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Gothic Conventions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lnSpcReduction="10000"/>
          </a:bodyPr>
          <a:lstStyle/>
          <a:p>
            <a:pPr marL="36900" indent="0">
              <a:buClr>
                <a:schemeClr val="bg1"/>
              </a:buClr>
              <a:buNone/>
            </a:pPr>
            <a:r>
              <a:rPr lang="en-GB" sz="3200" b="1" dirty="0">
                <a:solidFill>
                  <a:schemeClr val="bg1"/>
                </a:solidFill>
                <a:effectLst/>
              </a:rPr>
              <a:t>Create a list of elements you think a gothic story might have.</a:t>
            </a:r>
          </a:p>
          <a:p>
            <a:pPr marL="36900" indent="0">
              <a:buClr>
                <a:schemeClr val="bg1"/>
              </a:buClr>
              <a:buNone/>
            </a:pPr>
            <a:r>
              <a:rPr lang="en-GB" sz="3200" dirty="0">
                <a:solidFill>
                  <a:schemeClr val="bg1"/>
                </a:solidFill>
                <a:effectLst/>
              </a:rPr>
              <a:t>Consider:</a:t>
            </a:r>
          </a:p>
          <a:p>
            <a:pPr>
              <a:buClr>
                <a:schemeClr val="bg1"/>
              </a:buClr>
              <a:buFont typeface="Arial" panose="020B0604020202020204" pitchFamily="34" charset="0"/>
              <a:buChar char="•"/>
            </a:pPr>
            <a:r>
              <a:rPr lang="en-GB" sz="3200" dirty="0">
                <a:solidFill>
                  <a:schemeClr val="bg1"/>
                </a:solidFill>
                <a:effectLst/>
              </a:rPr>
              <a:t>Plot</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a:p>
            <a:pPr marL="36900" indent="0">
              <a:buClr>
                <a:schemeClr val="bg1"/>
              </a:buClr>
              <a:buNone/>
            </a:pPr>
            <a:r>
              <a:rPr lang="en-GB" sz="3200" dirty="0">
                <a:solidFill>
                  <a:schemeClr val="bg1"/>
                </a:solidFill>
                <a:effectLst/>
              </a:rPr>
              <a:t>			Check your list against the next slide</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1609185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939</Words>
  <Application>Microsoft Office PowerPoint</Application>
  <PresentationFormat>Widescreen</PresentationFormat>
  <Paragraphs>118</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Goudy Old Style</vt:lpstr>
      <vt:lpstr>Trebuchet MS</vt:lpstr>
      <vt:lpstr>Wingdings</vt:lpstr>
      <vt:lpstr>Wingdings 2</vt:lpstr>
      <vt:lpstr>SlateVTI</vt:lpstr>
      <vt:lpstr>Gothic</vt:lpstr>
      <vt:lpstr>Can you match the vocabulary to their definitions?</vt:lpstr>
      <vt:lpstr>Check your answers:</vt:lpstr>
      <vt:lpstr>SNAP: Pair the images according to their shared traits.</vt:lpstr>
      <vt:lpstr>In this lesson you will be mastering the following:</vt:lpstr>
      <vt:lpstr>Gothic</vt:lpstr>
      <vt:lpstr>PowerPoint Presentation</vt:lpstr>
      <vt:lpstr>Etymology</vt:lpstr>
      <vt:lpstr>Gothic Conventions</vt:lpstr>
      <vt:lpstr>PowerPoint Presentation</vt:lpstr>
      <vt:lpstr>The Castle of Otranto</vt:lpstr>
      <vt:lpstr>The Castle of Otranto</vt:lpstr>
      <vt:lpstr>Which texts from the Year 7 Pre-1914 scheme would you now consider Gothic?  Explain why.</vt:lpstr>
      <vt:lpstr>Read the following plot summaries. What gothic conventions do they have?  How do they compare to ‘The Castle of Otranto’?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Allen</dc:creator>
  <cp:lastModifiedBy>T Burton</cp:lastModifiedBy>
  <cp:revision>24</cp:revision>
  <dcterms:created xsi:type="dcterms:W3CDTF">2020-04-22T08:53:11Z</dcterms:created>
  <dcterms:modified xsi:type="dcterms:W3CDTF">2020-11-26T10:02:20Z</dcterms:modified>
</cp:coreProperties>
</file>