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418" r:id="rId2"/>
    <p:sldId id="419" r:id="rId3"/>
    <p:sldId id="257" r:id="rId4"/>
    <p:sldId id="256" r:id="rId5"/>
    <p:sldId id="422" r:id="rId6"/>
    <p:sldId id="414" r:id="rId7"/>
    <p:sldId id="403" r:id="rId8"/>
    <p:sldId id="258" r:id="rId9"/>
    <p:sldId id="423" r:id="rId10"/>
    <p:sldId id="264" r:id="rId11"/>
    <p:sldId id="416" r:id="rId12"/>
    <p:sldId id="266" r:id="rId13"/>
    <p:sldId id="296" r:id="rId14"/>
    <p:sldId id="297" r:id="rId15"/>
    <p:sldId id="298" r:id="rId16"/>
    <p:sldId id="299" r:id="rId17"/>
    <p:sldId id="417" r:id="rId18"/>
    <p:sldId id="427" r:id="rId19"/>
    <p:sldId id="300" r:id="rId20"/>
    <p:sldId id="323" r:id="rId21"/>
    <p:sldId id="426" r:id="rId22"/>
    <p:sldId id="425" r:id="rId23"/>
    <p:sldId id="271" r:id="rId24"/>
    <p:sldId id="424" r:id="rId25"/>
  </p:sldIdLst>
  <p:sldSz cx="14058900" cy="10160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00">
          <p15:clr>
            <a:srgbClr val="A4A3A4"/>
          </p15:clr>
        </p15:guide>
        <p15:guide id="2" pos="44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23" autoAdjust="0"/>
    <p:restoredTop sz="94665"/>
  </p:normalViewPr>
  <p:slideViewPr>
    <p:cSldViewPr>
      <p:cViewPr varScale="1">
        <p:scale>
          <a:sx n="62" d="100"/>
          <a:sy n="62" d="100"/>
        </p:scale>
        <p:origin x="60" y="300"/>
      </p:cViewPr>
      <p:guideLst>
        <p:guide orient="horz" pos="3200"/>
        <p:guide pos="44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D617D1D0-2478-40C2-98C9-A6C8CC42B06A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A920B45C-D8FF-4836-8533-6162FB017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75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058" cy="497375"/>
          </a:xfrm>
          <a:prstGeom prst="rect">
            <a:avLst/>
          </a:prstGeom>
        </p:spPr>
        <p:txBody>
          <a:bodyPr vert="horz" lIns="62984" tIns="31492" rIns="62984" bIns="31492" rtlCol="0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530" y="0"/>
            <a:ext cx="2946058" cy="497375"/>
          </a:xfrm>
          <a:prstGeom prst="rect">
            <a:avLst/>
          </a:prstGeom>
        </p:spPr>
        <p:txBody>
          <a:bodyPr vert="horz" lIns="62984" tIns="31492" rIns="62984" bIns="31492" rtlCol="0"/>
          <a:lstStyle>
            <a:lvl1pPr algn="r">
              <a:defRPr sz="800"/>
            </a:lvl1pPr>
          </a:lstStyle>
          <a:p>
            <a:fld id="{27B2CC13-A30B-B14A-8D28-5DB5613D882C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82675" y="1241425"/>
            <a:ext cx="46323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84" tIns="31492" rIns="62984" bIns="3149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42" y="4777215"/>
            <a:ext cx="5438792" cy="3908730"/>
          </a:xfrm>
          <a:prstGeom prst="rect">
            <a:avLst/>
          </a:prstGeom>
        </p:spPr>
        <p:txBody>
          <a:bodyPr vert="horz" lIns="62984" tIns="31492" rIns="62984" bIns="3149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263"/>
            <a:ext cx="2946058" cy="497375"/>
          </a:xfrm>
          <a:prstGeom prst="rect">
            <a:avLst/>
          </a:prstGeom>
        </p:spPr>
        <p:txBody>
          <a:bodyPr vert="horz" lIns="62984" tIns="31492" rIns="62984" bIns="31492" rtlCol="0" anchor="b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530" y="9429263"/>
            <a:ext cx="2946058" cy="497375"/>
          </a:xfrm>
          <a:prstGeom prst="rect">
            <a:avLst/>
          </a:prstGeom>
        </p:spPr>
        <p:txBody>
          <a:bodyPr vert="horz" lIns="62984" tIns="31492" rIns="62984" bIns="31492" rtlCol="0" anchor="b"/>
          <a:lstStyle>
            <a:lvl1pPr algn="r">
              <a:defRPr sz="800"/>
            </a:lvl1pPr>
          </a:lstStyle>
          <a:p>
            <a:fld id="{B1000324-C84F-3B44-8DD9-29DFC87E05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303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4418" y="3156187"/>
            <a:ext cx="11950065" cy="217781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08835" y="5757334"/>
            <a:ext cx="9841230" cy="25964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F122-746A-475E-9357-E0CE52F91517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C921-64B0-48B6-A269-C5867EC14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2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F122-746A-475E-9357-E0CE52F91517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C921-64B0-48B6-A269-C5867EC14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37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92702" y="406873"/>
            <a:ext cx="3163253" cy="86689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2947" y="406873"/>
            <a:ext cx="9255443" cy="86689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F122-746A-475E-9357-E0CE52F91517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C921-64B0-48B6-A269-C5867EC14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201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Master #2">
    <p:bg>
      <p:bgPr>
        <a:solidFill>
          <a:srgbClr val="9FE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xfrm>
            <a:off x="2" y="1"/>
            <a:ext cx="535448" cy="383649"/>
          </a:xfrm>
          <a:prstGeom prst="rect">
            <a:avLst/>
          </a:prstGeom>
        </p:spPr>
        <p:txBody>
          <a:bodyPr lIns="45406" tIns="45406" rIns="45406" bIns="45406" anchor="ctr"/>
          <a:lstStyle>
            <a:lvl1pPr marL="0" indent="0" algn="ctr" defTabSz="522203">
              <a:spcBef>
                <a:spcPts val="0"/>
              </a:spcBef>
              <a:buSzTx/>
              <a:buFontTx/>
              <a:buNone/>
              <a:defRPr sz="1500">
                <a:latin typeface="Gill Sans"/>
                <a:ea typeface="Gill Sans"/>
                <a:cs typeface="Gill Sans"/>
                <a:sym typeface="Gill Sans"/>
              </a:defRPr>
            </a:lvl1pPr>
            <a:lvl2pPr marL="736926" indent="-155687" algn="ctr" defTabSz="522203">
              <a:spcBef>
                <a:spcPts val="0"/>
              </a:spcBef>
              <a:buFontTx/>
              <a:defRPr sz="1500">
                <a:latin typeface="Gill Sans"/>
                <a:ea typeface="Gill Sans"/>
                <a:cs typeface="Gill Sans"/>
                <a:sym typeface="Gill Sans"/>
              </a:defRPr>
            </a:lvl2pPr>
            <a:lvl3pPr marL="1307786" indent="-145310" algn="ctr" defTabSz="522203">
              <a:spcBef>
                <a:spcPts val="0"/>
              </a:spcBef>
              <a:buFontTx/>
              <a:defRPr sz="1500">
                <a:latin typeface="Gill Sans"/>
                <a:ea typeface="Gill Sans"/>
                <a:cs typeface="Gill Sans"/>
                <a:sym typeface="Gill Sans"/>
              </a:defRPr>
            </a:lvl3pPr>
            <a:lvl4pPr marL="1918087" indent="-174369" algn="ctr" defTabSz="522203">
              <a:spcBef>
                <a:spcPts val="0"/>
              </a:spcBef>
              <a:buFontTx/>
              <a:defRPr sz="1500">
                <a:latin typeface="Gill Sans"/>
                <a:ea typeface="Gill Sans"/>
                <a:cs typeface="Gill Sans"/>
                <a:sym typeface="Gill Sans"/>
              </a:defRPr>
            </a:lvl4pPr>
            <a:lvl5pPr marL="2499325" indent="-174372" algn="ctr" defTabSz="522203">
              <a:spcBef>
                <a:spcPts val="0"/>
              </a:spcBef>
              <a:buFontTx/>
              <a:defRPr sz="15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7" name="Shape 137"/>
          <p:cNvSpPr>
            <a:spLocks noGrp="1"/>
          </p:cNvSpPr>
          <p:nvPr>
            <p:ph type="title"/>
          </p:nvPr>
        </p:nvSpPr>
        <p:spPr>
          <a:xfrm>
            <a:off x="5024957" y="0"/>
            <a:ext cx="8992756" cy="912815"/>
          </a:xfrm>
          <a:prstGeom prst="rect">
            <a:avLst/>
          </a:prstGeom>
          <a:solidFill>
            <a:srgbClr val="00A3D7"/>
          </a:solidFill>
          <a:ln w="25400">
            <a:solidFill>
              <a:srgbClr val="000000"/>
            </a:solidFill>
          </a:ln>
        </p:spPr>
        <p:txBody>
          <a:bodyPr lIns="45406" tIns="45406" rIns="45406" bIns="45406" anchor="b"/>
          <a:lstStyle>
            <a:lvl1pPr defTabSz="522203">
              <a:defRPr sz="3300" b="1" u="sng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Title Text</a:t>
            </a:r>
          </a:p>
        </p:txBody>
      </p:sp>
      <p:sp>
        <p:nvSpPr>
          <p:cNvPr id="138" name="Shape 138"/>
          <p:cNvSpPr>
            <a:spLocks noGrp="1"/>
          </p:cNvSpPr>
          <p:nvPr>
            <p:ph type="body" idx="13"/>
          </p:nvPr>
        </p:nvSpPr>
        <p:spPr>
          <a:xfrm>
            <a:off x="96104" y="952495"/>
            <a:ext cx="13894152" cy="9114907"/>
          </a:xfrm>
          <a:prstGeom prst="rect">
            <a:avLst/>
          </a:prstGeom>
          <a:solidFill>
            <a:srgbClr val="94E3FE"/>
          </a:solidFill>
        </p:spPr>
        <p:txBody>
          <a:bodyPr lIns="34054" tIns="34054" rIns="34054" bIns="34054"/>
          <a:lstStyle/>
          <a:p>
            <a:endParaRPr/>
          </a:p>
        </p:txBody>
      </p:sp>
      <p:sp>
        <p:nvSpPr>
          <p:cNvPr id="5" name="Shape 139"/>
          <p:cNvSpPr>
            <a:spLocks noGrp="1"/>
          </p:cNvSpPr>
          <p:nvPr>
            <p:ph type="sldNum" sz="quarter" idx="14"/>
          </p:nvPr>
        </p:nvSpPr>
        <p:spPr>
          <a:xfrm>
            <a:off x="6841512" y="9644947"/>
            <a:ext cx="363676" cy="369240"/>
          </a:xfrm>
        </p:spPr>
        <p:txBody>
          <a:bodyPr lIns="45406" tIns="45406" rIns="45406" bIns="45406" anchor="t"/>
          <a:lstStyle>
            <a:lvl1pPr algn="ctr" defTabSz="520693">
              <a:defRPr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</a:lstStyle>
          <a:p>
            <a:pPr>
              <a:defRPr/>
            </a:pPr>
            <a:fld id="{DE862925-DD62-DC4D-9D97-6840045400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29136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F122-746A-475E-9357-E0CE52F91517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C921-64B0-48B6-A269-C5867EC14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5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556" y="6528743"/>
            <a:ext cx="11950065" cy="201788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0556" y="4306243"/>
            <a:ext cx="11950065" cy="22224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F122-746A-475E-9357-E0CE52F91517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C921-64B0-48B6-A269-C5867EC14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012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2946" y="2370669"/>
            <a:ext cx="6209347" cy="670513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46609" y="2370669"/>
            <a:ext cx="6209347" cy="670513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F122-746A-475E-9357-E0CE52F91517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C921-64B0-48B6-A269-C5867EC14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757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2945" y="2274242"/>
            <a:ext cx="6211789" cy="9477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2945" y="3222037"/>
            <a:ext cx="6211789" cy="58537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141730" y="2274242"/>
            <a:ext cx="6214229" cy="9477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41730" y="3222037"/>
            <a:ext cx="6214229" cy="58537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F122-746A-475E-9357-E0CE52F91517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C921-64B0-48B6-A269-C5867EC14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78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F122-746A-475E-9357-E0CE52F91517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C921-64B0-48B6-A269-C5867EC14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174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F122-746A-475E-9357-E0CE52F91517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C921-64B0-48B6-A269-C5867EC14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492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947" y="404518"/>
            <a:ext cx="4625281" cy="17215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6640" y="404520"/>
            <a:ext cx="7859315" cy="86712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2947" y="2126077"/>
            <a:ext cx="4625281" cy="69497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F122-746A-475E-9357-E0CE52F91517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C921-64B0-48B6-A269-C5867EC14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706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5643" y="7112000"/>
            <a:ext cx="8435340" cy="8396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55643" y="907815"/>
            <a:ext cx="8435340" cy="6096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55643" y="7951612"/>
            <a:ext cx="8435340" cy="11923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8F122-746A-475E-9357-E0CE52F91517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C921-64B0-48B6-A269-C5867EC14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73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2945" y="406871"/>
            <a:ext cx="12653010" cy="16933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2945" y="2370669"/>
            <a:ext cx="12653010" cy="6705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2947" y="9416817"/>
            <a:ext cx="3280410" cy="5409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8F122-746A-475E-9357-E0CE52F91517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03460" y="9416817"/>
            <a:ext cx="4451985" cy="5409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75547" y="9416817"/>
            <a:ext cx="3280410" cy="5409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3C921-64B0-48B6-A269-C5867EC14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548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Paper 1: Creative Prose Writing 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>
                <a:solidFill>
                  <a:srgbClr val="FF0000"/>
                </a:solidFill>
              </a:rPr>
              <a:t>What does it involve?</a:t>
            </a:r>
          </a:p>
          <a:p>
            <a:r>
              <a:rPr lang="en-GB" sz="4400" dirty="0"/>
              <a:t>Assesses your prose writing skills. (Narrative Writing)</a:t>
            </a:r>
          </a:p>
          <a:p>
            <a:r>
              <a:rPr lang="en-GB" sz="4400" dirty="0"/>
              <a:t>You will have a choice of 4 questions to pick from. You only pick one question to answer.</a:t>
            </a:r>
          </a:p>
          <a:p>
            <a:r>
              <a:rPr lang="en-GB" sz="4400" dirty="0"/>
              <a:t>The options could include: titles of stories; the opening/ending lines of stories; a topic/event to write about; a picture to take </a:t>
            </a:r>
            <a:r>
              <a:rPr lang="en-GB" sz="4000" dirty="0"/>
              <a:t>inspiration from.</a:t>
            </a:r>
          </a:p>
        </p:txBody>
      </p:sp>
    </p:spTree>
    <p:extLst>
      <p:ext uri="{BB962C8B-B14F-4D97-AF65-F5344CB8AC3E}">
        <p14:creationId xmlns:p14="http://schemas.microsoft.com/office/powerpoint/2010/main" val="2456627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E6FA"/>
            </a:gs>
            <a:gs pos="100000">
              <a:srgbClr val="FFFFFF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0154" y="624101"/>
            <a:ext cx="7943279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600" dirty="0">
                <a:solidFill>
                  <a:srgbClr val="000000"/>
                </a:solidFill>
                <a:latin typeface="Times New Roman - 35"/>
              </a:rPr>
              <a:t>Always SHOW never TELL- copy two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53266" y="1196844"/>
            <a:ext cx="7997189" cy="206210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GB" sz="3200" dirty="0">
                <a:solidFill>
                  <a:srgbClr val="000000"/>
                </a:solidFill>
                <a:latin typeface="Times New Roman - 24"/>
              </a:rPr>
              <a:t>His face was ashen and lifeless. Sunken in their sockets, his eyes darted in all directions. Normal coordination evaded him. No sound escaped his vice </a:t>
            </a:r>
            <a:r>
              <a:rPr lang="en-GB" sz="3200">
                <a:solidFill>
                  <a:srgbClr val="000000"/>
                </a:solidFill>
                <a:latin typeface="Times New Roman - 24"/>
              </a:rPr>
              <a:t>like mouth</a:t>
            </a:r>
            <a:r>
              <a:rPr lang="en-GB" sz="3200" dirty="0">
                <a:solidFill>
                  <a:srgbClr val="000000"/>
                </a:solidFill>
                <a:latin typeface="Times New Roman - 24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77433" y="1889342"/>
            <a:ext cx="3057811" cy="58477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3200" dirty="0">
                <a:solidFill>
                  <a:srgbClr val="000000"/>
                </a:solidFill>
                <a:latin typeface="Times New Roman - 24"/>
              </a:rPr>
              <a:t>He was scared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99296" y="4283899"/>
            <a:ext cx="7609379" cy="206210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GB" sz="3200" dirty="0">
                <a:solidFill>
                  <a:srgbClr val="000000"/>
                </a:solidFill>
                <a:latin typeface="Times New Roman - 24"/>
              </a:rPr>
              <a:t>The sky burned with the golden embers of the sunrise. They locked hands, locked eyes and faced the future: together.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5442" y="4375678"/>
            <a:ext cx="5447824" cy="58477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3200" dirty="0">
                <a:solidFill>
                  <a:srgbClr val="000000"/>
                </a:solidFill>
                <a:latin typeface="Times New Roman - 24"/>
              </a:rPr>
              <a:t>They were best mates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97202" y="7240240"/>
            <a:ext cx="8928991" cy="206210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GB" sz="3200" dirty="0">
                <a:solidFill>
                  <a:srgbClr val="000000"/>
                </a:solidFill>
                <a:latin typeface="Times New Roman - 24"/>
              </a:rPr>
              <a:t>The </a:t>
            </a:r>
            <a:r>
              <a:rPr lang="en-GB" sz="3200" dirty="0" err="1">
                <a:solidFill>
                  <a:srgbClr val="000000"/>
                </a:solidFill>
                <a:latin typeface="Times New Roman - 24"/>
              </a:rPr>
              <a:t>Sgt.</a:t>
            </a:r>
            <a:r>
              <a:rPr lang="en-GB" sz="3200" dirty="0">
                <a:solidFill>
                  <a:srgbClr val="000000"/>
                </a:solidFill>
                <a:latin typeface="Times New Roman - 24"/>
              </a:rPr>
              <a:t> handed his last cigarette to the baby-faced soldier. He winked, the faintest of wry smiles curling the corner of his top lip. There were no words; none were needed.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5077" y="7400914"/>
            <a:ext cx="3690461" cy="58477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3200" dirty="0">
                <a:solidFill>
                  <a:srgbClr val="000000"/>
                </a:solidFill>
                <a:latin typeface="Times New Roman - 24"/>
              </a:rPr>
              <a:t>They were happy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5077" y="110135"/>
            <a:ext cx="12793599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Times New Roman - 24"/>
              </a:rPr>
              <a:t>LO: To write engaging description through SHOW description rather then TELL</a:t>
            </a:r>
          </a:p>
        </p:txBody>
      </p:sp>
    </p:spTree>
    <p:extLst>
      <p:ext uri="{BB962C8B-B14F-4D97-AF65-F5344CB8AC3E}">
        <p14:creationId xmlns:p14="http://schemas.microsoft.com/office/powerpoint/2010/main" val="3376921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3CB6D5-D6EA-4B2E-BDC3-C90EFE5C2362}"/>
              </a:ext>
            </a:extLst>
          </p:cNvPr>
          <p:cNvSpPr txBox="1"/>
          <p:nvPr/>
        </p:nvSpPr>
        <p:spPr>
          <a:xfrm>
            <a:off x="4293146" y="687512"/>
            <a:ext cx="8572411" cy="7478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u="sng" dirty="0"/>
              <a:t>Write your own for one of the following:</a:t>
            </a:r>
          </a:p>
          <a:p>
            <a:endParaRPr lang="en-GB" sz="4000" dirty="0"/>
          </a:p>
          <a:p>
            <a:endParaRPr lang="en-GB" sz="4000" dirty="0"/>
          </a:p>
          <a:p>
            <a:r>
              <a:rPr lang="en-GB" sz="4000" dirty="0"/>
              <a:t>She was ecstatic!</a:t>
            </a:r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  <a:p>
            <a:r>
              <a:rPr lang="en-GB" sz="4000" dirty="0"/>
              <a:t>We were distraught.</a:t>
            </a:r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  <a:p>
            <a:r>
              <a:rPr lang="en-GB" sz="4000" dirty="0"/>
              <a:t>He was grief-stricken.</a:t>
            </a:r>
          </a:p>
        </p:txBody>
      </p:sp>
    </p:spTree>
    <p:extLst>
      <p:ext uri="{BB962C8B-B14F-4D97-AF65-F5344CB8AC3E}">
        <p14:creationId xmlns:p14="http://schemas.microsoft.com/office/powerpoint/2010/main" val="3011457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E6FA"/>
            </a:gs>
            <a:gs pos="100000">
              <a:srgbClr val="E6E6FA">
                <a:tint val="0"/>
              </a:srgb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178" y="238627"/>
            <a:ext cx="13338381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700" u="sng">
                <a:solidFill>
                  <a:srgbClr val="000000"/>
                </a:solidFill>
                <a:latin typeface="Arial - 36"/>
              </a:rPr>
              <a:t>Peer Assessment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1178" y="844372"/>
            <a:ext cx="13440836" cy="33855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Arial - 22"/>
              </a:rPr>
              <a:t>Write a comment and a target for your partner based on the criteria below.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0224" y="1606143"/>
            <a:ext cx="11818614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3600" dirty="0">
                <a:solidFill>
                  <a:srgbClr val="000000"/>
                </a:solidFill>
                <a:latin typeface="Arial - 20"/>
              </a:rPr>
              <a:t>Assessment Criteria</a:t>
            </a:r>
          </a:p>
          <a:p>
            <a:endParaRPr lang="en-GB" sz="3600" dirty="0">
              <a:solidFill>
                <a:srgbClr val="000000"/>
              </a:solidFill>
              <a:latin typeface="Arial - 20"/>
            </a:endParaRPr>
          </a:p>
          <a:p>
            <a:r>
              <a:rPr lang="en-GB" sz="3600" dirty="0">
                <a:solidFill>
                  <a:srgbClr val="000000"/>
                </a:solidFill>
                <a:latin typeface="Arial - 20"/>
              </a:rPr>
              <a:t>Detailed description – 5 senses </a:t>
            </a:r>
          </a:p>
          <a:p>
            <a:r>
              <a:rPr lang="en-GB" sz="3600" dirty="0">
                <a:solidFill>
                  <a:srgbClr val="000000"/>
                </a:solidFill>
                <a:latin typeface="Arial - 20"/>
              </a:rPr>
              <a:t>Uses 'show' not 'tell consistently</a:t>
            </a:r>
          </a:p>
          <a:p>
            <a:r>
              <a:rPr lang="en-GB" sz="3600" dirty="0">
                <a:solidFill>
                  <a:srgbClr val="000000"/>
                </a:solidFill>
                <a:latin typeface="Arial - 20"/>
              </a:rPr>
              <a:t>Varied vocabulary</a:t>
            </a:r>
          </a:p>
          <a:p>
            <a:r>
              <a:rPr lang="en-GB" sz="3600" dirty="0">
                <a:solidFill>
                  <a:srgbClr val="000000"/>
                </a:solidFill>
                <a:latin typeface="Arial - 20"/>
              </a:rPr>
              <a:t>Use of complex sentence structures</a:t>
            </a:r>
          </a:p>
          <a:p>
            <a:endParaRPr lang="en-GB" sz="3600" dirty="0">
              <a:solidFill>
                <a:srgbClr val="000000"/>
              </a:solidFill>
              <a:latin typeface="Arial - 20"/>
            </a:endParaRPr>
          </a:p>
          <a:p>
            <a:r>
              <a:rPr lang="en-GB" sz="3600" dirty="0">
                <a:solidFill>
                  <a:srgbClr val="000000"/>
                </a:solidFill>
                <a:latin typeface="Arial - 20"/>
              </a:rPr>
              <a:t>Challenge: some alliteration, similes and imagery detail used </a:t>
            </a:r>
          </a:p>
          <a:p>
            <a:endParaRPr lang="en-GB" sz="3600" dirty="0">
              <a:solidFill>
                <a:srgbClr val="000000"/>
              </a:solidFill>
              <a:latin typeface="Arial - 20"/>
            </a:endParaRPr>
          </a:p>
        </p:txBody>
      </p:sp>
    </p:spTree>
    <p:extLst>
      <p:ext uri="{BB962C8B-B14F-4D97-AF65-F5344CB8AC3E}">
        <p14:creationId xmlns:p14="http://schemas.microsoft.com/office/powerpoint/2010/main" val="3753690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hape 280"/>
          <p:cNvSpPr>
            <a:spLocks noChangeArrowheads="1"/>
          </p:cNvSpPr>
          <p:nvPr/>
        </p:nvSpPr>
        <p:spPr bwMode="auto">
          <a:xfrm>
            <a:off x="4869210" y="399480"/>
            <a:ext cx="3683665" cy="1410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8121" tIns="58121" rIns="58121" bIns="58121">
            <a:spAutoFit/>
          </a:bodyPr>
          <a:lstStyle>
            <a:lvl1pPr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eaLnBrk="1"/>
            <a:r>
              <a:rPr lang="en-US" altLang="en-US" sz="8400" dirty="0"/>
              <a:t>Setting</a:t>
            </a:r>
          </a:p>
        </p:txBody>
      </p:sp>
      <p:sp>
        <p:nvSpPr>
          <p:cNvPr id="50178" name="Shape 281"/>
          <p:cNvSpPr>
            <a:spLocks noChangeArrowheads="1"/>
          </p:cNvSpPr>
          <p:nvPr/>
        </p:nvSpPr>
        <p:spPr bwMode="auto">
          <a:xfrm>
            <a:off x="1556842" y="2415704"/>
            <a:ext cx="9404409" cy="6396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8121" tIns="58121" rIns="58121" bIns="58121">
            <a:spAutoFit/>
          </a:bodyPr>
          <a:lstStyle>
            <a:lvl1pPr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eaLnBrk="1"/>
            <a:r>
              <a:rPr lang="en-US" altLang="en-US" sz="5100" dirty="0"/>
              <a:t>You need to be:</a:t>
            </a:r>
          </a:p>
          <a:p>
            <a:pPr eaLnBrk="1"/>
            <a:r>
              <a:rPr lang="en-US" altLang="en-US" sz="5100" dirty="0"/>
              <a:t>able to use sophisticated devices and detail to set a strong atmosphere and tone for the opening of a story </a:t>
            </a:r>
          </a:p>
          <a:p>
            <a:pPr eaLnBrk="1"/>
            <a:endParaRPr lang="en-US" altLang="en-US" sz="5100" dirty="0"/>
          </a:p>
          <a:p>
            <a:pPr eaLnBrk="1"/>
            <a:r>
              <a:rPr lang="en-US" altLang="en-US" sz="5100" dirty="0"/>
              <a:t>What does this mean?</a:t>
            </a:r>
          </a:p>
          <a:p>
            <a:pPr eaLnBrk="1"/>
            <a:endParaRPr lang="en-US" altLang="en-US" sz="5100" dirty="0"/>
          </a:p>
        </p:txBody>
      </p:sp>
    </p:spTree>
    <p:extLst>
      <p:ext uri="{BB962C8B-B14F-4D97-AF65-F5344CB8AC3E}">
        <p14:creationId xmlns:p14="http://schemas.microsoft.com/office/powerpoint/2010/main" val="446360561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hape 283"/>
          <p:cNvSpPr>
            <a:spLocks noGrp="1"/>
          </p:cNvSpPr>
          <p:nvPr>
            <p:ph type="title"/>
          </p:nvPr>
        </p:nvSpPr>
        <p:spPr>
          <a:xfrm>
            <a:off x="2284571" y="-101130"/>
            <a:ext cx="9489758" cy="1693335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The Setting </a:t>
            </a:r>
          </a:p>
        </p:txBody>
      </p:sp>
      <p:sp>
        <p:nvSpPr>
          <p:cNvPr id="51202" name="Shape 284"/>
          <p:cNvSpPr>
            <a:spLocks noGrp="1"/>
          </p:cNvSpPr>
          <p:nvPr>
            <p:ph type="body" idx="1"/>
          </p:nvPr>
        </p:nvSpPr>
        <p:spPr>
          <a:xfrm>
            <a:off x="2284571" y="1335854"/>
            <a:ext cx="9489758" cy="6705130"/>
          </a:xfrm>
        </p:spPr>
        <p:txBody>
          <a:bodyPr/>
          <a:lstStyle/>
          <a:p>
            <a:pPr marL="337038" indent="-294656" defTabSz="645820">
              <a:spcBef>
                <a:spcPts val="636"/>
              </a:spcBef>
              <a:buSzPct val="56000"/>
              <a:buFont typeface="Chalkboard SE Regular" charset="0"/>
              <a:buChar char="๏"/>
            </a:pPr>
            <a:r>
              <a:rPr lang="en-US" altLang="en-US" sz="4200">
                <a:latin typeface="Chalkboard SE Regular" charset="0"/>
                <a:ea typeface="Chalkboard SE Regular" charset="0"/>
                <a:cs typeface="Chalkboard SE Regular" charset="0"/>
                <a:sym typeface="Chalkboard SE Regular" charset="0"/>
              </a:rPr>
              <a:t>You have three minutes to consider and decide </a:t>
            </a:r>
            <a:r>
              <a:rPr lang="en-US" altLang="en-US" sz="4200" u="sng">
                <a:latin typeface="Chalkboard SE Bold" charset="0"/>
                <a:ea typeface="Chalkboard SE Bold" charset="0"/>
                <a:cs typeface="Chalkboard SE Bold" charset="0"/>
                <a:sym typeface="Chalkboard SE Bold" charset="0"/>
              </a:rPr>
              <a:t>what</a:t>
            </a:r>
            <a:r>
              <a:rPr lang="en-US" altLang="en-US" sz="4200">
                <a:latin typeface="Chalkboard SE Regular" charset="0"/>
                <a:ea typeface="Chalkboard SE Regular" charset="0"/>
                <a:cs typeface="Chalkboard SE Regular" charset="0"/>
                <a:sym typeface="Chalkboard SE Regular" charset="0"/>
              </a:rPr>
              <a:t> you would describe in this setting - what details would we zoom in on?</a:t>
            </a:r>
          </a:p>
          <a:p>
            <a:pPr marL="337038" indent="-294656" defTabSz="645820">
              <a:spcBef>
                <a:spcPts val="636"/>
              </a:spcBef>
              <a:buSzPct val="56000"/>
              <a:buFont typeface="Chalkboard SE Regular" charset="0"/>
              <a:buChar char="๏"/>
            </a:pPr>
            <a:endParaRPr lang="en-US" altLang="en-US" sz="4200">
              <a:latin typeface="Chalkboard SE Regular" charset="0"/>
              <a:ea typeface="Chalkboard SE Regular" charset="0"/>
              <a:cs typeface="Chalkboard SE Regular" charset="0"/>
              <a:sym typeface="Chalkboard SE Regular" charset="0"/>
            </a:endParaRPr>
          </a:p>
          <a:p>
            <a:pPr marL="337038" indent="-294656" defTabSz="645820">
              <a:spcBef>
                <a:spcPts val="636"/>
              </a:spcBef>
              <a:buSzPct val="56000"/>
              <a:buFont typeface="Chalkboard SE Regular" charset="0"/>
              <a:buChar char="๏"/>
            </a:pPr>
            <a:r>
              <a:rPr lang="en-US" altLang="en-US" sz="4200">
                <a:latin typeface="Chalkboard SE Regular" charset="0"/>
                <a:ea typeface="Chalkboard SE Regular" charset="0"/>
                <a:cs typeface="Chalkboard SE Regular" charset="0"/>
                <a:sym typeface="Chalkboard SE Regular" charset="0"/>
              </a:rPr>
              <a:t>Remember the skills we’ve worked on. Look at the senses, what mood are we trying to create? </a:t>
            </a:r>
          </a:p>
        </p:txBody>
      </p:sp>
    </p:spTree>
    <p:extLst>
      <p:ext uri="{BB962C8B-B14F-4D97-AF65-F5344CB8AC3E}">
        <p14:creationId xmlns:p14="http://schemas.microsoft.com/office/powerpoint/2010/main" val="2918728093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hape 286"/>
          <p:cNvSpPr>
            <a:spLocks noGrp="1"/>
          </p:cNvSpPr>
          <p:nvPr>
            <p:ph type="body" sz="quarter" idx="1"/>
          </p:nvPr>
        </p:nvSpPr>
        <p:spPr>
          <a:xfrm>
            <a:off x="1757364" y="2"/>
            <a:ext cx="400899" cy="383353"/>
          </a:xfrm>
        </p:spPr>
        <p:txBody>
          <a:bodyPr/>
          <a:lstStyle/>
          <a:p>
            <a:pPr defTabSz="520693">
              <a:spcBef>
                <a:spcPct val="0"/>
              </a:spcBef>
            </a:pPr>
            <a:r>
              <a:rPr lang="en-US" altLang="en-US">
                <a:latin typeface="Gill Sans" charset="0"/>
                <a:ea typeface="Gill Sans" charset="0"/>
                <a:cs typeface="Gill Sans" charset="0"/>
                <a:sym typeface="Gill Sans" charset="0"/>
              </a:rPr>
              <a:t>Ob</a:t>
            </a:r>
          </a:p>
        </p:txBody>
      </p:sp>
      <p:sp>
        <p:nvSpPr>
          <p:cNvPr id="52226" name="Shape 287"/>
          <p:cNvSpPr>
            <a:spLocks noGrp="1"/>
          </p:cNvSpPr>
          <p:nvPr>
            <p:ph type="sldNum" sz="quarter" idx="14"/>
          </p:nvPr>
        </p:nvSpPr>
        <p:spPr>
          <a:noFill/>
        </p:spPr>
        <p:txBody>
          <a:bodyPr/>
          <a:lstStyle>
            <a:lvl1pPr defTabSz="520693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944512" indent="-363274" defTabSz="520693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453096" indent="-290619" defTabSz="520693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2034334" indent="-290619" defTabSz="520693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615573" indent="-290619" defTabSz="520693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3196811" indent="-290619" defTabSz="5206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3778049" indent="-290619" defTabSz="5206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4359288" indent="-290619" defTabSz="5206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4940526" indent="-290619" defTabSz="5206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fld id="{2282F7B2-1483-EC44-8C0A-5A4FC772228C}" type="slidenum">
              <a:rPr lang="en-US" altLang="en-US">
                <a:latin typeface="Gill Sans" charset="0"/>
                <a:ea typeface="Gill Sans" charset="0"/>
                <a:cs typeface="Gill Sans" charset="0"/>
                <a:sym typeface="Gill Sans" charset="0"/>
              </a:rPr>
              <a:pPr/>
              <a:t>15</a:t>
            </a:fld>
            <a:endParaRPr lang="en-US" altLang="en-US">
              <a:latin typeface="Gill Sans" charset="0"/>
              <a:ea typeface="Gill Sans" charset="0"/>
              <a:cs typeface="Gill Sans" charset="0"/>
              <a:sym typeface="Gill Sans" charset="0"/>
            </a:endParaRPr>
          </a:p>
        </p:txBody>
      </p:sp>
      <p:pic>
        <p:nvPicPr>
          <p:cNvPr id="52227" name="image10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978" y="1119560"/>
            <a:ext cx="10778490" cy="922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52228" name="Shape 289"/>
          <p:cNvSpPr>
            <a:spLocks noChangeArrowheads="1"/>
          </p:cNvSpPr>
          <p:nvPr/>
        </p:nvSpPr>
        <p:spPr bwMode="auto">
          <a:xfrm>
            <a:off x="980983" y="347930"/>
            <a:ext cx="11721058" cy="64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406" tIns="45406" rIns="45406" bIns="45406" anchor="ctr">
            <a:spAutoFit/>
          </a:bodyPr>
          <a:lstStyle>
            <a:lvl1pPr defTabSz="409575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 defTabSz="409575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 defTabSz="409575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 defTabSz="409575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 defTabSz="409575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ctr" eaLnBrk="1"/>
            <a:r>
              <a:rPr lang="en-US" altLang="en-US" sz="3600" dirty="0">
                <a:latin typeface="Gill Sans" charset="0"/>
                <a:ea typeface="Gill Sans" charset="0"/>
                <a:cs typeface="Gill Sans" charset="0"/>
                <a:sym typeface="Gill Sans" charset="0"/>
              </a:rPr>
              <a:t>What can we see, hear, smell, heat/cold, what do you taste? </a:t>
            </a:r>
          </a:p>
        </p:txBody>
      </p:sp>
      <p:sp>
        <p:nvSpPr>
          <p:cNvPr id="52229" name="Shape 290"/>
          <p:cNvSpPr>
            <a:spLocks noChangeArrowheads="1"/>
          </p:cNvSpPr>
          <p:nvPr/>
        </p:nvSpPr>
        <p:spPr bwMode="auto">
          <a:xfrm>
            <a:off x="32755" y="2089747"/>
            <a:ext cx="2016223" cy="2307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406" tIns="45406" rIns="45406" bIns="45406" anchor="ctr">
            <a:spAutoFit/>
          </a:bodyPr>
          <a:lstStyle>
            <a:lvl1pPr defTabSz="409575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 defTabSz="409575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 defTabSz="409575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 defTabSz="409575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 defTabSz="409575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defTabSz="409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ctr" eaLnBrk="1"/>
            <a:r>
              <a:rPr lang="en-US" altLang="en-US" sz="3600" dirty="0">
                <a:latin typeface="Gill Sans" charset="0"/>
                <a:ea typeface="Gill Sans" charset="0"/>
                <a:cs typeface="Gill Sans" charset="0"/>
                <a:sym typeface="Gill Sans" charset="0"/>
              </a:rPr>
              <a:t>What mood are we trying to create? </a:t>
            </a:r>
          </a:p>
        </p:txBody>
      </p:sp>
    </p:spTree>
    <p:extLst>
      <p:ext uri="{BB962C8B-B14F-4D97-AF65-F5344CB8AC3E}">
        <p14:creationId xmlns:p14="http://schemas.microsoft.com/office/powerpoint/2010/main" val="313725298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hape 292"/>
          <p:cNvSpPr>
            <a:spLocks noChangeArrowheads="1"/>
          </p:cNvSpPr>
          <p:nvPr/>
        </p:nvSpPr>
        <p:spPr bwMode="auto">
          <a:xfrm>
            <a:off x="2020967" y="2709335"/>
            <a:ext cx="4796135" cy="371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8121" tIns="58121" rIns="58121" bIns="58121">
            <a:spAutoFit/>
          </a:bodyPr>
          <a:lstStyle>
            <a:lvl1pPr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eaLnBrk="1"/>
            <a:r>
              <a:rPr lang="en-US" altLang="en-US" sz="3900"/>
              <a:t>The people pushing and shoving seemed like a washing machine churning bags and tickets and passports. </a:t>
            </a:r>
          </a:p>
        </p:txBody>
      </p:sp>
      <p:sp>
        <p:nvSpPr>
          <p:cNvPr id="293" name="Shape 293"/>
          <p:cNvSpPr>
            <a:spLocks noChangeArrowheads="1"/>
          </p:cNvSpPr>
          <p:nvPr/>
        </p:nvSpPr>
        <p:spPr bwMode="auto">
          <a:xfrm>
            <a:off x="7358956" y="2220148"/>
            <a:ext cx="4796135" cy="6211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8121" tIns="58121" rIns="58121" bIns="58121">
            <a:spAutoFit/>
          </a:bodyPr>
          <a:lstStyle>
            <a:lvl1pPr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eaLnBrk="1"/>
            <a:r>
              <a:rPr lang="en-US" altLang="en-US" sz="3600"/>
              <a:t>Frantic, sweaty hands clutch boarding passes, clutch miserable, red-eyed children, clutch hard metal handles on hard plastic suitcases, handing over hard plastic passports — a break in the queue, a shuffle forward. Pause.</a:t>
            </a:r>
          </a:p>
        </p:txBody>
      </p:sp>
      <p:sp>
        <p:nvSpPr>
          <p:cNvPr id="294" name="Shape 294"/>
          <p:cNvSpPr>
            <a:spLocks noChangeArrowheads="1"/>
          </p:cNvSpPr>
          <p:nvPr/>
        </p:nvSpPr>
        <p:spPr bwMode="auto">
          <a:xfrm>
            <a:off x="1880012" y="538575"/>
            <a:ext cx="5729491" cy="2071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8121" tIns="58121" rIns="58121" bIns="58121">
            <a:spAutoFit/>
          </a:bodyPr>
          <a:lstStyle>
            <a:lvl1pPr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eaLnBrk="1"/>
            <a:r>
              <a:rPr lang="en-US" altLang="en-US" sz="12700">
                <a:solidFill>
                  <a:srgbClr val="FF2A11"/>
                </a:solidFill>
                <a:latin typeface="Phosphate Inline" charset="0"/>
                <a:ea typeface="Phosphate Inline" charset="0"/>
                <a:cs typeface="Phosphate Inline" charset="0"/>
                <a:sym typeface="Phosphate Inline" charset="0"/>
              </a:rPr>
              <a:t>Boring! </a:t>
            </a:r>
          </a:p>
        </p:txBody>
      </p:sp>
      <p:sp>
        <p:nvSpPr>
          <p:cNvPr id="295" name="Shape 295"/>
          <p:cNvSpPr>
            <a:spLocks noChangeArrowheads="1"/>
          </p:cNvSpPr>
          <p:nvPr/>
        </p:nvSpPr>
        <p:spPr bwMode="auto">
          <a:xfrm>
            <a:off x="7358957" y="-388056"/>
            <a:ext cx="6582288" cy="1840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8121" tIns="58121" rIns="58121" bIns="58121">
            <a:spAutoFit/>
          </a:bodyPr>
          <a:lstStyle>
            <a:lvl1pPr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eaLnBrk="1"/>
            <a:r>
              <a:rPr lang="en-US" altLang="en-US" sz="11200">
                <a:solidFill>
                  <a:srgbClr val="23F906"/>
                </a:solidFill>
                <a:latin typeface="Phosphate Inline" charset="0"/>
                <a:ea typeface="Phosphate Inline" charset="0"/>
                <a:cs typeface="Phosphate Inline" charset="0"/>
                <a:sym typeface="Phosphate Inline" charset="0"/>
              </a:rPr>
              <a:t>BETTER! </a:t>
            </a:r>
          </a:p>
        </p:txBody>
      </p:sp>
      <p:sp>
        <p:nvSpPr>
          <p:cNvPr id="53253" name="Shape 296"/>
          <p:cNvSpPr>
            <a:spLocks noChangeArrowheads="1"/>
          </p:cNvSpPr>
          <p:nvPr/>
        </p:nvSpPr>
        <p:spPr bwMode="auto">
          <a:xfrm>
            <a:off x="1880014" y="157577"/>
            <a:ext cx="1143299" cy="39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8121" tIns="58121" rIns="58121" bIns="58121">
            <a:spAutoFit/>
          </a:bodyPr>
          <a:lstStyle>
            <a:lvl1pPr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eaLnBrk="1"/>
            <a:r>
              <a:rPr lang="en-US" altLang="en-US"/>
              <a:t>Example: </a:t>
            </a:r>
          </a:p>
        </p:txBody>
      </p:sp>
    </p:spTree>
    <p:extLst>
      <p:ext uri="{BB962C8B-B14F-4D97-AF65-F5344CB8AC3E}">
        <p14:creationId xmlns:p14="http://schemas.microsoft.com/office/powerpoint/2010/main" val="4023089889"/>
      </p:ext>
    </p:ext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" grpId="0" animBg="1" advAuto="0"/>
      <p:bldP spid="294" grpId="0" animBg="1" advAuto="0"/>
      <p:bldP spid="295" grpId="0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256" y="1796580"/>
            <a:ext cx="8077288" cy="6057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8690" y="10215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Ing</a:t>
            </a:r>
            <a:r>
              <a:rPr lang="en-GB" dirty="0"/>
              <a:t> verbs to introduce the atmosphere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59900" y="148322"/>
            <a:ext cx="6766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Metaphor to describe the colours (paint easel, buckets of paint, cascade of fireworks….etc.)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8690" y="9256464"/>
            <a:ext cx="6766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Similes and alliteration adjectives: a silky silhouette of the city was like a…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33706" y="9117964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Colours – describe them all (visual imagery)  (red) ochre, cerulean blue, amber (yellow), gold, turquoise blue, etc.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455" y="3988842"/>
            <a:ext cx="1764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Smells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081419" y="3176521"/>
            <a:ext cx="17641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Sounds – or Challenge: describe the silence.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8690" y="6281716"/>
            <a:ext cx="19442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Unusual details – the distant ambulance sirens, the soaring gulls, etc.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082922" y="5670267"/>
            <a:ext cx="17872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/>
              <a:t>Prepositions: </a:t>
            </a:r>
          </a:p>
          <a:p>
            <a:endParaRPr lang="en-GB" dirty="0"/>
          </a:p>
          <a:p>
            <a:r>
              <a:rPr lang="en-GB" dirty="0"/>
              <a:t>Beyond the horizon,…</a:t>
            </a:r>
          </a:p>
          <a:p>
            <a:endParaRPr lang="en-GB" dirty="0"/>
          </a:p>
          <a:p>
            <a:r>
              <a:rPr lang="en-GB" dirty="0"/>
              <a:t>Above the towering…</a:t>
            </a:r>
          </a:p>
          <a:p>
            <a:endParaRPr lang="en-GB" dirty="0"/>
          </a:p>
          <a:p>
            <a:r>
              <a:rPr lang="en-GB" dirty="0"/>
              <a:t>Under the glassy water,…</a:t>
            </a:r>
          </a:p>
        </p:txBody>
      </p:sp>
    </p:spTree>
    <p:extLst>
      <p:ext uri="{BB962C8B-B14F-4D97-AF65-F5344CB8AC3E}">
        <p14:creationId xmlns:p14="http://schemas.microsoft.com/office/powerpoint/2010/main" val="4204085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88690" y="1335584"/>
            <a:ext cx="13870210" cy="5032136"/>
            <a:chOff x="390196" y="7319062"/>
            <a:chExt cx="9607702" cy="6365367"/>
          </a:xfrm>
        </p:grpSpPr>
        <p:sp>
          <p:nvSpPr>
            <p:cNvPr id="3" name="Freeform 2"/>
            <p:cNvSpPr/>
            <p:nvPr/>
          </p:nvSpPr>
          <p:spPr>
            <a:xfrm>
              <a:off x="390196" y="7319062"/>
              <a:ext cx="9252459" cy="6365367"/>
            </a:xfrm>
            <a:custGeom>
              <a:avLst/>
              <a:gdLst/>
              <a:ahLst/>
              <a:cxnLst/>
              <a:rect l="0" t="0" r="0" b="0"/>
              <a:pathLst>
                <a:path w="9252459" h="1449706">
                  <a:moveTo>
                    <a:pt x="0" y="0"/>
                  </a:moveTo>
                  <a:lnTo>
                    <a:pt x="9252458" y="0"/>
                  </a:lnTo>
                  <a:lnTo>
                    <a:pt x="9252458" y="1449705"/>
                  </a:lnTo>
                  <a:lnTo>
                    <a:pt x="0" y="1449705"/>
                  </a:lnTo>
                  <a:close/>
                </a:path>
              </a:pathLst>
            </a:custGeom>
            <a:solidFill>
              <a:srgbClr val="E6E6FA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540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52298" y="7501234"/>
              <a:ext cx="9245600" cy="3542812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endParaRPr lang="en-GB" sz="4400" b="1" dirty="0">
                <a:solidFill>
                  <a:srgbClr val="009300"/>
                </a:solidFill>
                <a:latin typeface="Arial - 20"/>
              </a:endParaRPr>
            </a:p>
            <a:p>
              <a:endParaRPr lang="en-GB" sz="4400" b="1">
                <a:solidFill>
                  <a:srgbClr val="009300"/>
                </a:solidFill>
                <a:latin typeface="Arial - 20"/>
              </a:endParaRPr>
            </a:p>
            <a:p>
              <a:r>
                <a:rPr lang="en-GB" sz="4400" b="1">
                  <a:solidFill>
                    <a:srgbClr val="009300"/>
                  </a:solidFill>
                  <a:latin typeface="Arial - 20"/>
                </a:rPr>
                <a:t>Glowing </a:t>
              </a:r>
              <a:r>
                <a:rPr lang="en-GB" sz="4400" b="1" dirty="0">
                  <a:solidFill>
                    <a:srgbClr val="009300"/>
                  </a:solidFill>
                  <a:latin typeface="Arial - 20"/>
                </a:rPr>
                <a:t>vividly</a:t>
              </a:r>
              <a:r>
                <a:rPr lang="en-GB" sz="4400" dirty="0">
                  <a:solidFill>
                    <a:srgbClr val="000000"/>
                  </a:solidFill>
                  <a:latin typeface="Arial - 20"/>
                </a:rPr>
                <a:t> against the cerulean blue sky, bold buildings, white clouds, </a:t>
              </a:r>
              <a:r>
                <a:rPr lang="en-GB" sz="4400" b="1" dirty="0">
                  <a:solidFill>
                    <a:srgbClr val="800080"/>
                  </a:solidFill>
                  <a:latin typeface="Arial - 20"/>
                </a:rPr>
                <a:t>striking and majestic. </a:t>
              </a:r>
              <a:r>
                <a:rPr lang="en-GB" sz="4400" dirty="0">
                  <a:solidFill>
                    <a:srgbClr val="000000"/>
                  </a:solidFill>
                  <a:latin typeface="Arial - 2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32391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hape 298"/>
          <p:cNvSpPr>
            <a:spLocks noGrp="1"/>
          </p:cNvSpPr>
          <p:nvPr>
            <p:ph type="body" sz="quarter" idx="1"/>
          </p:nvPr>
        </p:nvSpPr>
        <p:spPr>
          <a:xfrm>
            <a:off x="1757364" y="2"/>
            <a:ext cx="400899" cy="383353"/>
          </a:xfrm>
        </p:spPr>
        <p:txBody>
          <a:bodyPr/>
          <a:lstStyle/>
          <a:p>
            <a:pPr defTabSz="520693">
              <a:spcBef>
                <a:spcPct val="0"/>
              </a:spcBef>
            </a:pPr>
            <a:r>
              <a:rPr lang="en-US" altLang="en-US">
                <a:latin typeface="Gill Sans" charset="0"/>
                <a:ea typeface="Gill Sans" charset="0"/>
                <a:cs typeface="Gill Sans" charset="0"/>
                <a:sym typeface="Gill Sans" charset="0"/>
              </a:rPr>
              <a:t>Ob</a:t>
            </a:r>
          </a:p>
        </p:txBody>
      </p:sp>
      <p:sp>
        <p:nvSpPr>
          <p:cNvPr id="54274" name="Shape 299"/>
          <p:cNvSpPr>
            <a:spLocks noGrp="1"/>
          </p:cNvSpPr>
          <p:nvPr>
            <p:ph type="title"/>
          </p:nvPr>
        </p:nvSpPr>
        <p:spPr>
          <a:xfrm>
            <a:off x="4279910" y="-14111"/>
            <a:ext cx="6745710" cy="914871"/>
          </a:xfrm>
          <a:ln>
            <a:miter lim="400000"/>
            <a:headEnd/>
            <a:tailEnd/>
          </a:ln>
        </p:spPr>
        <p:txBody>
          <a:bodyPr/>
          <a:lstStyle/>
          <a:p>
            <a:pPr defTabSz="520693"/>
            <a:r>
              <a:rPr lang="en-US" altLang="en-US"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Examples! </a:t>
            </a:r>
          </a:p>
        </p:txBody>
      </p:sp>
      <p:sp>
        <p:nvSpPr>
          <p:cNvPr id="300" name="Shape 300"/>
          <p:cNvSpPr>
            <a:spLocks noGrp="1"/>
          </p:cNvSpPr>
          <p:nvPr>
            <p:ph type="body" idx="13"/>
          </p:nvPr>
        </p:nvSpPr>
        <p:spPr>
          <a:xfrm>
            <a:off x="1828758" y="952501"/>
            <a:ext cx="10421525" cy="9115778"/>
          </a:xfrm>
        </p:spPr>
        <p:txBody>
          <a:bodyPr>
            <a:normAutofit/>
          </a:bodyPr>
          <a:lstStyle/>
          <a:p>
            <a:pPr marL="302727" indent="-254291" defTabSz="522203">
              <a:spcBef>
                <a:spcPts val="509"/>
              </a:spcBef>
              <a:buSzPct val="56000"/>
              <a:buFont typeface="Chalkboard SE Regular"/>
              <a:buChar char="๏"/>
              <a:defRPr sz="2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rPr sz="3100">
                <a:latin typeface="Chalkboard SE Regular"/>
                <a:ea typeface="Chalkboard SE Regular"/>
                <a:cs typeface="Chalkboard SE Regular"/>
                <a:sym typeface="Chalkboard SE Regular"/>
              </a:rPr>
              <a:t>1. The air was heavy among the branches. (</a:t>
            </a:r>
            <a:r>
              <a:rPr sz="3100">
                <a:solidFill>
                  <a:srgbClr val="FD4315"/>
                </a:solidFill>
                <a:latin typeface="Chalkboard SE Regular"/>
                <a:ea typeface="Chalkboard SE Regular"/>
                <a:cs typeface="Chalkboard SE Regular"/>
                <a:sym typeface="Chalkboard SE Regular"/>
              </a:rPr>
              <a:t>boring</a:t>
            </a:r>
            <a:r>
              <a:rPr sz="3100">
                <a:latin typeface="Chalkboard SE Regular"/>
                <a:ea typeface="Chalkboard SE Regular"/>
                <a:cs typeface="Chalkboard SE Regular"/>
                <a:sym typeface="Chalkboard SE Regular"/>
              </a:rPr>
              <a:t>!) </a:t>
            </a:r>
          </a:p>
          <a:p>
            <a:pPr marL="302727" indent="-254291" defTabSz="522203">
              <a:spcBef>
                <a:spcPts val="509"/>
              </a:spcBef>
              <a:buSzPct val="56000"/>
              <a:buFont typeface="Chalkboard SE Regular"/>
              <a:buChar char="๏"/>
              <a:defRPr sz="2400">
                <a:latin typeface="Chalkboard SE Bold"/>
                <a:ea typeface="Chalkboard SE Bold"/>
                <a:cs typeface="Chalkboard SE Bold"/>
                <a:sym typeface="Chalkboard SE Bold"/>
              </a:defRPr>
            </a:pPr>
            <a:r>
              <a:rPr sz="3100">
                <a:latin typeface="Chalkboard SE Bold"/>
                <a:ea typeface="Chalkboard SE Bold"/>
                <a:cs typeface="Chalkboard SE Bold"/>
                <a:sym typeface="Chalkboard SE Bold"/>
              </a:rPr>
              <a:t>The lucidly indistinct air grappled softly with the dead branches..</a:t>
            </a:r>
            <a:endParaRPr sz="1500">
              <a:latin typeface="Chalkboard SE Bold"/>
              <a:ea typeface="Chalkboard SE Bold"/>
              <a:cs typeface="Chalkboard SE Bold"/>
              <a:sym typeface="Chalkboard SE Bold"/>
            </a:endParaRPr>
          </a:p>
          <a:p>
            <a:pPr marL="295662" indent="-247226" defTabSz="522203">
              <a:spcBef>
                <a:spcPts val="509"/>
              </a:spcBef>
              <a:buSzPct val="56000"/>
              <a:buFont typeface="Chalkboard SE Regular"/>
              <a:buChar char="๏"/>
              <a:defRPr sz="1200">
                <a:latin typeface="Chalkboard SE Bold"/>
                <a:ea typeface="Chalkboard SE Bold"/>
                <a:cs typeface="Chalkboard SE Bold"/>
                <a:sym typeface="Chalkboard SE Bold"/>
              </a:defRPr>
            </a:pPr>
            <a:endParaRPr sz="1500">
              <a:latin typeface="Chalkboard SE Bold"/>
              <a:ea typeface="Chalkboard SE Bold"/>
              <a:cs typeface="Chalkboard SE Bold"/>
              <a:sym typeface="Chalkboard SE Bold"/>
            </a:endParaRPr>
          </a:p>
          <a:p>
            <a:pPr marL="295662" indent="-247226" defTabSz="522203">
              <a:spcBef>
                <a:spcPts val="509"/>
              </a:spcBef>
              <a:buSzPct val="56000"/>
              <a:buFont typeface="Chalkboard SE Regular"/>
              <a:buChar char="๏"/>
              <a:defRPr sz="1200">
                <a:latin typeface="Chalkboard SE Bold"/>
                <a:ea typeface="Chalkboard SE Bold"/>
                <a:cs typeface="Chalkboard SE Bold"/>
                <a:sym typeface="Chalkboard SE Bold"/>
              </a:defRPr>
            </a:pPr>
            <a:endParaRPr sz="1500">
              <a:latin typeface="Chalkboard SE Bold"/>
              <a:ea typeface="Chalkboard SE Bold"/>
              <a:cs typeface="Chalkboard SE Bold"/>
              <a:sym typeface="Chalkboard SE Bold"/>
            </a:endParaRPr>
          </a:p>
          <a:p>
            <a:pPr marL="295662" indent="-247226" defTabSz="522203">
              <a:spcBef>
                <a:spcPts val="509"/>
              </a:spcBef>
              <a:buSzPct val="56000"/>
              <a:buFont typeface="Chalkboard SE Regular"/>
              <a:buChar char="๏"/>
              <a:defRPr sz="1200">
                <a:latin typeface="Chalkboard SE Bold"/>
                <a:ea typeface="Chalkboard SE Bold"/>
                <a:cs typeface="Chalkboard SE Bold"/>
                <a:sym typeface="Chalkboard SE Bold"/>
              </a:defRPr>
            </a:pPr>
            <a:endParaRPr sz="1500">
              <a:latin typeface="Chalkboard SE Bold"/>
              <a:ea typeface="Chalkboard SE Bold"/>
              <a:cs typeface="Chalkboard SE Bold"/>
              <a:sym typeface="Chalkboard SE Bold"/>
            </a:endParaRPr>
          </a:p>
          <a:p>
            <a:pPr marL="295662" indent="-247226" defTabSz="522203">
              <a:spcBef>
                <a:spcPts val="509"/>
              </a:spcBef>
              <a:buSzPct val="56000"/>
              <a:buFont typeface="Chalkboard SE Regular"/>
              <a:buChar char="๏"/>
              <a:defRPr sz="2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rPr sz="3100">
                <a:latin typeface="Chalkboard SE Regular"/>
                <a:ea typeface="Chalkboard SE Regular"/>
                <a:cs typeface="Chalkboard SE Regular"/>
                <a:sym typeface="Chalkboard SE Regular"/>
              </a:rPr>
              <a:t>2. The sky was a bright blue! </a:t>
            </a:r>
            <a:r>
              <a:rPr sz="3100">
                <a:solidFill>
                  <a:schemeClr val="accent2"/>
                </a:solidFill>
                <a:latin typeface="Chalkboard SE Regular"/>
                <a:ea typeface="Chalkboard SE Regular"/>
                <a:cs typeface="Chalkboard SE Regular"/>
                <a:sym typeface="Chalkboard SE Regular"/>
              </a:rPr>
              <a:t>(Nope. Not even close!)</a:t>
            </a:r>
            <a:r>
              <a:rPr sz="3100">
                <a:latin typeface="Chalkboard SE Regular"/>
                <a:ea typeface="Chalkboard SE Regular"/>
                <a:cs typeface="Chalkboard SE Regular"/>
                <a:sym typeface="Chalkboard SE Regular"/>
              </a:rPr>
              <a:t> </a:t>
            </a:r>
            <a:endParaRPr sz="3100">
              <a:latin typeface="Chalkboard SE Bold"/>
              <a:ea typeface="Chalkboard SE Bold"/>
              <a:cs typeface="Chalkboard SE Bold"/>
              <a:sym typeface="Chalkboard SE Bold"/>
            </a:endParaRPr>
          </a:p>
          <a:p>
            <a:pPr marL="302727" indent="-254291" defTabSz="522203">
              <a:spcBef>
                <a:spcPts val="509"/>
              </a:spcBef>
              <a:buSzPct val="56000"/>
              <a:buFont typeface="Chalkboard SE Regular"/>
              <a:buChar char="๏"/>
              <a:defRPr sz="2400">
                <a:latin typeface="Chalkboard SE Bold"/>
                <a:ea typeface="Chalkboard SE Bold"/>
                <a:cs typeface="Chalkboard SE Bold"/>
                <a:sym typeface="Chalkboard SE Bold"/>
              </a:defRPr>
            </a:pPr>
            <a:r>
              <a:rPr sz="3100">
                <a:latin typeface="Chalkboard SE Bold"/>
                <a:ea typeface="Chalkboard SE Bold"/>
                <a:cs typeface="Chalkboard SE Bold"/>
                <a:sym typeface="Chalkboard SE Bold"/>
              </a:rPr>
              <a:t>Opaque cerulean blue sky dripped from the canvas of creamy hues, falling among the leaves. </a:t>
            </a:r>
          </a:p>
          <a:p>
            <a:pPr marL="302727" indent="-254291" defTabSz="522203">
              <a:spcBef>
                <a:spcPts val="509"/>
              </a:spcBef>
              <a:buSzPct val="56000"/>
              <a:buFont typeface="Chalkboard SE Regular"/>
              <a:buChar char="๏"/>
              <a:defRPr sz="2400">
                <a:latin typeface="Chalkboard SE Bold"/>
                <a:ea typeface="Chalkboard SE Bold"/>
                <a:cs typeface="Chalkboard SE Bold"/>
                <a:sym typeface="Chalkboard SE Bold"/>
              </a:defRPr>
            </a:pPr>
            <a:endParaRPr sz="3100">
              <a:latin typeface="Chalkboard SE Bold"/>
              <a:ea typeface="Chalkboard SE Bold"/>
              <a:cs typeface="Chalkboard SE Bold"/>
              <a:sym typeface="Chalkboard SE Bold"/>
            </a:endParaRPr>
          </a:p>
          <a:p>
            <a:pPr marL="302727" indent="-254291" defTabSz="522203">
              <a:spcBef>
                <a:spcPts val="509"/>
              </a:spcBef>
              <a:buSzPct val="56000"/>
              <a:buFont typeface="Chalkboard SE Regular"/>
              <a:buChar char="๏"/>
              <a:defRPr sz="2400">
                <a:latin typeface="Chalkboard SE Bold"/>
                <a:ea typeface="Chalkboard SE Bold"/>
                <a:cs typeface="Chalkboard SE Bold"/>
                <a:sym typeface="Chalkboard SE Bold"/>
              </a:defRPr>
            </a:pPr>
            <a:endParaRPr sz="3100">
              <a:latin typeface="Chalkboard SE Bold"/>
              <a:ea typeface="Chalkboard SE Bold"/>
              <a:cs typeface="Chalkboard SE Bold"/>
              <a:sym typeface="Chalkboard SE Bold"/>
            </a:endParaRPr>
          </a:p>
          <a:p>
            <a:pPr marL="295664" indent="-247227" defTabSz="522203">
              <a:spcBef>
                <a:spcPts val="509"/>
              </a:spcBef>
              <a:buSzPct val="56000"/>
              <a:buFont typeface="Chalkboard SE Regular"/>
              <a:buChar char="๏"/>
              <a:defRPr sz="28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rPr>
                <a:latin typeface="Chalkboard SE Regular"/>
                <a:ea typeface="Chalkboard SE Regular"/>
                <a:cs typeface="Chalkboard SE Regular"/>
                <a:sym typeface="Chalkboard SE Regular"/>
              </a:rPr>
              <a:t>3. The sun was bright. </a:t>
            </a:r>
            <a:r>
              <a:rPr>
                <a:solidFill>
                  <a:schemeClr val="accent2"/>
                </a:solidFill>
                <a:latin typeface="Chalkboard SE Regular"/>
                <a:ea typeface="Chalkboard SE Regular"/>
                <a:cs typeface="Chalkboard SE Regular"/>
                <a:sym typeface="Chalkboard SE Regular"/>
              </a:rPr>
              <a:t>(This sucks!) </a:t>
            </a:r>
          </a:p>
          <a:p>
            <a:pPr marL="302727" indent="-254291" defTabSz="522203">
              <a:spcBef>
                <a:spcPts val="509"/>
              </a:spcBef>
              <a:buSzPct val="56000"/>
              <a:buFont typeface="Chalkboard SE Regular"/>
              <a:buChar char="๏"/>
              <a:defRPr sz="2400">
                <a:latin typeface="Chalkboard SE Bold"/>
                <a:ea typeface="Chalkboard SE Bold"/>
                <a:cs typeface="Chalkboard SE Bold"/>
                <a:sym typeface="Chalkboard SE Bold"/>
              </a:defRPr>
            </a:pPr>
            <a:r>
              <a:rPr sz="3100">
                <a:latin typeface="Chalkboard SE Bold"/>
                <a:ea typeface="Chalkboard SE Bold"/>
                <a:cs typeface="Chalkboard SE Bold"/>
                <a:sym typeface="Chalkboard SE Bold"/>
              </a:rPr>
              <a:t>Dappled with moist sunlight, the windows glistened a vermillion dew. </a:t>
            </a:r>
          </a:p>
        </p:txBody>
      </p:sp>
      <p:sp>
        <p:nvSpPr>
          <p:cNvPr id="54276" name="Shape 301"/>
          <p:cNvSpPr>
            <a:spLocks noGrp="1"/>
          </p:cNvSpPr>
          <p:nvPr>
            <p:ph type="sldNum" sz="quarter" idx="14"/>
          </p:nvPr>
        </p:nvSpPr>
        <p:spPr>
          <a:noFill/>
        </p:spPr>
        <p:txBody>
          <a:bodyPr/>
          <a:lstStyle>
            <a:lvl1pPr defTabSz="520693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944512" indent="-363274" defTabSz="520693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453096" indent="-290619" defTabSz="520693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2034334" indent="-290619" defTabSz="520693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615573" indent="-290619" defTabSz="520693"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3196811" indent="-290619" defTabSz="5206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3778049" indent="-290619" defTabSz="5206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4359288" indent="-290619" defTabSz="5206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4940526" indent="-290619" defTabSz="5206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fld id="{538F8C68-B6A3-7245-B7D0-2A01FCEF7938}" type="slidenum">
              <a:rPr lang="en-US" altLang="en-US">
                <a:latin typeface="Gill Sans" charset="0"/>
                <a:ea typeface="Gill Sans" charset="0"/>
                <a:cs typeface="Gill Sans" charset="0"/>
                <a:sym typeface="Gill Sans" charset="0"/>
              </a:rPr>
              <a:pPr/>
              <a:t>19</a:t>
            </a:fld>
            <a:endParaRPr lang="en-US" altLang="en-US">
              <a:latin typeface="Gill Sans" charset="0"/>
              <a:ea typeface="Gill Sans" charset="0"/>
              <a:cs typeface="Gill Sans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47930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Paper 1: Creative Prose Writing 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b="1" dirty="0"/>
              <a:t>LO: To develop imaginative narrative considering structure.</a:t>
            </a:r>
          </a:p>
          <a:p>
            <a:pPr marL="0" indent="0">
              <a:buNone/>
            </a:pPr>
            <a:endParaRPr lang="en-GB" sz="4000" b="1" dirty="0"/>
          </a:p>
          <a:p>
            <a:pPr marL="0" indent="0">
              <a:buNone/>
            </a:pPr>
            <a:r>
              <a:rPr lang="en-GB" sz="4000" b="1" u="sng" dirty="0"/>
              <a:t>Why</a:t>
            </a:r>
            <a:r>
              <a:rPr lang="en-GB" sz="4000" dirty="0"/>
              <a:t>: so as to develop creative prose writing skills.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b="1" u="sng" dirty="0"/>
              <a:t>How: </a:t>
            </a:r>
          </a:p>
          <a:p>
            <a:r>
              <a:rPr lang="en-GB" sz="4000" dirty="0"/>
              <a:t>Produce outline plan using narrative structure</a:t>
            </a:r>
          </a:p>
          <a:p>
            <a:r>
              <a:rPr lang="en-GB" sz="4000" dirty="0"/>
              <a:t>Alternative scenario</a:t>
            </a:r>
          </a:p>
          <a:p>
            <a:r>
              <a:rPr lang="en-GB" sz="4000" dirty="0"/>
              <a:t>SHOW not tell examples</a:t>
            </a:r>
          </a:p>
          <a:p>
            <a:r>
              <a:rPr lang="en-GB" sz="4000" dirty="0"/>
              <a:t>Write exposition with detailed description.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8425457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88690" y="183456"/>
            <a:ext cx="13376538" cy="5032136"/>
            <a:chOff x="390196" y="5861685"/>
            <a:chExt cx="9265742" cy="6365367"/>
          </a:xfrm>
        </p:grpSpPr>
        <p:sp>
          <p:nvSpPr>
            <p:cNvPr id="3" name="Freeform 2"/>
            <p:cNvSpPr/>
            <p:nvPr/>
          </p:nvSpPr>
          <p:spPr>
            <a:xfrm>
              <a:off x="403479" y="5861685"/>
              <a:ext cx="9252459" cy="6365367"/>
            </a:xfrm>
            <a:custGeom>
              <a:avLst/>
              <a:gdLst/>
              <a:ahLst/>
              <a:cxnLst/>
              <a:rect l="0" t="0" r="0" b="0"/>
              <a:pathLst>
                <a:path w="9252459" h="1449706">
                  <a:moveTo>
                    <a:pt x="0" y="0"/>
                  </a:moveTo>
                  <a:lnTo>
                    <a:pt x="9252458" y="0"/>
                  </a:lnTo>
                  <a:lnTo>
                    <a:pt x="9252458" y="1449705"/>
                  </a:lnTo>
                  <a:lnTo>
                    <a:pt x="0" y="1449705"/>
                  </a:lnTo>
                  <a:close/>
                </a:path>
              </a:pathLst>
            </a:custGeom>
            <a:solidFill>
              <a:srgbClr val="E6E6FA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540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90196" y="5952992"/>
              <a:ext cx="9245600" cy="574945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GB" sz="4400" b="1" dirty="0">
                  <a:solidFill>
                    <a:srgbClr val="009300"/>
                  </a:solidFill>
                  <a:latin typeface="Arial - 20"/>
                </a:rPr>
                <a:t>Lapping gently</a:t>
              </a:r>
              <a:r>
                <a:rPr lang="en-GB" sz="4400" dirty="0">
                  <a:solidFill>
                    <a:srgbClr val="000000"/>
                  </a:solidFill>
                  <a:latin typeface="Arial - 20"/>
                </a:rPr>
                <a:t> against the soft, white sands, the calm sea, </a:t>
              </a:r>
              <a:r>
                <a:rPr lang="en-GB" sz="4400" b="1" dirty="0">
                  <a:solidFill>
                    <a:srgbClr val="800080"/>
                  </a:solidFill>
                  <a:latin typeface="Arial - 20"/>
                </a:rPr>
                <a:t>silent and peaceful</a:t>
              </a:r>
              <a:r>
                <a:rPr lang="en-GB" sz="4400" dirty="0">
                  <a:solidFill>
                    <a:srgbClr val="000000"/>
                  </a:solidFill>
                  <a:latin typeface="Arial - 20"/>
                </a:rPr>
                <a:t>. Paradise Bay. It was early, </a:t>
              </a:r>
              <a:r>
                <a:rPr lang="en-GB" sz="4400" b="1" dirty="0">
                  <a:solidFill>
                    <a:srgbClr val="0000FF"/>
                  </a:solidFill>
                  <a:latin typeface="Arial - 20"/>
                </a:rPr>
                <a:t>around 5.30am perhaps</a:t>
              </a:r>
              <a:r>
                <a:rPr lang="en-GB" sz="4400" dirty="0">
                  <a:solidFill>
                    <a:srgbClr val="000000"/>
                  </a:solidFill>
                  <a:latin typeface="Arial - 20"/>
                </a:rPr>
                <a:t>, early enough for no one to be up.</a:t>
              </a:r>
              <a:r>
                <a:rPr lang="en-GB" sz="4400" b="1" dirty="0">
                  <a:solidFill>
                    <a:srgbClr val="FF0000"/>
                  </a:solidFill>
                  <a:latin typeface="Arial - 20"/>
                </a:rPr>
                <a:t> Rushing through the treetops</a:t>
              </a:r>
              <a:r>
                <a:rPr lang="en-GB" sz="4400" dirty="0">
                  <a:solidFill>
                    <a:srgbClr val="000000"/>
                  </a:solidFill>
                  <a:latin typeface="Arial - 20"/>
                </a:rPr>
                <a:t>, hundreds of seabirds emerged, </a:t>
              </a:r>
              <a:r>
                <a:rPr lang="en-GB" sz="4400" b="1" dirty="0">
                  <a:solidFill>
                    <a:srgbClr val="800080"/>
                  </a:solidFill>
                  <a:latin typeface="Arial - 20"/>
                </a:rPr>
                <a:t>hungry and desperate</a:t>
              </a:r>
              <a:r>
                <a:rPr lang="en-GB" sz="4400" dirty="0">
                  <a:solidFill>
                    <a:srgbClr val="000000"/>
                  </a:solidFill>
                  <a:latin typeface="Arial - 20"/>
                </a:rPr>
                <a:t> for their morning catch.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163545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88690" y="183456"/>
            <a:ext cx="13376538" cy="5032136"/>
            <a:chOff x="390196" y="5861685"/>
            <a:chExt cx="9265742" cy="6365367"/>
          </a:xfrm>
        </p:grpSpPr>
        <p:sp>
          <p:nvSpPr>
            <p:cNvPr id="3" name="Freeform 2"/>
            <p:cNvSpPr/>
            <p:nvPr/>
          </p:nvSpPr>
          <p:spPr>
            <a:xfrm>
              <a:off x="403479" y="5861685"/>
              <a:ext cx="9252459" cy="6365367"/>
            </a:xfrm>
            <a:custGeom>
              <a:avLst/>
              <a:gdLst/>
              <a:ahLst/>
              <a:cxnLst/>
              <a:rect l="0" t="0" r="0" b="0"/>
              <a:pathLst>
                <a:path w="9252459" h="1449706">
                  <a:moveTo>
                    <a:pt x="0" y="0"/>
                  </a:moveTo>
                  <a:lnTo>
                    <a:pt x="9252458" y="0"/>
                  </a:lnTo>
                  <a:lnTo>
                    <a:pt x="9252458" y="1449705"/>
                  </a:lnTo>
                  <a:lnTo>
                    <a:pt x="0" y="1449705"/>
                  </a:lnTo>
                  <a:close/>
                </a:path>
              </a:pathLst>
            </a:custGeom>
            <a:solidFill>
              <a:srgbClr val="E6E6FA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540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90196" y="5952992"/>
              <a:ext cx="9245600" cy="574945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GB" sz="4400" b="1" dirty="0">
                  <a:solidFill>
                    <a:srgbClr val="009300"/>
                  </a:solidFill>
                  <a:latin typeface="Arial - 20"/>
                </a:rPr>
                <a:t>Lapping gently</a:t>
              </a:r>
              <a:r>
                <a:rPr lang="en-GB" sz="4400" dirty="0">
                  <a:solidFill>
                    <a:srgbClr val="000000"/>
                  </a:solidFill>
                  <a:latin typeface="Arial - 20"/>
                </a:rPr>
                <a:t> against the soft, white sands, the calm sea, </a:t>
              </a:r>
              <a:r>
                <a:rPr lang="en-GB" sz="4400" b="1" dirty="0">
                  <a:solidFill>
                    <a:srgbClr val="800080"/>
                  </a:solidFill>
                  <a:latin typeface="Arial - 20"/>
                </a:rPr>
                <a:t>silent and peaceful</a:t>
              </a:r>
              <a:r>
                <a:rPr lang="en-GB" sz="4400" dirty="0">
                  <a:solidFill>
                    <a:srgbClr val="000000"/>
                  </a:solidFill>
                  <a:latin typeface="Arial - 20"/>
                </a:rPr>
                <a:t>. Paradise Bay. It was early, </a:t>
              </a:r>
              <a:r>
                <a:rPr lang="en-GB" sz="4400" b="1" dirty="0">
                  <a:solidFill>
                    <a:srgbClr val="0000FF"/>
                  </a:solidFill>
                  <a:latin typeface="Arial - 20"/>
                </a:rPr>
                <a:t>around 5.30am perhaps</a:t>
              </a:r>
              <a:r>
                <a:rPr lang="en-GB" sz="4400" dirty="0">
                  <a:solidFill>
                    <a:srgbClr val="000000"/>
                  </a:solidFill>
                  <a:latin typeface="Arial - 20"/>
                </a:rPr>
                <a:t>, early enough for no one to be up.</a:t>
              </a:r>
              <a:r>
                <a:rPr lang="en-GB" sz="4400" b="1" dirty="0">
                  <a:solidFill>
                    <a:srgbClr val="FF0000"/>
                  </a:solidFill>
                  <a:latin typeface="Arial - 20"/>
                </a:rPr>
                <a:t> Rushing through the treetops</a:t>
              </a:r>
              <a:r>
                <a:rPr lang="en-GB" sz="4400" dirty="0">
                  <a:solidFill>
                    <a:srgbClr val="000000"/>
                  </a:solidFill>
                  <a:latin typeface="Arial - 20"/>
                </a:rPr>
                <a:t>, hundreds of seabirds emerged, </a:t>
              </a:r>
              <a:r>
                <a:rPr lang="en-GB" sz="4400" b="1" dirty="0">
                  <a:solidFill>
                    <a:srgbClr val="800080"/>
                  </a:solidFill>
                  <a:latin typeface="Arial - 20"/>
                </a:rPr>
                <a:t>hungry and desperate</a:t>
              </a:r>
              <a:r>
                <a:rPr lang="en-GB" sz="4400" dirty="0">
                  <a:solidFill>
                    <a:srgbClr val="000000"/>
                  </a:solidFill>
                  <a:latin typeface="Arial - 20"/>
                </a:rPr>
                <a:t> for their morning catch.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37102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1473" y="449720"/>
            <a:ext cx="13355954" cy="603242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endParaRPr lang="en-GB" b="1" dirty="0">
              <a:solidFill>
                <a:srgbClr val="0000FF"/>
              </a:solidFill>
              <a:latin typeface="Arial - 24"/>
            </a:endParaRPr>
          </a:p>
          <a:p>
            <a:pPr algn="ctr"/>
            <a:endParaRPr lang="en-GB" b="1" dirty="0">
              <a:solidFill>
                <a:srgbClr val="0000FF"/>
              </a:solidFill>
              <a:latin typeface="Arial - 24"/>
            </a:endParaRPr>
          </a:p>
          <a:p>
            <a:pPr algn="ctr"/>
            <a:endParaRPr lang="en-GB" b="1" dirty="0">
              <a:solidFill>
                <a:srgbClr val="0000FF"/>
              </a:solidFill>
              <a:latin typeface="Arial - 24"/>
            </a:endParaRPr>
          </a:p>
          <a:p>
            <a:pPr algn="ctr"/>
            <a:r>
              <a:rPr lang="en-GB" sz="3200" b="1" u="sng" dirty="0">
                <a:solidFill>
                  <a:srgbClr val="0000FF"/>
                </a:solidFill>
                <a:latin typeface="Arial - 24"/>
              </a:rPr>
              <a:t>Write the </a:t>
            </a:r>
            <a:r>
              <a:rPr lang="en-GB" sz="3200" b="1" u="sng">
                <a:solidFill>
                  <a:srgbClr val="0000FF"/>
                </a:solidFill>
                <a:latin typeface="Arial - 24"/>
              </a:rPr>
              <a:t>opening of </a:t>
            </a:r>
            <a:r>
              <a:rPr lang="en-GB" sz="3200" b="1" u="sng" dirty="0">
                <a:solidFill>
                  <a:srgbClr val="0000FF"/>
                </a:solidFill>
                <a:latin typeface="Arial - 24"/>
              </a:rPr>
              <a:t>to the title you received at the beginning.</a:t>
            </a:r>
          </a:p>
          <a:p>
            <a:pPr algn="ctr"/>
            <a:endParaRPr lang="en-GB" sz="3200" b="1" u="sng" dirty="0">
              <a:solidFill>
                <a:srgbClr val="0000FF"/>
              </a:solidFill>
              <a:latin typeface="Arial - 24"/>
            </a:endParaRPr>
          </a:p>
          <a:p>
            <a:pPr algn="ctr"/>
            <a:r>
              <a:rPr lang="en-GB" sz="3200" b="1" dirty="0">
                <a:solidFill>
                  <a:srgbClr val="0000FF"/>
                </a:solidFill>
                <a:latin typeface="Arial - 24"/>
              </a:rPr>
              <a:t>Use all the information given during the lesson.</a:t>
            </a:r>
          </a:p>
          <a:p>
            <a:endParaRPr lang="en-GB" sz="3200" b="1" dirty="0">
              <a:solidFill>
                <a:srgbClr val="0000FF"/>
              </a:solidFill>
              <a:latin typeface="Arial - 24"/>
            </a:endParaRPr>
          </a:p>
          <a:p>
            <a:r>
              <a:rPr lang="en-GB" sz="3200" b="1" dirty="0">
                <a:solidFill>
                  <a:srgbClr val="0000FF"/>
                </a:solidFill>
                <a:latin typeface="Arial - 24"/>
              </a:rPr>
              <a:t>Include:</a:t>
            </a:r>
          </a:p>
          <a:p>
            <a:r>
              <a:rPr lang="en-GB" sz="3200" b="1" dirty="0">
                <a:solidFill>
                  <a:srgbClr val="0000FF"/>
                </a:solidFill>
                <a:latin typeface="Arial - 24"/>
              </a:rPr>
              <a:t>Simile</a:t>
            </a:r>
          </a:p>
          <a:p>
            <a:r>
              <a:rPr lang="en-GB" sz="3200" b="1" dirty="0">
                <a:solidFill>
                  <a:srgbClr val="0000FF"/>
                </a:solidFill>
                <a:latin typeface="Arial - 24"/>
              </a:rPr>
              <a:t>Metaphor</a:t>
            </a:r>
          </a:p>
          <a:p>
            <a:r>
              <a:rPr lang="en-GB" sz="3200" b="1" dirty="0">
                <a:solidFill>
                  <a:srgbClr val="0000FF"/>
                </a:solidFill>
                <a:latin typeface="Arial - 24"/>
              </a:rPr>
              <a:t>Personification.</a:t>
            </a:r>
          </a:p>
          <a:p>
            <a:endParaRPr lang="en-GB" sz="2000" b="1" dirty="0">
              <a:solidFill>
                <a:srgbClr val="0000FF"/>
              </a:solidFill>
              <a:latin typeface="Arial - 24"/>
            </a:endParaRPr>
          </a:p>
          <a:p>
            <a:endParaRPr lang="en-GB" sz="2000" b="1" dirty="0">
              <a:solidFill>
                <a:srgbClr val="0000FF"/>
              </a:solidFill>
              <a:latin typeface="Arial - 24"/>
            </a:endParaRPr>
          </a:p>
          <a:p>
            <a:pPr algn="ctr"/>
            <a:endParaRPr lang="en-GB" b="1" dirty="0">
              <a:solidFill>
                <a:srgbClr val="0000FF"/>
              </a:solidFill>
              <a:latin typeface="Arial - 24"/>
            </a:endParaRPr>
          </a:p>
          <a:p>
            <a:pPr algn="ctr"/>
            <a:r>
              <a:rPr lang="en-GB" b="1" dirty="0">
                <a:solidFill>
                  <a:srgbClr val="0000FF"/>
                </a:solidFill>
                <a:latin typeface="Arial - 24"/>
              </a:rPr>
              <a:t>                              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19975" y="5185965"/>
            <a:ext cx="5525849" cy="452431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GB" sz="2400" b="1" u="sng" dirty="0">
                <a:solidFill>
                  <a:srgbClr val="7030A0"/>
                </a:solidFill>
                <a:latin typeface="Arial - 22"/>
              </a:rPr>
              <a:t>Challenge:</a:t>
            </a:r>
          </a:p>
          <a:p>
            <a:r>
              <a:rPr lang="en-GB" sz="2400" dirty="0">
                <a:solidFill>
                  <a:srgbClr val="7030A0"/>
                </a:solidFill>
                <a:latin typeface="Arial - 22"/>
              </a:rPr>
              <a:t>Relative clauses (who/which/what/that)</a:t>
            </a:r>
          </a:p>
          <a:p>
            <a:r>
              <a:rPr lang="en-GB" sz="2400" dirty="0">
                <a:solidFill>
                  <a:srgbClr val="7030A0"/>
                </a:solidFill>
                <a:latin typeface="Arial - 22"/>
              </a:rPr>
              <a:t>Adjectival pairs (double adjective joined by 'and')</a:t>
            </a:r>
          </a:p>
          <a:p>
            <a:r>
              <a:rPr lang="en-GB" sz="2400" dirty="0">
                <a:solidFill>
                  <a:srgbClr val="7030A0"/>
                </a:solidFill>
                <a:latin typeface="Arial - 22"/>
              </a:rPr>
              <a:t>Verbs/adjectives modified by adverbs (verb/adverb or </a:t>
            </a:r>
            <a:r>
              <a:rPr lang="en-GB" sz="2400" dirty="0" err="1">
                <a:solidFill>
                  <a:srgbClr val="7030A0"/>
                </a:solidFill>
                <a:latin typeface="Arial - 22"/>
              </a:rPr>
              <a:t>adj</a:t>
            </a:r>
            <a:r>
              <a:rPr lang="en-GB" sz="2400" dirty="0">
                <a:solidFill>
                  <a:srgbClr val="7030A0"/>
                </a:solidFill>
                <a:latin typeface="Arial - 22"/>
              </a:rPr>
              <a:t>/adverb)</a:t>
            </a:r>
          </a:p>
          <a:p>
            <a:r>
              <a:rPr lang="en-GB" sz="2400" dirty="0">
                <a:solidFill>
                  <a:srgbClr val="7030A0"/>
                </a:solidFill>
                <a:latin typeface="Arial - 22"/>
              </a:rPr>
              <a:t>Prepositional phrases (as, by, next, with, in, at, from, under, along)</a:t>
            </a:r>
          </a:p>
          <a:p>
            <a:r>
              <a:rPr lang="en-GB" sz="2400" dirty="0">
                <a:solidFill>
                  <a:srgbClr val="7030A0"/>
                </a:solidFill>
                <a:latin typeface="Arial - 22"/>
              </a:rPr>
              <a:t>Non-finite clauses (start with an '</a:t>
            </a:r>
            <a:r>
              <a:rPr lang="en-GB" sz="2400" dirty="0" err="1">
                <a:solidFill>
                  <a:srgbClr val="7030A0"/>
                </a:solidFill>
                <a:latin typeface="Arial - 22"/>
              </a:rPr>
              <a:t>ing</a:t>
            </a:r>
            <a:r>
              <a:rPr lang="en-GB" sz="2400" dirty="0">
                <a:solidFill>
                  <a:srgbClr val="7030A0"/>
                </a:solidFill>
                <a:latin typeface="Arial - 22"/>
              </a:rPr>
              <a:t>' verb)</a:t>
            </a:r>
          </a:p>
          <a:p>
            <a:r>
              <a:rPr lang="en-GB" sz="2400" dirty="0">
                <a:solidFill>
                  <a:srgbClr val="7030A0"/>
                </a:solidFill>
                <a:latin typeface="Arial - 22"/>
              </a:rPr>
              <a:t>Subordinate clauses (start with a connective)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A3713C-7E73-473E-A99A-A3F9BF3DAB26}"/>
              </a:ext>
            </a:extLst>
          </p:cNvPr>
          <p:cNvSpPr/>
          <p:nvPr/>
        </p:nvSpPr>
        <p:spPr>
          <a:xfrm>
            <a:off x="7461498" y="3567832"/>
            <a:ext cx="46085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B0F0"/>
                </a:solidFill>
              </a:rPr>
              <a:t>Detailed description – 5 senses </a:t>
            </a:r>
          </a:p>
          <a:p>
            <a:r>
              <a:rPr lang="en-GB" sz="2400" dirty="0">
                <a:solidFill>
                  <a:srgbClr val="00B0F0"/>
                </a:solidFill>
              </a:rPr>
              <a:t>Uses 'show' not 'tell consistently</a:t>
            </a:r>
          </a:p>
          <a:p>
            <a:r>
              <a:rPr lang="en-GB" sz="2400" dirty="0">
                <a:solidFill>
                  <a:srgbClr val="00B0F0"/>
                </a:solidFill>
              </a:rPr>
              <a:t>Varied vocabulary</a:t>
            </a:r>
          </a:p>
          <a:p>
            <a:r>
              <a:rPr lang="en-GB" sz="2400" dirty="0">
                <a:solidFill>
                  <a:srgbClr val="00B0F0"/>
                </a:solidFill>
              </a:rPr>
              <a:t>Use of complex sentence structures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F74763-C826-4DDD-BD9F-7E10970D9777}"/>
              </a:ext>
            </a:extLst>
          </p:cNvPr>
          <p:cNvSpPr/>
          <p:nvPr/>
        </p:nvSpPr>
        <p:spPr>
          <a:xfrm>
            <a:off x="1373910" y="7032623"/>
            <a:ext cx="54990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Are there any you haven't included? </a:t>
            </a:r>
          </a:p>
          <a:p>
            <a:r>
              <a:rPr lang="en-GB" sz="2400" dirty="0">
                <a:solidFill>
                  <a:srgbClr val="7030A0"/>
                </a:solidFill>
              </a:rPr>
              <a:t>                    Create a target for yourself. </a:t>
            </a:r>
          </a:p>
        </p:txBody>
      </p:sp>
    </p:spTree>
    <p:extLst>
      <p:ext uri="{BB962C8B-B14F-4D97-AF65-F5344CB8AC3E}">
        <p14:creationId xmlns:p14="http://schemas.microsoft.com/office/powerpoint/2010/main" val="42909358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1473" y="449720"/>
            <a:ext cx="12828746" cy="397031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b="1" dirty="0">
                <a:solidFill>
                  <a:srgbClr val="0000FF"/>
                </a:solidFill>
                <a:latin typeface="Arial - 24"/>
              </a:rPr>
              <a:t>Peer assess</a:t>
            </a:r>
          </a:p>
          <a:p>
            <a:pPr algn="ctr"/>
            <a:endParaRPr lang="en-GB" b="1" dirty="0">
              <a:solidFill>
                <a:srgbClr val="0000FF"/>
              </a:solidFill>
              <a:latin typeface="Arial - 24"/>
            </a:endParaRPr>
          </a:p>
          <a:p>
            <a:pPr algn="ctr"/>
            <a:endParaRPr lang="en-GB" b="1" dirty="0">
              <a:solidFill>
                <a:srgbClr val="0000FF"/>
              </a:solidFill>
              <a:latin typeface="Arial - 24"/>
            </a:endParaRPr>
          </a:p>
          <a:p>
            <a:pPr algn="ctr"/>
            <a:endParaRPr lang="en-GB" b="1" dirty="0">
              <a:solidFill>
                <a:srgbClr val="0000FF"/>
              </a:solidFill>
              <a:latin typeface="Arial - 24"/>
            </a:endParaRPr>
          </a:p>
          <a:p>
            <a:pPr algn="ctr"/>
            <a:endParaRPr lang="en-GB" b="1" dirty="0">
              <a:solidFill>
                <a:srgbClr val="0000FF"/>
              </a:solidFill>
              <a:latin typeface="Arial - 24"/>
            </a:endParaRPr>
          </a:p>
          <a:p>
            <a:pPr algn="ctr"/>
            <a:endParaRPr lang="en-GB" b="1" dirty="0">
              <a:solidFill>
                <a:srgbClr val="0000FF"/>
              </a:solidFill>
              <a:latin typeface="Arial - 24"/>
            </a:endParaRPr>
          </a:p>
          <a:p>
            <a:pPr algn="ctr"/>
            <a:endParaRPr lang="en-GB" b="1" dirty="0">
              <a:solidFill>
                <a:srgbClr val="0000FF"/>
              </a:solidFill>
              <a:latin typeface="Arial - 24"/>
            </a:endParaRPr>
          </a:p>
          <a:p>
            <a:pPr algn="ctr"/>
            <a:endParaRPr lang="en-GB" b="1" dirty="0">
              <a:solidFill>
                <a:srgbClr val="0000FF"/>
              </a:solidFill>
              <a:latin typeface="Arial - 24"/>
            </a:endParaRPr>
          </a:p>
          <a:p>
            <a:pPr algn="ctr"/>
            <a:endParaRPr lang="en-GB" b="1" dirty="0">
              <a:solidFill>
                <a:srgbClr val="0000FF"/>
              </a:solidFill>
              <a:latin typeface="Arial - 24"/>
            </a:endParaRPr>
          </a:p>
          <a:p>
            <a:pPr algn="ctr"/>
            <a:endParaRPr lang="en-GB" b="1" dirty="0">
              <a:solidFill>
                <a:srgbClr val="0000FF"/>
              </a:solidFill>
              <a:latin typeface="Arial - 24"/>
            </a:endParaRPr>
          </a:p>
          <a:p>
            <a:pPr algn="ctr"/>
            <a:endParaRPr lang="en-GB" b="1" dirty="0">
              <a:solidFill>
                <a:srgbClr val="0000FF"/>
              </a:solidFill>
              <a:latin typeface="Arial - 24"/>
            </a:endParaRPr>
          </a:p>
          <a:p>
            <a:pPr algn="ctr"/>
            <a:r>
              <a:rPr lang="en-GB" b="1" dirty="0">
                <a:solidFill>
                  <a:srgbClr val="0000FF"/>
                </a:solidFill>
                <a:latin typeface="Arial - 24"/>
              </a:rPr>
              <a:t>Are there any you haven't included? </a:t>
            </a:r>
          </a:p>
          <a:p>
            <a:pPr algn="ctr"/>
            <a:r>
              <a:rPr lang="en-GB" b="1" dirty="0">
                <a:solidFill>
                  <a:srgbClr val="0000FF"/>
                </a:solidFill>
                <a:latin typeface="Arial - 24"/>
              </a:rPr>
              <a:t>Create a target for yourself. </a:t>
            </a:r>
          </a:p>
          <a:p>
            <a:pPr algn="ctr"/>
            <a:r>
              <a:rPr lang="en-GB" b="1" dirty="0">
                <a:solidFill>
                  <a:srgbClr val="0000FF"/>
                </a:solidFill>
                <a:latin typeface="Arial - 24"/>
              </a:rPr>
              <a:t>i.e. I need to start another sentence using a non-finite clause.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64052" y="2019151"/>
            <a:ext cx="12442127" cy="156966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1600" dirty="0">
                <a:solidFill>
                  <a:srgbClr val="00008B"/>
                </a:solidFill>
                <a:latin typeface="Arial - 22"/>
              </a:rPr>
              <a:t>Relative clauses (who/which/what/that)</a:t>
            </a:r>
          </a:p>
          <a:p>
            <a:r>
              <a:rPr lang="en-GB" sz="1600" dirty="0">
                <a:solidFill>
                  <a:srgbClr val="00008B"/>
                </a:solidFill>
                <a:latin typeface="Arial - 22"/>
              </a:rPr>
              <a:t>A</a:t>
            </a:r>
            <a:r>
              <a:rPr lang="en-GB" sz="1600" dirty="0">
                <a:solidFill>
                  <a:srgbClr val="800080"/>
                </a:solidFill>
                <a:latin typeface="Arial - 22"/>
              </a:rPr>
              <a:t>djectival pairs (double adjective joined by 'and')</a:t>
            </a:r>
          </a:p>
          <a:p>
            <a:r>
              <a:rPr lang="en-GB" sz="1600" dirty="0">
                <a:solidFill>
                  <a:srgbClr val="800080"/>
                </a:solidFill>
                <a:latin typeface="Arial - 22"/>
              </a:rPr>
              <a:t>V</a:t>
            </a:r>
            <a:r>
              <a:rPr lang="en-GB" sz="1600" dirty="0">
                <a:solidFill>
                  <a:srgbClr val="009300"/>
                </a:solidFill>
                <a:latin typeface="Arial - 22"/>
              </a:rPr>
              <a:t>erbs/adjectives modified by adverbs (verb/adverb or </a:t>
            </a:r>
            <a:r>
              <a:rPr lang="en-GB" sz="1600" dirty="0" err="1">
                <a:solidFill>
                  <a:srgbClr val="009300"/>
                </a:solidFill>
                <a:latin typeface="Arial - 22"/>
              </a:rPr>
              <a:t>adj</a:t>
            </a:r>
            <a:r>
              <a:rPr lang="en-GB" sz="1600" dirty="0">
                <a:solidFill>
                  <a:srgbClr val="009300"/>
                </a:solidFill>
                <a:latin typeface="Arial - 22"/>
              </a:rPr>
              <a:t>/adverb)</a:t>
            </a:r>
          </a:p>
          <a:p>
            <a:r>
              <a:rPr lang="en-GB" sz="1600" dirty="0">
                <a:solidFill>
                  <a:srgbClr val="009300"/>
                </a:solidFill>
                <a:latin typeface="Arial - 22"/>
              </a:rPr>
              <a:t>P</a:t>
            </a:r>
            <a:r>
              <a:rPr lang="en-GB" sz="1600" dirty="0">
                <a:solidFill>
                  <a:srgbClr val="0000FF"/>
                </a:solidFill>
                <a:latin typeface="Arial - 22"/>
              </a:rPr>
              <a:t>repositional phrases (as, by, next, with, in, at, from, under, along)</a:t>
            </a:r>
          </a:p>
          <a:p>
            <a:r>
              <a:rPr lang="en-GB" sz="1600" dirty="0">
                <a:solidFill>
                  <a:srgbClr val="0000FF"/>
                </a:solidFill>
                <a:latin typeface="Arial - 22"/>
              </a:rPr>
              <a:t>N</a:t>
            </a:r>
            <a:r>
              <a:rPr lang="en-GB" sz="1600" dirty="0">
                <a:solidFill>
                  <a:srgbClr val="FF0000"/>
                </a:solidFill>
                <a:latin typeface="Arial - 22"/>
              </a:rPr>
              <a:t>on-finite clauses (start with an '</a:t>
            </a:r>
            <a:r>
              <a:rPr lang="en-GB" sz="1600" dirty="0" err="1">
                <a:solidFill>
                  <a:srgbClr val="FF0000"/>
                </a:solidFill>
                <a:latin typeface="Arial - 22"/>
              </a:rPr>
              <a:t>ing</a:t>
            </a:r>
            <a:r>
              <a:rPr lang="en-GB" sz="1600" dirty="0">
                <a:solidFill>
                  <a:srgbClr val="FF0000"/>
                </a:solidFill>
                <a:latin typeface="Arial - 22"/>
              </a:rPr>
              <a:t>' verb)</a:t>
            </a:r>
          </a:p>
          <a:p>
            <a:r>
              <a:rPr lang="en-GB" sz="1600" dirty="0">
                <a:solidFill>
                  <a:srgbClr val="FF0000"/>
                </a:solidFill>
                <a:latin typeface="Arial - 22"/>
              </a:rPr>
              <a:t>S</a:t>
            </a:r>
            <a:r>
              <a:rPr lang="en-GB" sz="1600" dirty="0">
                <a:solidFill>
                  <a:srgbClr val="FF6820"/>
                </a:solidFill>
                <a:latin typeface="Arial - 22"/>
              </a:rPr>
              <a:t>ubordinate clauses (start with a connective)</a:t>
            </a:r>
          </a:p>
        </p:txBody>
      </p:sp>
    </p:spTree>
    <p:extLst>
      <p:ext uri="{BB962C8B-B14F-4D97-AF65-F5344CB8AC3E}">
        <p14:creationId xmlns:p14="http://schemas.microsoft.com/office/powerpoint/2010/main" val="6651263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178" y="238627"/>
            <a:ext cx="13338381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700" u="sng">
                <a:solidFill>
                  <a:srgbClr val="000000"/>
                </a:solidFill>
                <a:latin typeface="Arial - 36"/>
              </a:rPr>
              <a:t>Peer Assessment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1178" y="844372"/>
            <a:ext cx="13440836" cy="33855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Arial - 22"/>
              </a:rPr>
              <a:t>Write a comment and a target for your partner based on the criteria below.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0224" y="1606143"/>
            <a:ext cx="11818614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3600" dirty="0">
                <a:solidFill>
                  <a:srgbClr val="000000"/>
                </a:solidFill>
                <a:latin typeface="Arial - 20"/>
              </a:rPr>
              <a:t>Assessment Criteria</a:t>
            </a:r>
          </a:p>
          <a:p>
            <a:endParaRPr lang="en-GB" sz="3600" dirty="0">
              <a:solidFill>
                <a:srgbClr val="000000"/>
              </a:solidFill>
              <a:latin typeface="Arial - 20"/>
            </a:endParaRPr>
          </a:p>
          <a:p>
            <a:r>
              <a:rPr lang="en-GB" sz="3600" dirty="0">
                <a:solidFill>
                  <a:srgbClr val="000000"/>
                </a:solidFill>
                <a:latin typeface="Arial - 20"/>
              </a:rPr>
              <a:t>Detailed description – 5 senses </a:t>
            </a:r>
          </a:p>
          <a:p>
            <a:r>
              <a:rPr lang="en-GB" sz="3600" dirty="0">
                <a:solidFill>
                  <a:srgbClr val="000000"/>
                </a:solidFill>
                <a:latin typeface="Arial - 20"/>
              </a:rPr>
              <a:t>Uses 'show' not 'tell consistently</a:t>
            </a:r>
          </a:p>
          <a:p>
            <a:r>
              <a:rPr lang="en-GB" sz="3600" dirty="0">
                <a:solidFill>
                  <a:srgbClr val="000000"/>
                </a:solidFill>
                <a:latin typeface="Arial - 20"/>
              </a:rPr>
              <a:t>Varied vocabulary</a:t>
            </a:r>
          </a:p>
          <a:p>
            <a:r>
              <a:rPr lang="en-GB" sz="3600" dirty="0">
                <a:solidFill>
                  <a:srgbClr val="000000"/>
                </a:solidFill>
                <a:latin typeface="Arial - 20"/>
              </a:rPr>
              <a:t>Use of complex sentence structures</a:t>
            </a:r>
          </a:p>
          <a:p>
            <a:endParaRPr lang="en-GB" sz="3600" dirty="0">
              <a:solidFill>
                <a:srgbClr val="000000"/>
              </a:solidFill>
              <a:latin typeface="Arial - 20"/>
            </a:endParaRPr>
          </a:p>
          <a:p>
            <a:r>
              <a:rPr lang="en-GB" sz="3600" dirty="0">
                <a:solidFill>
                  <a:srgbClr val="000000"/>
                </a:solidFill>
                <a:latin typeface="Arial - 20"/>
              </a:rPr>
              <a:t>Challenge: some alliteration, similes and imagery detail used </a:t>
            </a:r>
          </a:p>
          <a:p>
            <a:endParaRPr lang="en-GB" sz="3600" dirty="0">
              <a:solidFill>
                <a:srgbClr val="000000"/>
              </a:solidFill>
              <a:latin typeface="Arial - 20"/>
            </a:endParaRPr>
          </a:p>
        </p:txBody>
      </p:sp>
    </p:spTree>
    <p:extLst>
      <p:ext uri="{BB962C8B-B14F-4D97-AF65-F5344CB8AC3E}">
        <p14:creationId xmlns:p14="http://schemas.microsoft.com/office/powerpoint/2010/main" val="571923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70" t="14943" r="21870" b="11171"/>
          <a:stretch/>
        </p:blipFill>
        <p:spPr bwMode="auto">
          <a:xfrm>
            <a:off x="95346" y="48183"/>
            <a:ext cx="14161076" cy="9869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4347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FEEEE"/>
            </a:gs>
            <a:gs pos="100000">
              <a:srgbClr val="AFEEEE">
                <a:tint val="0"/>
              </a:srgb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1403" y="165204"/>
            <a:ext cx="12014209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700" u="sng">
                <a:solidFill>
                  <a:srgbClr val="000000"/>
                </a:solidFill>
                <a:latin typeface="Arial - 36"/>
              </a:rPr>
              <a:t>Paper 1 Section 2: Narratives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4782" y="835194"/>
            <a:ext cx="11864657" cy="52322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800" dirty="0">
                <a:solidFill>
                  <a:srgbClr val="4B0082"/>
                </a:solidFill>
                <a:latin typeface="Arial - 18"/>
              </a:rPr>
              <a:t>Learning Objective: </a:t>
            </a:r>
            <a:r>
              <a:rPr lang="en-GB" sz="2800" dirty="0">
                <a:solidFill>
                  <a:srgbClr val="4B0082"/>
                </a:solidFill>
                <a:latin typeface="Arial - 14"/>
              </a:rPr>
              <a:t>To develop imaginative texts considering structure</a:t>
            </a:r>
            <a:r>
              <a:rPr lang="en-GB" sz="2800" dirty="0">
                <a:solidFill>
                  <a:srgbClr val="000000"/>
                </a:solidFill>
                <a:latin typeface="Arial - 14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7798" y="1505185"/>
            <a:ext cx="12439842" cy="483209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4400" dirty="0">
                <a:solidFill>
                  <a:srgbClr val="000000"/>
                </a:solidFill>
                <a:latin typeface="Arial - 36"/>
              </a:rPr>
              <a:t>You have been given a title to a narrative. Around the title, write ideas about what the storyline will be.</a:t>
            </a:r>
          </a:p>
          <a:p>
            <a:endParaRPr lang="en-GB" sz="4400" dirty="0">
              <a:solidFill>
                <a:srgbClr val="000000"/>
              </a:solidFill>
              <a:latin typeface="Arial - 36"/>
            </a:endParaRPr>
          </a:p>
          <a:p>
            <a:r>
              <a:rPr lang="en-GB" sz="4400" dirty="0">
                <a:solidFill>
                  <a:srgbClr val="000000"/>
                </a:solidFill>
                <a:latin typeface="Arial - 36"/>
              </a:rPr>
              <a:t>You will then swap with others to add to your title.</a:t>
            </a:r>
          </a:p>
          <a:p>
            <a:endParaRPr lang="en-GB" sz="4400" dirty="0">
              <a:solidFill>
                <a:srgbClr val="000000"/>
              </a:solidFill>
              <a:latin typeface="Arial - 36"/>
            </a:endParaRPr>
          </a:p>
          <a:p>
            <a:r>
              <a:rPr lang="en-GB" sz="4400" dirty="0">
                <a:solidFill>
                  <a:srgbClr val="000000"/>
                </a:solidFill>
                <a:latin typeface="Arial - 36"/>
              </a:rPr>
              <a:t>You will use this for your exposition (setting)</a:t>
            </a:r>
          </a:p>
        </p:txBody>
      </p:sp>
    </p:spTree>
    <p:extLst>
      <p:ext uri="{BB962C8B-B14F-4D97-AF65-F5344CB8AC3E}">
        <p14:creationId xmlns:p14="http://schemas.microsoft.com/office/powerpoint/2010/main" val="913900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hape 24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Process: </a:t>
            </a:r>
          </a:p>
        </p:txBody>
      </p:sp>
      <p:sp>
        <p:nvSpPr>
          <p:cNvPr id="43010" name="Shape 249"/>
          <p:cNvSpPr>
            <a:spLocks noGrp="1"/>
          </p:cNvSpPr>
          <p:nvPr>
            <p:ph type="body" idx="1"/>
          </p:nvPr>
        </p:nvSpPr>
        <p:spPr>
          <a:xfrm>
            <a:off x="738248" y="2107259"/>
            <a:ext cx="12582407" cy="7394222"/>
          </a:xfrm>
        </p:spPr>
        <p:txBody>
          <a:bodyPr/>
          <a:lstStyle/>
          <a:p>
            <a:pPr marL="505655" indent="-505655"/>
            <a:r>
              <a:rPr lang="en-US" altLang="en-US" sz="6667" dirty="0"/>
              <a:t>Opening: setting, characters </a:t>
            </a:r>
          </a:p>
          <a:p>
            <a:pPr marL="505655" indent="-505655"/>
            <a:r>
              <a:rPr lang="en-US" altLang="en-US" sz="6667" dirty="0"/>
              <a:t>Conflict/Crisis </a:t>
            </a:r>
          </a:p>
          <a:p>
            <a:pPr marL="505655" indent="-505655"/>
            <a:r>
              <a:rPr lang="en-US" altLang="en-US" sz="6667" dirty="0"/>
              <a:t>Rising Action</a:t>
            </a:r>
          </a:p>
          <a:p>
            <a:pPr marL="505655" indent="-505655"/>
            <a:r>
              <a:rPr lang="en-US" altLang="en-US" sz="6667" dirty="0"/>
              <a:t>Climax </a:t>
            </a:r>
          </a:p>
          <a:p>
            <a:pPr marL="505655" indent="-505655"/>
            <a:r>
              <a:rPr lang="en-US" altLang="en-US" sz="6667" dirty="0"/>
              <a:t>Resolution </a:t>
            </a:r>
          </a:p>
          <a:p>
            <a:pPr marL="505655" indent="-505655"/>
            <a:r>
              <a:rPr lang="en-US" altLang="en-US" sz="6667" dirty="0"/>
              <a:t>Denouement </a:t>
            </a:r>
          </a:p>
        </p:txBody>
      </p:sp>
    </p:spTree>
    <p:extLst>
      <p:ext uri="{BB962C8B-B14F-4D97-AF65-F5344CB8AC3E}">
        <p14:creationId xmlns:p14="http://schemas.microsoft.com/office/powerpoint/2010/main" val="74411728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6493" y="192738"/>
            <a:ext cx="8769766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700" u="sng">
                <a:solidFill>
                  <a:srgbClr val="0000FF"/>
                </a:solidFill>
                <a:latin typeface="Arial - 36"/>
              </a:rPr>
              <a:t>Narrative Arcs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4968064" y="4564694"/>
            <a:ext cx="3324930" cy="2151038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8292994" y="4542464"/>
            <a:ext cx="1978790" cy="66090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3835001" y="6715732"/>
            <a:ext cx="1173391" cy="739009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52786" y="7960320"/>
            <a:ext cx="2660823" cy="163121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Arial - 11"/>
              </a:rPr>
              <a:t>1. Exposition</a:t>
            </a:r>
            <a:r>
              <a:rPr lang="en-GB" sz="2000" dirty="0">
                <a:solidFill>
                  <a:srgbClr val="000000"/>
                </a:solidFill>
                <a:latin typeface="Arial - 11"/>
              </a:rPr>
              <a:t> - introduces setting, character, background information etc.</a:t>
            </a: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570907" y="7456264"/>
            <a:ext cx="2289492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617119" y="6808410"/>
            <a:ext cx="3753726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 - 12"/>
              </a:rPr>
              <a:t>2. Conflict </a:t>
            </a:r>
            <a:r>
              <a:rPr lang="en-GB" dirty="0">
                <a:solidFill>
                  <a:srgbClr val="000000"/>
                </a:solidFill>
                <a:latin typeface="Arial - 12"/>
              </a:rPr>
              <a:t>- the problem the protagonist has to overcome.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21853" y="4279620"/>
            <a:ext cx="2764331" cy="107721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1600" b="1" dirty="0">
                <a:solidFill>
                  <a:srgbClr val="000000"/>
                </a:solidFill>
                <a:latin typeface="Arial - 12"/>
              </a:rPr>
              <a:t>3. Rising Action</a:t>
            </a:r>
            <a:r>
              <a:rPr lang="en-GB" sz="1600" dirty="0">
                <a:solidFill>
                  <a:srgbClr val="000000"/>
                </a:solidFill>
                <a:latin typeface="Arial - 12"/>
              </a:rPr>
              <a:t> - a series of increasingly challenging obstacles arise that have to be overcome.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25014" y="3341403"/>
            <a:ext cx="5284389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 - 12"/>
              </a:rPr>
              <a:t>4. Climax</a:t>
            </a:r>
            <a:r>
              <a:rPr lang="en-GB" dirty="0">
                <a:solidFill>
                  <a:srgbClr val="000000"/>
                </a:solidFill>
                <a:latin typeface="Arial - 12"/>
              </a:rPr>
              <a:t> - the moment when it is determined whether the protagonist solves the problem or not.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053786" y="4884156"/>
            <a:ext cx="3397157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 - 12"/>
              </a:rPr>
              <a:t>5. Resolution</a:t>
            </a:r>
            <a:r>
              <a:rPr lang="en-GB" dirty="0">
                <a:solidFill>
                  <a:srgbClr val="000000"/>
                </a:solidFill>
                <a:latin typeface="Arial - 12"/>
              </a:rPr>
              <a:t> - the result of what happens after the climax.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92052" y="8564200"/>
            <a:ext cx="4950314" cy="12003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 - 24"/>
              </a:rPr>
              <a:t>Select one of the ideas that have been added to your title and write about 80-100 words of an outline plan of a possible story – in the narrative arc structure.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412B00C-C4D3-4C49-B036-F99FDDA07672}"/>
              </a:ext>
            </a:extLst>
          </p:cNvPr>
          <p:cNvSpPr txBox="1"/>
          <p:nvPr/>
        </p:nvSpPr>
        <p:spPr>
          <a:xfrm>
            <a:off x="10685589" y="6254779"/>
            <a:ext cx="2765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6. Optional – </a:t>
            </a:r>
            <a:r>
              <a:rPr lang="en-GB" b="1" dirty="0"/>
              <a:t>Denouement, </a:t>
            </a:r>
            <a:r>
              <a:rPr lang="en-GB" dirty="0"/>
              <a:t>a twist</a:t>
            </a:r>
          </a:p>
        </p:txBody>
      </p:sp>
    </p:spTree>
    <p:extLst>
      <p:ext uri="{BB962C8B-B14F-4D97-AF65-F5344CB8AC3E}">
        <p14:creationId xmlns:p14="http://schemas.microsoft.com/office/powerpoint/2010/main" val="2685267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SHOW not tell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Telling/informing: </a:t>
            </a:r>
            <a:r>
              <a:rPr lang="en-GB" i="1" dirty="0"/>
              <a:t>They stood close and wrapped their arms round each other in a passionate embrace, so that she became aware that he had been riding, and then that he was as nervous as she was.</a:t>
            </a:r>
            <a:endParaRPr lang="en-GB" dirty="0"/>
          </a:p>
          <a:p>
            <a:endParaRPr lang="en-GB" b="1" dirty="0"/>
          </a:p>
          <a:p>
            <a:endParaRPr lang="en-GB" b="1" dirty="0"/>
          </a:p>
          <a:p>
            <a:r>
              <a:rPr lang="en-GB" b="1" dirty="0"/>
              <a:t>Showing/evoking:</a:t>
            </a:r>
            <a:r>
              <a:rPr lang="en-GB" dirty="0"/>
              <a:t> </a:t>
            </a:r>
            <a:r>
              <a:rPr lang="en-GB" i="1" dirty="0"/>
              <a:t>They gripped each other and the tweed of his jacket was rough under her cheek. His hand came up to stroke her hair; she smelled leather and horses on the skin of his wrist. He was trembling.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136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FEEEE"/>
            </a:gs>
            <a:gs pos="100000">
              <a:srgbClr val="AFEEEE">
                <a:tint val="0"/>
              </a:srgb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2356" y="55068"/>
            <a:ext cx="3233547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1700">
                <a:solidFill>
                  <a:srgbClr val="000000"/>
                </a:solidFill>
                <a:latin typeface="Verdana - 23"/>
              </a:rPr>
              <a:t>Man wakes  up from a  coma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5442" y="1954905"/>
            <a:ext cx="4533995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>
                <a:solidFill>
                  <a:srgbClr val="000000"/>
                </a:solidFill>
                <a:latin typeface="Verdana - 24"/>
              </a:rPr>
              <a:t>Experiences a  flashback of being  attacked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1178" y="2973659"/>
            <a:ext cx="3585020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1700">
                <a:solidFill>
                  <a:srgbClr val="000000"/>
                </a:solidFill>
                <a:latin typeface="Verdana - 23"/>
              </a:rPr>
              <a:t>Sees the face  of his attacker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6914" y="1147245"/>
            <a:ext cx="2811780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1700">
                <a:solidFill>
                  <a:srgbClr val="000000"/>
                </a:solidFill>
                <a:latin typeface="Verdana - 23"/>
              </a:rPr>
              <a:t>Man leaves  a bar drunk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1473" y="3781319"/>
            <a:ext cx="3128105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>
                <a:solidFill>
                  <a:srgbClr val="000000"/>
                </a:solidFill>
                <a:latin typeface="Verdana - 24"/>
              </a:rPr>
              <a:t>Recognises a  face in the  room</a:t>
            </a:r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>
            <a:off x="4437162" y="607959"/>
            <a:ext cx="0" cy="7064329"/>
          </a:xfrm>
          <a:prstGeom prst="line">
            <a:avLst/>
          </a:prstGeom>
          <a:ln w="76200" cap="sq" cmpd="sng" algn="ctr">
            <a:solidFill>
              <a:srgbClr val="32CD32"/>
            </a:solidFill>
            <a:prstDash val="dot"/>
            <a:round/>
            <a:headEnd type="triangl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9419463" y="137670"/>
            <a:ext cx="17574" cy="7894658"/>
          </a:xfrm>
          <a:prstGeom prst="line">
            <a:avLst/>
          </a:prstGeom>
          <a:ln w="76200" cap="sq" cmpd="sng" algn="ctr">
            <a:solidFill>
              <a:srgbClr val="32CD32"/>
            </a:solidFill>
            <a:prstDash val="dot"/>
            <a:round/>
            <a:headEnd type="triangl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88413" y="3065439"/>
            <a:ext cx="3901345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1700">
                <a:solidFill>
                  <a:srgbClr val="000000"/>
                </a:solidFill>
                <a:latin typeface="Verdana - 23"/>
              </a:rPr>
              <a:t>Man wakes up  from a coma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31498" y="1055466"/>
            <a:ext cx="4885468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1700">
                <a:solidFill>
                  <a:srgbClr val="000000"/>
                </a:solidFill>
                <a:latin typeface="Verdana - 23"/>
              </a:rPr>
              <a:t>Experiences a  flashback of being  attacked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24809" y="2184355"/>
            <a:ext cx="4112228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1700">
                <a:solidFill>
                  <a:srgbClr val="000000"/>
                </a:solidFill>
                <a:latin typeface="Verdana - 23"/>
              </a:rPr>
              <a:t>Sees the face of  his attacker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36940" y="238627"/>
            <a:ext cx="4569143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>
                <a:solidFill>
                  <a:srgbClr val="000000"/>
                </a:solidFill>
                <a:latin typeface="Verdana - 24"/>
              </a:rPr>
              <a:t>Man leaves a bar  drunk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01793" y="3946523"/>
            <a:ext cx="4323112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1700">
                <a:solidFill>
                  <a:srgbClr val="000000"/>
                </a:solidFill>
                <a:latin typeface="Verdana - 23"/>
              </a:rPr>
              <a:t>Recognises a face  in the room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210276" y="146848"/>
            <a:ext cx="2987516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1700" dirty="0">
                <a:solidFill>
                  <a:srgbClr val="000000"/>
                </a:solidFill>
                <a:latin typeface="Verdana - 23"/>
              </a:rPr>
              <a:t>Create your own scenario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0347" y="8586714"/>
            <a:ext cx="12828746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Verdana - 24"/>
              </a:rPr>
              <a:t>2) All of these re-arrangements would create valid  narratives. Which would interest the reader more?  How would it surprise them?</a:t>
            </a:r>
          </a:p>
        </p:txBody>
      </p:sp>
    </p:spTree>
    <p:extLst>
      <p:ext uri="{BB962C8B-B14F-4D97-AF65-F5344CB8AC3E}">
        <p14:creationId xmlns:p14="http://schemas.microsoft.com/office/powerpoint/2010/main" val="3719268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FEEEE"/>
            </a:gs>
            <a:gs pos="100000">
              <a:srgbClr val="AFEEEE">
                <a:tint val="0"/>
              </a:srgb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2356" y="55068"/>
            <a:ext cx="3233547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1700">
                <a:solidFill>
                  <a:srgbClr val="000000"/>
                </a:solidFill>
                <a:latin typeface="Verdana - 23"/>
              </a:rPr>
              <a:t>Man wakes  up from a  coma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5442" y="1954905"/>
            <a:ext cx="4533995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>
                <a:solidFill>
                  <a:srgbClr val="000000"/>
                </a:solidFill>
                <a:latin typeface="Verdana - 24"/>
              </a:rPr>
              <a:t>Experiences a  flashback of being  attacked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1178" y="2973659"/>
            <a:ext cx="3585020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1700">
                <a:solidFill>
                  <a:srgbClr val="000000"/>
                </a:solidFill>
                <a:latin typeface="Verdana - 23"/>
              </a:rPr>
              <a:t>Sees the face  of his attacker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6914" y="1147245"/>
            <a:ext cx="2811780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1700">
                <a:solidFill>
                  <a:srgbClr val="000000"/>
                </a:solidFill>
                <a:latin typeface="Verdana - 23"/>
              </a:rPr>
              <a:t>Man leaves  a bar drunk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1473" y="3781319"/>
            <a:ext cx="3128105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>
                <a:solidFill>
                  <a:srgbClr val="000000"/>
                </a:solidFill>
                <a:latin typeface="Verdana - 24"/>
              </a:rPr>
              <a:t>Recognises a  face in the  room</a:t>
            </a:r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>
            <a:off x="4437162" y="607959"/>
            <a:ext cx="0" cy="7064329"/>
          </a:xfrm>
          <a:prstGeom prst="line">
            <a:avLst/>
          </a:prstGeom>
          <a:ln w="76200" cap="sq" cmpd="sng" algn="ctr">
            <a:solidFill>
              <a:srgbClr val="32CD32"/>
            </a:solidFill>
            <a:prstDash val="dot"/>
            <a:round/>
            <a:headEnd type="triangl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9419463" y="137670"/>
            <a:ext cx="17574" cy="7894658"/>
          </a:xfrm>
          <a:prstGeom prst="line">
            <a:avLst/>
          </a:prstGeom>
          <a:ln w="76200" cap="sq" cmpd="sng" algn="ctr">
            <a:solidFill>
              <a:srgbClr val="32CD32"/>
            </a:solidFill>
            <a:prstDash val="dot"/>
            <a:round/>
            <a:headEnd type="triangl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88413" y="3065439"/>
            <a:ext cx="3901345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1700">
                <a:solidFill>
                  <a:srgbClr val="000000"/>
                </a:solidFill>
                <a:latin typeface="Verdana - 23"/>
              </a:rPr>
              <a:t>Man wakes up  from a coma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31498" y="1055466"/>
            <a:ext cx="4885468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1700">
                <a:solidFill>
                  <a:srgbClr val="000000"/>
                </a:solidFill>
                <a:latin typeface="Verdana - 23"/>
              </a:rPr>
              <a:t>Experiences a  flashback of being  attacked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24809" y="2184355"/>
            <a:ext cx="4112228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1700">
                <a:solidFill>
                  <a:srgbClr val="000000"/>
                </a:solidFill>
                <a:latin typeface="Verdana - 23"/>
              </a:rPr>
              <a:t>Sees the face of  his attacker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36940" y="238627"/>
            <a:ext cx="4569143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>
                <a:solidFill>
                  <a:srgbClr val="000000"/>
                </a:solidFill>
                <a:latin typeface="Verdana - 24"/>
              </a:rPr>
              <a:t>Man leaves a bar  drunk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01793" y="3946523"/>
            <a:ext cx="4323112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1700">
                <a:solidFill>
                  <a:srgbClr val="000000"/>
                </a:solidFill>
                <a:latin typeface="Verdana - 23"/>
              </a:rPr>
              <a:t>Recognises a face  in the room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350865" y="2055863"/>
            <a:ext cx="3479578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1700">
                <a:solidFill>
                  <a:srgbClr val="000000"/>
                </a:solidFill>
                <a:latin typeface="Verdana - 23"/>
              </a:rPr>
              <a:t>Man wakes up  from a coma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0571" y="2762566"/>
            <a:ext cx="3514725" cy="63390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1700">
                <a:solidFill>
                  <a:srgbClr val="000000"/>
                </a:solidFill>
                <a:latin typeface="Verdana - 23"/>
              </a:rPr>
              <a:t>Experiences a  flashback of  being attacked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772632" y="954508"/>
            <a:ext cx="3092958" cy="61555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1700">
                <a:solidFill>
                  <a:srgbClr val="000000"/>
                </a:solidFill>
                <a:latin typeface="Verdana - 23"/>
              </a:rPr>
              <a:t>Sees the  face of his  attacker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210276" y="146848"/>
            <a:ext cx="2987516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1700">
                <a:solidFill>
                  <a:srgbClr val="000000"/>
                </a:solidFill>
                <a:latin typeface="Verdana - 23"/>
              </a:rPr>
              <a:t>Man leaves  a bar drunk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368439" y="3937344"/>
            <a:ext cx="3479578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>
                <a:solidFill>
                  <a:srgbClr val="000000"/>
                </a:solidFill>
                <a:latin typeface="Verdana - 24"/>
              </a:rPr>
              <a:t>Recognises a  face in the  room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0347" y="8586714"/>
            <a:ext cx="12828746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Verdana - 24"/>
              </a:rPr>
              <a:t>2) All of these re-arrangements would create valid  narratives. Which would interest the reader more?  How would it surprise them?</a:t>
            </a:r>
          </a:p>
        </p:txBody>
      </p:sp>
    </p:spTree>
    <p:extLst>
      <p:ext uri="{BB962C8B-B14F-4D97-AF65-F5344CB8AC3E}">
        <p14:creationId xmlns:p14="http://schemas.microsoft.com/office/powerpoint/2010/main" val="2824741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2591</TotalTime>
  <Words>1606</Words>
  <Application>Microsoft Office PowerPoint</Application>
  <PresentationFormat>Custom</PresentationFormat>
  <Paragraphs>209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45" baseType="lpstr">
      <vt:lpstr>Arial</vt:lpstr>
      <vt:lpstr>Arial - 11</vt:lpstr>
      <vt:lpstr>Arial - 12</vt:lpstr>
      <vt:lpstr>Arial - 14</vt:lpstr>
      <vt:lpstr>Arial - 18</vt:lpstr>
      <vt:lpstr>Arial - 20</vt:lpstr>
      <vt:lpstr>Arial - 22</vt:lpstr>
      <vt:lpstr>Arial - 24</vt:lpstr>
      <vt:lpstr>Arial - 36</vt:lpstr>
      <vt:lpstr>Calibri</vt:lpstr>
      <vt:lpstr>Chalkboard SE Bold</vt:lpstr>
      <vt:lpstr>Chalkboard SE Regular</vt:lpstr>
      <vt:lpstr>Comic Sans MS</vt:lpstr>
      <vt:lpstr>Gill Sans</vt:lpstr>
      <vt:lpstr>Helvetica</vt:lpstr>
      <vt:lpstr>Phosphate Inline</vt:lpstr>
      <vt:lpstr>Times New Roman - 24</vt:lpstr>
      <vt:lpstr>Times New Roman - 35</vt:lpstr>
      <vt:lpstr>Verdana - 23</vt:lpstr>
      <vt:lpstr>Verdana - 24</vt:lpstr>
      <vt:lpstr>Office Theme</vt:lpstr>
      <vt:lpstr>Paper 1: Creative Prose Writing </vt:lpstr>
      <vt:lpstr>Paper 1: Creative Prose Writing </vt:lpstr>
      <vt:lpstr>PowerPoint Presentation</vt:lpstr>
      <vt:lpstr>PowerPoint Presentation</vt:lpstr>
      <vt:lpstr>The Process: </vt:lpstr>
      <vt:lpstr>PowerPoint Presentation</vt:lpstr>
      <vt:lpstr>SHOW not tell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Setting </vt:lpstr>
      <vt:lpstr>PowerPoint Presentation</vt:lpstr>
      <vt:lpstr>PowerPoint Presentation</vt:lpstr>
      <vt:lpstr>PowerPoint Presentation</vt:lpstr>
      <vt:lpstr>PowerPoint Presentation</vt:lpstr>
      <vt:lpstr>Examples!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StBedes Scunthorpe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Tait</dc:creator>
  <cp:lastModifiedBy>S Ryan</cp:lastModifiedBy>
  <cp:revision>159</cp:revision>
  <cp:lastPrinted>2020-01-27T08:39:53Z</cp:lastPrinted>
  <dcterms:created xsi:type="dcterms:W3CDTF">2017-01-06T09:31:33Z</dcterms:created>
  <dcterms:modified xsi:type="dcterms:W3CDTF">2020-11-11T15:07:12Z</dcterms:modified>
</cp:coreProperties>
</file>