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89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9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1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68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3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0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8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9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8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4619-40E3-4921-A7AF-B4A5B39BD236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393F7-0243-495E-B9F4-1FEA1988F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932"/>
            <a:ext cx="9144000" cy="8026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ACC?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537" y="2074027"/>
            <a:ext cx="9144000" cy="1655762"/>
          </a:xfrm>
        </p:spPr>
        <p:txBody>
          <a:bodyPr/>
          <a:lstStyle/>
          <a:p>
            <a:r>
              <a:rPr lang="en-GB" dirty="0" smtClean="0"/>
              <a:t>In LITERATURE exam</a:t>
            </a:r>
          </a:p>
          <a:p>
            <a:r>
              <a:rPr lang="en-GB" dirty="0" smtClean="0"/>
              <a:t>Paper 2</a:t>
            </a:r>
          </a:p>
          <a:p>
            <a:r>
              <a:rPr lang="en-GB" dirty="0" smtClean="0"/>
              <a:t>Section B (20%) 19th Century Pros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78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en-GB" b="1" u="sng" dirty="0" smtClean="0"/>
              <a:t>Prior Assessment 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047" y="2645896"/>
            <a:ext cx="2563906" cy="2060575"/>
          </a:xfrm>
        </p:spPr>
        <p:txBody>
          <a:bodyPr/>
          <a:lstStyle/>
          <a:p>
            <a:r>
              <a:rPr lang="en-GB" dirty="0" smtClean="0"/>
              <a:t>What do you already know about A Christmas Carol?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98341" y="874059"/>
            <a:ext cx="1801906" cy="165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45459" y="2043953"/>
            <a:ext cx="3644153" cy="1344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34518" y="3953435"/>
            <a:ext cx="2891117" cy="149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50576" y="4706471"/>
            <a:ext cx="3240742" cy="151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28095" y="174812"/>
            <a:ext cx="233978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Think about:</a:t>
            </a:r>
          </a:p>
          <a:p>
            <a:r>
              <a:rPr lang="en-GB" dirty="0" smtClean="0"/>
              <a:t>Who</a:t>
            </a:r>
          </a:p>
          <a:p>
            <a:r>
              <a:rPr lang="en-GB" dirty="0" smtClean="0"/>
              <a:t>Where</a:t>
            </a:r>
          </a:p>
          <a:p>
            <a:r>
              <a:rPr lang="en-GB" dirty="0" smtClean="0"/>
              <a:t>When</a:t>
            </a:r>
          </a:p>
          <a:p>
            <a:r>
              <a:rPr lang="en-GB" dirty="0" smtClean="0"/>
              <a:t>What </a:t>
            </a:r>
          </a:p>
          <a:p>
            <a:r>
              <a:rPr lang="en-GB" dirty="0" smtClean="0"/>
              <a:t>Why</a:t>
            </a:r>
          </a:p>
          <a:p>
            <a:r>
              <a:rPr lang="en-GB" dirty="0" smtClean="0"/>
              <a:t>Author</a:t>
            </a:r>
          </a:p>
          <a:p>
            <a:r>
              <a:rPr lang="en-GB" dirty="0" smtClean="0"/>
              <a:t>Time period</a:t>
            </a:r>
          </a:p>
          <a:p>
            <a:r>
              <a:rPr lang="en-GB" dirty="0" smtClean="0"/>
              <a:t>Life in the time period</a:t>
            </a:r>
          </a:p>
          <a:p>
            <a:r>
              <a:rPr lang="en-GB" dirty="0" smtClean="0"/>
              <a:t>Anything else you know!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79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" y="1"/>
            <a:ext cx="2251880" cy="2790091"/>
          </a:xfrm>
          <a:prstGeom prst="wedgeRoundRectCallout">
            <a:avLst>
              <a:gd name="adj1" fmla="val -44929"/>
              <a:gd name="adj2" fmla="val 556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The </a:t>
            </a:r>
            <a:r>
              <a:rPr lang="en-GB" sz="1200" dirty="0">
                <a:ea typeface="Calibri"/>
                <a:cs typeface="Calibri"/>
                <a:sym typeface="Calibri"/>
              </a:rPr>
              <a:t>Poor </a:t>
            </a:r>
            <a:r>
              <a:rPr lang="en-GB" sz="1200" dirty="0" smtClean="0">
                <a:ea typeface="Calibri"/>
                <a:cs typeface="Calibri"/>
                <a:sym typeface="Calibri"/>
              </a:rPr>
              <a:t>Law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Victorian Britain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Conditions     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Poverty    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ea typeface="Calibri"/>
                <a:cs typeface="Calibri"/>
                <a:sym typeface="Calibri"/>
              </a:rPr>
              <a:t>Workhouse 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Dickensian </a:t>
            </a:r>
            <a:r>
              <a:rPr lang="en-GB" sz="1200" dirty="0">
                <a:ea typeface="Calibri"/>
                <a:cs typeface="Calibri"/>
                <a:sym typeface="Calibri"/>
              </a:rPr>
              <a:t>London   Aristocracy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 </a:t>
            </a:r>
            <a:r>
              <a:rPr lang="en-GB" sz="1200" dirty="0">
                <a:ea typeface="Calibri"/>
                <a:cs typeface="Calibri"/>
                <a:sym typeface="Calibri"/>
              </a:rPr>
              <a:t>Gentry 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ea typeface="Calibri"/>
                <a:cs typeface="Calibri"/>
                <a:sym typeface="Calibri"/>
              </a:rPr>
              <a:t>Industrial Revolution    Social injustice    Inequality</a:t>
            </a:r>
            <a:endParaRPr lang="en-GB" sz="1200" b="1" u="sng" dirty="0" smtClean="0"/>
          </a:p>
          <a:p>
            <a:pPr algn="ctr"/>
            <a:r>
              <a:rPr lang="en-GB" sz="1200" b="1" dirty="0" smtClean="0"/>
              <a:t>Ghost story</a:t>
            </a:r>
          </a:p>
          <a:p>
            <a:pPr algn="ctr"/>
            <a:r>
              <a:rPr lang="en-GB" sz="1200" b="1" dirty="0" smtClean="0"/>
              <a:t>Moral tale</a:t>
            </a:r>
          </a:p>
          <a:p>
            <a:pPr algn="ctr"/>
            <a:r>
              <a:rPr lang="en-GB" sz="1200" b="1" dirty="0" smtClean="0"/>
              <a:t>Allegory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623338"/>
            <a:ext cx="12192001" cy="1234662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 </a:t>
            </a:r>
            <a:r>
              <a:rPr lang="en-GB" sz="2000" b="1" u="sng" dirty="0"/>
              <a:t>to </a:t>
            </a:r>
            <a:r>
              <a:rPr lang="en-GB" sz="2000" b="1" u="sng" dirty="0" smtClean="0"/>
              <a:t>understand the CONTEXT (time period) of the NOVELLA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/>
              <a:t>AO1 </a:t>
            </a:r>
            <a:r>
              <a:rPr lang="en-GB" sz="1400" dirty="0"/>
              <a:t>Read, understand and respond to texts. Students should be able to:  maintain a critical style and develop an informed personal response  use textual references, including quotations, to support and illustrate interpretations. </a:t>
            </a:r>
            <a:endParaRPr lang="en-GB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u="sng" dirty="0" smtClean="0"/>
              <a:t>AO3 </a:t>
            </a:r>
            <a:r>
              <a:rPr lang="en-GB" sz="1400" b="1" u="sng" dirty="0"/>
              <a:t>Show understanding of the relationships between texts and the contexts in which they were written</a:t>
            </a:r>
            <a:r>
              <a:rPr lang="en-GB" sz="1400" dirty="0"/>
              <a:t>.</a:t>
            </a:r>
            <a:endParaRPr lang="en-GB" sz="1400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44203" y="191850"/>
            <a:ext cx="33846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 Christmas Carol: CONTEXT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05323" y="900221"/>
            <a:ext cx="80626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TASK: </a:t>
            </a:r>
            <a:r>
              <a:rPr lang="en-GB" dirty="0" smtClean="0"/>
              <a:t> </a:t>
            </a:r>
            <a:r>
              <a:rPr lang="en-GB" dirty="0" smtClean="0"/>
              <a:t>Using the images below, what can you infer about life in the 19</a:t>
            </a:r>
            <a:r>
              <a:rPr lang="en-GB" baseline="30000" dirty="0" smtClean="0"/>
              <a:t>th</a:t>
            </a:r>
            <a:r>
              <a:rPr lang="en-GB" dirty="0" smtClean="0"/>
              <a:t> century?</a:t>
            </a:r>
          </a:p>
          <a:p>
            <a:endParaRPr lang="en-GB" dirty="0" smtClean="0"/>
          </a:p>
          <a:p>
            <a:r>
              <a:rPr lang="en-GB" b="1" u="sng" dirty="0" smtClean="0">
                <a:solidFill>
                  <a:srgbClr val="FF0000"/>
                </a:solidFill>
              </a:rPr>
              <a:t>CHALLENGE: list 5 words to describe the life of a POOR child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98" y="1882685"/>
            <a:ext cx="1864460" cy="2848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51" y="4083264"/>
            <a:ext cx="2147912" cy="1534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27" y="2299873"/>
            <a:ext cx="2648169" cy="3323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32" y="1823551"/>
            <a:ext cx="3200260" cy="2504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83" y="3344780"/>
            <a:ext cx="3137706" cy="2458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156" y="2467115"/>
            <a:ext cx="2171084" cy="2816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879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ounded Rectangular Callout 5"/>
          <p:cNvSpPr/>
          <p:nvPr/>
        </p:nvSpPr>
        <p:spPr>
          <a:xfrm>
            <a:off x="1" y="1"/>
            <a:ext cx="2251880" cy="2790091"/>
          </a:xfrm>
          <a:prstGeom prst="wedgeRoundRectCallout">
            <a:avLst>
              <a:gd name="adj1" fmla="val -44929"/>
              <a:gd name="adj2" fmla="val 556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The </a:t>
            </a:r>
            <a:r>
              <a:rPr lang="en-GB" sz="1200" dirty="0">
                <a:ea typeface="Calibri"/>
                <a:cs typeface="Calibri"/>
                <a:sym typeface="Calibri"/>
              </a:rPr>
              <a:t>Poor </a:t>
            </a:r>
            <a:r>
              <a:rPr lang="en-GB" sz="1200" dirty="0" smtClean="0">
                <a:ea typeface="Calibri"/>
                <a:cs typeface="Calibri"/>
                <a:sym typeface="Calibri"/>
              </a:rPr>
              <a:t>Law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Victorian Britain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Conditions     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Poverty    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ea typeface="Calibri"/>
                <a:cs typeface="Calibri"/>
                <a:sym typeface="Calibri"/>
              </a:rPr>
              <a:t>Workhouse 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Dickensian </a:t>
            </a:r>
            <a:r>
              <a:rPr lang="en-GB" sz="1200" dirty="0">
                <a:ea typeface="Calibri"/>
                <a:cs typeface="Calibri"/>
                <a:sym typeface="Calibri"/>
              </a:rPr>
              <a:t>London   Aristocracy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 </a:t>
            </a:r>
            <a:r>
              <a:rPr lang="en-GB" sz="1200" dirty="0">
                <a:ea typeface="Calibri"/>
                <a:cs typeface="Calibri"/>
                <a:sym typeface="Calibri"/>
              </a:rPr>
              <a:t>Gentry 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ea typeface="Calibri"/>
                <a:cs typeface="Calibri"/>
                <a:sym typeface="Calibri"/>
              </a:rPr>
              <a:t>Industrial Revolution    Social injustice    Inequality</a:t>
            </a:r>
            <a:endParaRPr lang="en-GB" sz="1200" b="1" u="sng" dirty="0" smtClean="0"/>
          </a:p>
          <a:p>
            <a:pPr algn="ctr"/>
            <a:r>
              <a:rPr lang="en-GB" sz="1200" b="1" dirty="0" smtClean="0"/>
              <a:t>Ghost story</a:t>
            </a:r>
          </a:p>
          <a:p>
            <a:pPr algn="ctr"/>
            <a:r>
              <a:rPr lang="en-GB" sz="1200" b="1" dirty="0" smtClean="0"/>
              <a:t>Moral tale</a:t>
            </a:r>
          </a:p>
          <a:p>
            <a:pPr algn="ctr"/>
            <a:r>
              <a:rPr lang="en-GB" sz="1200" b="1" dirty="0" smtClean="0"/>
              <a:t>Allegory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811252"/>
            <a:ext cx="12192001" cy="1046747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 </a:t>
            </a:r>
            <a:r>
              <a:rPr lang="en-GB" sz="2000" b="1" u="sng" dirty="0"/>
              <a:t>to </a:t>
            </a:r>
            <a:r>
              <a:rPr lang="en-GB" sz="2000" b="1" u="sng" dirty="0" smtClean="0"/>
              <a:t>understand the CONTEXT (time period) of the NOVELLA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/>
              <a:t>AO1 </a:t>
            </a:r>
            <a:r>
              <a:rPr lang="en-GB" sz="1400" dirty="0"/>
              <a:t>Read, understand and respond to texts. Students should be able to:  maintain a critical style and develop an informed personal response  use textual references, including quotations, to support and illustrate interpretations. </a:t>
            </a:r>
            <a:endParaRPr lang="en-GB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u="sng" dirty="0" smtClean="0"/>
              <a:t>AO3 </a:t>
            </a:r>
            <a:r>
              <a:rPr lang="en-GB" sz="1400" b="1" u="sng" dirty="0"/>
              <a:t>Show understanding of the relationships between texts and the contexts in which they were written</a:t>
            </a:r>
            <a:r>
              <a:rPr lang="en-GB" sz="1400" dirty="0"/>
              <a:t>.</a:t>
            </a:r>
            <a:endParaRPr lang="en-GB" sz="1400" b="1" u="sng" dirty="0" smtClean="0"/>
          </a:p>
        </p:txBody>
      </p:sp>
      <p:sp>
        <p:nvSpPr>
          <p:cNvPr id="9" name="Google Shape;161;p29"/>
          <p:cNvSpPr txBox="1">
            <a:spLocks/>
          </p:cNvSpPr>
          <p:nvPr/>
        </p:nvSpPr>
        <p:spPr>
          <a:xfrm>
            <a:off x="2649940" y="232137"/>
            <a:ext cx="9144000" cy="61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r>
              <a:rPr lang="en-GB" sz="4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7941" y="1395046"/>
            <a:ext cx="5486400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PAIRED/INDIVIDUAL TASK: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Read the context sheets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Make notes from each sheet (do not copy every word)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Create a visual poster for each of the 6 categories in your books (use 1 page each, colourful, bullet points, grids,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5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ounded Rectangular Callout 5"/>
          <p:cNvSpPr/>
          <p:nvPr/>
        </p:nvSpPr>
        <p:spPr>
          <a:xfrm>
            <a:off x="1" y="1"/>
            <a:ext cx="2251880" cy="2790091"/>
          </a:xfrm>
          <a:prstGeom prst="wedgeRoundRectCallout">
            <a:avLst>
              <a:gd name="adj1" fmla="val -44929"/>
              <a:gd name="adj2" fmla="val 556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The </a:t>
            </a:r>
            <a:r>
              <a:rPr lang="en-GB" sz="1200" dirty="0">
                <a:ea typeface="Calibri"/>
                <a:cs typeface="Calibri"/>
                <a:sym typeface="Calibri"/>
              </a:rPr>
              <a:t>Poor </a:t>
            </a:r>
            <a:r>
              <a:rPr lang="en-GB" sz="1200" dirty="0" smtClean="0">
                <a:ea typeface="Calibri"/>
                <a:cs typeface="Calibri"/>
                <a:sym typeface="Calibri"/>
              </a:rPr>
              <a:t>Law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Victorian Britain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Conditions     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Poverty    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ea typeface="Calibri"/>
                <a:cs typeface="Calibri"/>
                <a:sym typeface="Calibri"/>
              </a:rPr>
              <a:t>Workhouse 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Dickensian </a:t>
            </a:r>
            <a:r>
              <a:rPr lang="en-GB" sz="1200" dirty="0">
                <a:ea typeface="Calibri"/>
                <a:cs typeface="Calibri"/>
                <a:sym typeface="Calibri"/>
              </a:rPr>
              <a:t>London   Aristocracy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 </a:t>
            </a:r>
            <a:r>
              <a:rPr lang="en-GB" sz="1200" dirty="0">
                <a:ea typeface="Calibri"/>
                <a:cs typeface="Calibri"/>
                <a:sym typeface="Calibri"/>
              </a:rPr>
              <a:t>Gentry 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ea typeface="Calibri"/>
                <a:cs typeface="Calibri"/>
                <a:sym typeface="Calibri"/>
              </a:rPr>
              <a:t>Industrial Revolution    Social injustice    Inequality</a:t>
            </a:r>
            <a:endParaRPr lang="en-GB" sz="1200" b="1" u="sng" dirty="0" smtClean="0"/>
          </a:p>
          <a:p>
            <a:pPr algn="ctr"/>
            <a:r>
              <a:rPr lang="en-GB" sz="1200" b="1" dirty="0" smtClean="0"/>
              <a:t>Ghost story</a:t>
            </a:r>
          </a:p>
          <a:p>
            <a:pPr algn="ctr"/>
            <a:r>
              <a:rPr lang="en-GB" sz="1200" b="1" dirty="0" smtClean="0"/>
              <a:t>Moral tale</a:t>
            </a:r>
          </a:p>
          <a:p>
            <a:pPr algn="ctr"/>
            <a:r>
              <a:rPr lang="en-GB" sz="1200" b="1" dirty="0" smtClean="0"/>
              <a:t>Allegory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811252"/>
            <a:ext cx="12192001" cy="1046747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 </a:t>
            </a:r>
            <a:r>
              <a:rPr lang="en-GB" sz="2000" b="1" u="sng" dirty="0"/>
              <a:t>to </a:t>
            </a:r>
            <a:r>
              <a:rPr lang="en-GB" sz="2000" b="1" u="sng" dirty="0" smtClean="0"/>
              <a:t>understand the CONTEXT (time period) of the NOVELLA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/>
              <a:t>AO1 </a:t>
            </a:r>
            <a:r>
              <a:rPr lang="en-GB" sz="1400" dirty="0"/>
              <a:t>Read, understand and respond to texts. Students should be able to:  maintain a critical style and develop an informed personal response  use textual references, including quotations, to support and illustrate interpretations. </a:t>
            </a:r>
            <a:endParaRPr lang="en-GB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u="sng" dirty="0" smtClean="0"/>
              <a:t>AO3 </a:t>
            </a:r>
            <a:r>
              <a:rPr lang="en-GB" sz="1400" b="1" u="sng" dirty="0"/>
              <a:t>Show understanding of the relationships between texts and the contexts in which they were written</a:t>
            </a:r>
            <a:r>
              <a:rPr lang="en-GB" sz="1400" dirty="0"/>
              <a:t>.</a:t>
            </a:r>
            <a:endParaRPr lang="en-GB" sz="1400" b="1" u="sng" dirty="0" smtClean="0"/>
          </a:p>
        </p:txBody>
      </p:sp>
      <p:sp>
        <p:nvSpPr>
          <p:cNvPr id="9" name="Google Shape;161;p29"/>
          <p:cNvSpPr txBox="1">
            <a:spLocks/>
          </p:cNvSpPr>
          <p:nvPr/>
        </p:nvSpPr>
        <p:spPr>
          <a:xfrm>
            <a:off x="2649941" y="-44589"/>
            <a:ext cx="9144000" cy="61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r>
              <a:rPr lang="en-GB" sz="4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endParaRPr lang="en-GB"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2;p29"/>
          <p:cNvSpPr/>
          <p:nvPr/>
        </p:nvSpPr>
        <p:spPr>
          <a:xfrm>
            <a:off x="2224035" y="930349"/>
            <a:ext cx="1236000" cy="3185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Poverty: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63;p29"/>
          <p:cNvSpPr/>
          <p:nvPr/>
        </p:nvSpPr>
        <p:spPr>
          <a:xfrm>
            <a:off x="3658212" y="946438"/>
            <a:ext cx="1338900" cy="3185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Class inequality: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4;p29"/>
          <p:cNvSpPr/>
          <p:nvPr/>
        </p:nvSpPr>
        <p:spPr>
          <a:xfrm>
            <a:off x="5121040" y="930349"/>
            <a:ext cx="1338900" cy="3185400"/>
          </a:xfrm>
          <a:prstGeom prst="roundRect">
            <a:avLst>
              <a:gd name="adj" fmla="val 16667"/>
            </a:avLst>
          </a:prstGeom>
          <a:solidFill>
            <a:srgbClr val="C709A3"/>
          </a:solidFill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Religion and Christmas: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5;p29"/>
          <p:cNvSpPr/>
          <p:nvPr/>
        </p:nvSpPr>
        <p:spPr>
          <a:xfrm>
            <a:off x="6552490" y="930349"/>
            <a:ext cx="1753555" cy="3185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Workhouses: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6;p29"/>
          <p:cNvSpPr/>
          <p:nvPr/>
        </p:nvSpPr>
        <p:spPr>
          <a:xfrm>
            <a:off x="8421298" y="946438"/>
            <a:ext cx="1236000" cy="3185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Social injustice: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67;p29"/>
          <p:cNvSpPr/>
          <p:nvPr/>
        </p:nvSpPr>
        <p:spPr>
          <a:xfrm>
            <a:off x="10054678" y="930349"/>
            <a:ext cx="1475100" cy="3185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Dickens: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39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826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ounded Rectangular Callout 5"/>
          <p:cNvSpPr/>
          <p:nvPr/>
        </p:nvSpPr>
        <p:spPr>
          <a:xfrm>
            <a:off x="1" y="1"/>
            <a:ext cx="2251880" cy="2790091"/>
          </a:xfrm>
          <a:prstGeom prst="wedgeRoundRectCallout">
            <a:avLst>
              <a:gd name="adj1" fmla="val -44929"/>
              <a:gd name="adj2" fmla="val 556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The </a:t>
            </a:r>
            <a:r>
              <a:rPr lang="en-GB" sz="1200" dirty="0">
                <a:ea typeface="Calibri"/>
                <a:cs typeface="Calibri"/>
                <a:sym typeface="Calibri"/>
              </a:rPr>
              <a:t>Poor </a:t>
            </a:r>
            <a:r>
              <a:rPr lang="en-GB" sz="1200" dirty="0" smtClean="0">
                <a:ea typeface="Calibri"/>
                <a:cs typeface="Calibri"/>
                <a:sym typeface="Calibri"/>
              </a:rPr>
              <a:t>Law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Victorian Britain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Conditions     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Poverty    </a:t>
            </a: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ea typeface="Calibri"/>
                <a:cs typeface="Calibri"/>
                <a:sym typeface="Calibri"/>
              </a:rPr>
              <a:t>Workhouse 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Dickensian </a:t>
            </a:r>
            <a:r>
              <a:rPr lang="en-GB" sz="1200" dirty="0">
                <a:ea typeface="Calibri"/>
                <a:cs typeface="Calibri"/>
                <a:sym typeface="Calibri"/>
              </a:rPr>
              <a:t>London   Aristocracy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 </a:t>
            </a:r>
            <a:r>
              <a:rPr lang="en-GB" sz="1200" dirty="0">
                <a:ea typeface="Calibri"/>
                <a:cs typeface="Calibri"/>
                <a:sym typeface="Calibri"/>
              </a:rPr>
              <a:t>Gentry   </a:t>
            </a:r>
            <a:endParaRPr lang="en-GB" sz="12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en-GB" sz="1200" dirty="0" smtClean="0"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ea typeface="Calibri"/>
                <a:cs typeface="Calibri"/>
                <a:sym typeface="Calibri"/>
              </a:rPr>
              <a:t>Industrial Revolution    Social injustice    Inequality</a:t>
            </a:r>
            <a:endParaRPr lang="en-GB" sz="1200" b="1" u="sng" dirty="0" smtClean="0"/>
          </a:p>
          <a:p>
            <a:pPr algn="ctr"/>
            <a:r>
              <a:rPr lang="en-GB" sz="1200" b="1" dirty="0" smtClean="0"/>
              <a:t>Ghost story</a:t>
            </a:r>
          </a:p>
          <a:p>
            <a:pPr algn="ctr"/>
            <a:r>
              <a:rPr lang="en-GB" sz="1200" b="1" dirty="0" smtClean="0"/>
              <a:t>Moral tale</a:t>
            </a:r>
          </a:p>
          <a:p>
            <a:pPr algn="ctr"/>
            <a:r>
              <a:rPr lang="en-GB" sz="1200" b="1" dirty="0" smtClean="0"/>
              <a:t>Allegory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811252"/>
            <a:ext cx="12192001" cy="1046747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 </a:t>
            </a:r>
            <a:r>
              <a:rPr lang="en-GB" sz="2000" b="1" u="sng" dirty="0"/>
              <a:t>to </a:t>
            </a:r>
            <a:r>
              <a:rPr lang="en-GB" sz="2000" b="1" u="sng" dirty="0" smtClean="0"/>
              <a:t>understand the CONTEXT (time period) of the NOVELLA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/>
              <a:t>AO1 </a:t>
            </a:r>
            <a:r>
              <a:rPr lang="en-GB" sz="1400" dirty="0"/>
              <a:t>Read, understand and respond to texts. Students should be able to:  maintain a critical style and develop an informed personal response  use textual references, including quotations, to support and illustrate interpretations. </a:t>
            </a:r>
            <a:endParaRPr lang="en-GB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u="sng" dirty="0" smtClean="0"/>
              <a:t>AO3 </a:t>
            </a:r>
            <a:r>
              <a:rPr lang="en-GB" sz="1400" b="1" u="sng" dirty="0"/>
              <a:t>Show understanding of the relationships between texts and the contexts in which they were written</a:t>
            </a:r>
            <a:r>
              <a:rPr lang="en-GB" sz="1400" dirty="0"/>
              <a:t>.</a:t>
            </a:r>
            <a:endParaRPr lang="en-GB" sz="1400" b="1" u="sng" dirty="0" smtClean="0"/>
          </a:p>
        </p:txBody>
      </p:sp>
      <p:sp>
        <p:nvSpPr>
          <p:cNvPr id="9" name="Google Shape;161;p29"/>
          <p:cNvSpPr txBox="1">
            <a:spLocks/>
          </p:cNvSpPr>
          <p:nvPr/>
        </p:nvSpPr>
        <p:spPr>
          <a:xfrm>
            <a:off x="2474095" y="98728"/>
            <a:ext cx="9144000" cy="61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r>
              <a:rPr lang="en-GB" sz="4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Review- what do you know?</a:t>
            </a:r>
            <a:endParaRPr lang="en-GB"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3880" y="1888466"/>
            <a:ext cx="8416120" cy="37764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FF0000"/>
              </a:buClr>
            </a:pPr>
            <a:r>
              <a:rPr lang="en-GB" i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 Christmas Carol has been described as a morality tale.</a:t>
            </a:r>
            <a:endParaRPr lang="en-GB" dirty="0" smtClean="0"/>
          </a:p>
          <a:p>
            <a:pPr lvl="0" algn="ctr">
              <a:spcBef>
                <a:spcPts val="640"/>
              </a:spcBef>
              <a:buClr>
                <a:schemeClr val="dk1"/>
              </a:buClr>
            </a:pPr>
            <a:endParaRPr lang="en-GB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64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Why?</a:t>
            </a:r>
          </a:p>
          <a:p>
            <a:pPr lvl="0" algn="ctr">
              <a:spcBef>
                <a:spcPts val="640"/>
              </a:spcBef>
              <a:buClr>
                <a:schemeClr val="dk1"/>
              </a:buClr>
            </a:pPr>
            <a:r>
              <a:rPr lang="en-GB" dirty="0" smtClean="0"/>
              <a:t>How was Dickens affected by what he saw</a:t>
            </a:r>
            <a:r>
              <a:rPr lang="en-GB" dirty="0" smtClean="0"/>
              <a:t>?</a:t>
            </a:r>
          </a:p>
          <a:p>
            <a:pPr lvl="0" algn="ctr">
              <a:spcBef>
                <a:spcPts val="640"/>
              </a:spcBef>
              <a:buClr>
                <a:schemeClr val="dk1"/>
              </a:buClr>
            </a:pPr>
            <a:r>
              <a:rPr lang="en-GB" dirty="0" smtClean="0"/>
              <a:t>What was crime like in the Victorian period?</a:t>
            </a:r>
          </a:p>
          <a:p>
            <a:pPr lvl="0" algn="ctr">
              <a:spcBef>
                <a:spcPts val="640"/>
              </a:spcBef>
              <a:buClr>
                <a:schemeClr val="dk1"/>
              </a:buClr>
            </a:pPr>
            <a:r>
              <a:rPr lang="en-GB" dirty="0" smtClean="0"/>
              <a:t>Which penalties were used as punishments for crimes?</a:t>
            </a:r>
          </a:p>
          <a:p>
            <a:pPr lvl="0" algn="ctr">
              <a:spcBef>
                <a:spcPts val="640"/>
              </a:spcBef>
              <a:buClr>
                <a:schemeClr val="dk1"/>
              </a:buClr>
            </a:pPr>
            <a:r>
              <a:rPr lang="en-GB" dirty="0" smtClean="0"/>
              <a:t>What was the class system?</a:t>
            </a:r>
          </a:p>
          <a:p>
            <a:pPr lvl="0" algn="ctr">
              <a:spcBef>
                <a:spcPts val="640"/>
              </a:spcBef>
              <a:buClr>
                <a:schemeClr val="dk1"/>
              </a:buClr>
            </a:pPr>
            <a:r>
              <a:rPr lang="en-GB" dirty="0" smtClean="0"/>
              <a:t>What was a workhouse?</a:t>
            </a:r>
          </a:p>
          <a:p>
            <a:pPr lvl="0" algn="ctr">
              <a:spcBef>
                <a:spcPts val="640"/>
              </a:spcBef>
              <a:buClr>
                <a:schemeClr val="dk1"/>
              </a:buClr>
            </a:pPr>
            <a:r>
              <a:rPr lang="en-GB" dirty="0" smtClean="0"/>
              <a:t>What was social injustice?</a:t>
            </a:r>
            <a:endParaRPr lang="en-GB" dirty="0" smtClean="0"/>
          </a:p>
          <a:p>
            <a:pPr lvl="0" algn="ctr">
              <a:spcBef>
                <a:spcPts val="640"/>
              </a:spcBef>
              <a:buClr>
                <a:schemeClr val="dk1"/>
              </a:buClr>
            </a:pPr>
            <a:r>
              <a:rPr lang="en-GB" dirty="0" smtClean="0"/>
              <a:t>What do you think led him to writing A Christmas Carol?</a:t>
            </a:r>
          </a:p>
          <a:p>
            <a:pPr marL="342900" lvl="0" indent="-342900">
              <a:lnSpc>
                <a:spcPct val="80000"/>
              </a:lnSpc>
              <a:buClr>
                <a:srgbClr val="FF0000"/>
              </a:buClr>
            </a:pP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679851" y="804303"/>
            <a:ext cx="2292231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Link back to key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6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626</Words>
  <Application>Microsoft Office PowerPoint</Application>
  <PresentationFormat>Widescreen</PresentationFormat>
  <Paragraphs>107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Why ACC?</vt:lpstr>
      <vt:lpstr>Prior Assessment task</vt:lpstr>
      <vt:lpstr>PowerPoint Presentation</vt:lpstr>
      <vt:lpstr>PowerPoint Presentation</vt:lpstr>
      <vt:lpstr>PowerPoint Presentation</vt:lpstr>
      <vt:lpstr>PowerPoint Presentation</vt:lpstr>
    </vt:vector>
  </TitlesOfParts>
  <Company>Wolfreton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ACC?</dc:title>
  <dc:creator>gav</dc:creator>
  <cp:lastModifiedBy>gav</cp:lastModifiedBy>
  <cp:revision>5</cp:revision>
  <dcterms:created xsi:type="dcterms:W3CDTF">2019-10-26T08:46:21Z</dcterms:created>
  <dcterms:modified xsi:type="dcterms:W3CDTF">2020-10-31T11:41:02Z</dcterms:modified>
</cp:coreProperties>
</file>