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257" r:id="rId2"/>
    <p:sldId id="258" r:id="rId3"/>
    <p:sldId id="259" r:id="rId4"/>
    <p:sldId id="262" r:id="rId5"/>
    <p:sldId id="273" r:id="rId6"/>
    <p:sldId id="274" r:id="rId7"/>
    <p:sldId id="263" r:id="rId8"/>
    <p:sldId id="260" r:id="rId9"/>
    <p:sldId id="271" r:id="rId10"/>
    <p:sldId id="261" r:id="rId11"/>
    <p:sldId id="264" r:id="rId12"/>
    <p:sldId id="269" r:id="rId13"/>
    <p:sldId id="265"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4DEC0E"/>
    <a:srgbClr val="0000CC"/>
    <a:srgbClr val="FFFFFF"/>
    <a:srgbClr val="3B6535"/>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71EE4BA7-8EEE-40F5-BFD7-AAE413B01FE9}" type="datetimeFigureOut">
              <a:rPr lang="en-GB" smtClean="0"/>
              <a:pPr/>
              <a:t>20/11/2020</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8389A186-B4CE-4A06-B50D-5B89F589045F}" type="slidenum">
              <a:rPr lang="en-GB" smtClean="0"/>
              <a:pPr/>
              <a:t>‹#›</a:t>
            </a:fld>
            <a:endParaRPr lang="en-GB"/>
          </a:p>
        </p:txBody>
      </p:sp>
    </p:spTree>
    <p:extLst>
      <p:ext uri="{BB962C8B-B14F-4D97-AF65-F5344CB8AC3E}">
        <p14:creationId xmlns:p14="http://schemas.microsoft.com/office/powerpoint/2010/main" val="30338290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47AB10D-911E-41DC-A9A5-6C5178910C17}" type="datetimeFigureOut">
              <a:rPr lang="en-US" smtClean="0"/>
              <a:pPr/>
              <a:t>11/20/2020</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4D2A6BD4-99E0-4B19-975D-F8EC72E3F4B8}"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Pupils</a:t>
            </a:r>
            <a:r>
              <a:rPr lang="en-GB" baseline="0" dirty="0"/>
              <a:t> should have a copy of the events ladder.</a:t>
            </a:r>
            <a:endParaRPr lang="en-GB" dirty="0"/>
          </a:p>
        </p:txBody>
      </p:sp>
      <p:sp>
        <p:nvSpPr>
          <p:cNvPr id="4" name="Slide Number Placeholder 3"/>
          <p:cNvSpPr>
            <a:spLocks noGrp="1"/>
          </p:cNvSpPr>
          <p:nvPr>
            <p:ph type="sldNum" sz="quarter" idx="10"/>
          </p:nvPr>
        </p:nvSpPr>
        <p:spPr/>
        <p:txBody>
          <a:bodyPr/>
          <a:lstStyle/>
          <a:p>
            <a:fld id="{4D2A6BD4-99E0-4B19-975D-F8EC72E3F4B8}"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4D2A6BD4-99E0-4B19-975D-F8EC72E3F4B8}" type="slidenum">
              <a:rPr lang="en-GB" smtClean="0"/>
              <a:pPr/>
              <a:t>9</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t>The timing of</a:t>
            </a:r>
            <a:r>
              <a:rPr lang="en-GB" baseline="0" dirty="0"/>
              <a:t> 20 minutes can be teacher/class dependent</a:t>
            </a:r>
            <a:endParaRPr lang="en-GB" dirty="0"/>
          </a:p>
        </p:txBody>
      </p:sp>
      <p:sp>
        <p:nvSpPr>
          <p:cNvPr id="4" name="Slide Number Placeholder 3"/>
          <p:cNvSpPr>
            <a:spLocks noGrp="1"/>
          </p:cNvSpPr>
          <p:nvPr>
            <p:ph type="sldNum" sz="quarter" idx="10"/>
          </p:nvPr>
        </p:nvSpPr>
        <p:spPr/>
        <p:txBody>
          <a:bodyPr/>
          <a:lstStyle/>
          <a:p>
            <a:fld id="{4D2A6BD4-99E0-4B19-975D-F8EC72E3F4B8}"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a:t>Click to edit Master title style</a:t>
            </a:r>
            <a:endParaRPr lang="en-US" dirty="0"/>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a:t>Click to edit Master title style</a:t>
            </a:r>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09442" y="1812927"/>
            <a:ext cx="3471277"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280" y="1812927"/>
            <a:ext cx="347127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818B55-9B89-4F11-8CE8-D0E97EE57601}"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3" y="1387058"/>
            <a:ext cx="3297953" cy="1113254"/>
          </a:xfrm>
        </p:spPr>
        <p:txBody>
          <a:bodyPr anchor="b">
            <a:normAutofit/>
          </a:bodyPr>
          <a:lstStyle>
            <a:lvl1pPr algn="l">
              <a:defRPr sz="2400" b="0"/>
            </a:lvl1pPr>
          </a:lstStyle>
          <a:p>
            <a:r>
              <a:rPr lang="en-US"/>
              <a:t>Click to edit Master title style</a:t>
            </a:r>
          </a:p>
        </p:txBody>
      </p:sp>
      <p:sp>
        <p:nvSpPr>
          <p:cNvPr id="4" name="Text Placeholder 3"/>
          <p:cNvSpPr>
            <a:spLocks noGrp="1"/>
          </p:cNvSpPr>
          <p:nvPr>
            <p:ph type="body" sz="half" idx="2"/>
          </p:nvPr>
        </p:nvSpPr>
        <p:spPr>
          <a:xfrm>
            <a:off x="1009443" y="2500312"/>
            <a:ext cx="3297954"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C439C5-1CDE-4F23-A1EA-60E4C8E926A6}" type="datetimeFigureOut">
              <a:rPr lang="en-GB" smtClean="0"/>
              <a:pPr/>
              <a:t>20/11/2020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5818B55-9B89-4F11-8CE8-D0E97EE57601}" type="slidenum">
              <a:rPr lang="en-GB" smtClean="0"/>
              <a:pPr/>
              <a:t>‹#›</a:t>
            </a:fld>
            <a:endParaRPr lang="en-GB"/>
          </a:p>
        </p:txBody>
      </p:sp>
      <p:grpSp>
        <p:nvGrpSpPr>
          <p:cNvPr id="16" name="Group 15"/>
          <p:cNvGrpSpPr/>
          <p:nvPr/>
        </p:nvGrpSpPr>
        <p:grpSpPr>
          <a:xfrm>
            <a:off x="4516154" y="994387"/>
            <a:ext cx="1847138" cy="1530439"/>
            <a:chOff x="4718762" y="993075"/>
            <a:chExt cx="1847138" cy="1530439"/>
          </a:xfrm>
        </p:grpSpPr>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8" name="Picture Placeholder 17"/>
          <p:cNvSpPr>
            <a:spLocks noGrp="1"/>
          </p:cNvSpPr>
          <p:nvPr>
            <p:ph type="pic" sz="quarter" idx="14"/>
          </p:nvPr>
        </p:nvSpPr>
        <p:spPr>
          <a:xfrm>
            <a:off x="4674192" y="1601512"/>
            <a:ext cx="3429000" cy="3429000"/>
          </a:xfrm>
          <a:prstGeom prst="ellipse">
            <a:avLst/>
          </a:prstGeom>
          <a:ln w="76200">
            <a:solidFill>
              <a:schemeClr val="tx2">
                <a:lumMod val="75000"/>
              </a:schemeClr>
            </a:solidFill>
          </a:ln>
        </p:spPr>
        <p:txBody>
          <a:bodyPr/>
          <a:lstStyle/>
          <a:p>
            <a:r>
              <a:rPr lang="en-US"/>
              <a:t>Click icon to add picture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56" name="Oval 55"/>
          <p:cNvSpPr>
            <a:spLocks noChangeAspect="1"/>
          </p:cNvSpPr>
          <p:nvPr/>
        </p:nvSpPr>
        <p:spPr>
          <a:xfrm>
            <a:off x="-69625" y="4042576"/>
            <a:ext cx="1743945" cy="1909234"/>
          </a:xfrm>
          <a:custGeom>
            <a:avLst/>
            <a:gdLst/>
            <a:ahLst/>
            <a:cxnLst/>
            <a:rect l="l" t="t" r="r" b="b"/>
            <a:pathLst>
              <a:path w="1743945" h="1909234">
                <a:moveTo>
                  <a:pt x="789328" y="0"/>
                </a:moveTo>
                <a:cubicBezTo>
                  <a:pt x="1316548" y="0"/>
                  <a:pt x="1743945" y="427397"/>
                  <a:pt x="1743945" y="954617"/>
                </a:cubicBezTo>
                <a:cubicBezTo>
                  <a:pt x="1743945" y="1481837"/>
                  <a:pt x="1316548" y="1909234"/>
                  <a:pt x="789328" y="1909234"/>
                </a:cubicBezTo>
                <a:cubicBezTo>
                  <a:pt x="461080" y="1909234"/>
                  <a:pt x="171527" y="1743562"/>
                  <a:pt x="0" y="1491086"/>
                </a:cubicBezTo>
                <a:lnTo>
                  <a:pt x="0" y="418149"/>
                </a:lnTo>
                <a:cubicBezTo>
                  <a:pt x="171527" y="165673"/>
                  <a:pt x="461080" y="0"/>
                  <a:pt x="789328"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3" name="Oval 52"/>
          <p:cNvSpPr>
            <a:spLocks noChangeAspect="1"/>
          </p:cNvSpPr>
          <p:nvPr/>
        </p:nvSpPr>
        <p:spPr>
          <a:xfrm>
            <a:off x="520638" y="1095310"/>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2" name="Oval 51"/>
          <p:cNvSpPr>
            <a:spLocks noChangeAspect="1"/>
          </p:cNvSpPr>
          <p:nvPr/>
        </p:nvSpPr>
        <p:spPr>
          <a:xfrm>
            <a:off x="1878729" y="282933"/>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4" name="Oval 53"/>
          <p:cNvSpPr>
            <a:spLocks noChangeAspect="1"/>
          </p:cNvSpPr>
          <p:nvPr/>
        </p:nvSpPr>
        <p:spPr>
          <a:xfrm>
            <a:off x="520637" y="5729135"/>
            <a:ext cx="1909234" cy="1193756"/>
          </a:xfrm>
          <a:custGeom>
            <a:avLst/>
            <a:gdLst/>
            <a:ahLst/>
            <a:cxnLst/>
            <a:rect l="l" t="t" r="r" b="b"/>
            <a:pathLst>
              <a:path w="1909234" h="1193756">
                <a:moveTo>
                  <a:pt x="954617" y="0"/>
                </a:moveTo>
                <a:cubicBezTo>
                  <a:pt x="1481837" y="0"/>
                  <a:pt x="1909234" y="427397"/>
                  <a:pt x="1909234" y="954617"/>
                </a:cubicBezTo>
                <a:cubicBezTo>
                  <a:pt x="1909234" y="1037305"/>
                  <a:pt x="1898721" y="1117537"/>
                  <a:pt x="1877819" y="1193756"/>
                </a:cubicBezTo>
                <a:lnTo>
                  <a:pt x="31415" y="1193756"/>
                </a:lnTo>
                <a:cubicBezTo>
                  <a:pt x="10513" y="1117537"/>
                  <a:pt x="0" y="1037305"/>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0" name="Oval 129"/>
          <p:cNvSpPr>
            <a:spLocks noChangeAspect="1"/>
          </p:cNvSpPr>
          <p:nvPr/>
        </p:nvSpPr>
        <p:spPr>
          <a:xfrm>
            <a:off x="-46711" y="-61709"/>
            <a:ext cx="1449107" cy="1677064"/>
          </a:xfrm>
          <a:custGeom>
            <a:avLst/>
            <a:gdLst/>
            <a:ahLst/>
            <a:cxnLst/>
            <a:rect l="l" t="t" r="r" b="b"/>
            <a:pathLst>
              <a:path w="1449107" h="1677064">
                <a:moveTo>
                  <a:pt x="0" y="0"/>
                </a:moveTo>
                <a:lnTo>
                  <a:pt x="1112019" y="0"/>
                </a:lnTo>
                <a:cubicBezTo>
                  <a:pt x="1319407" y="171874"/>
                  <a:pt x="1449107" y="432014"/>
                  <a:pt x="1449107" y="722447"/>
                </a:cubicBezTo>
                <a:cubicBezTo>
                  <a:pt x="1449107" y="1249667"/>
                  <a:pt x="1021710" y="1677064"/>
                  <a:pt x="494490" y="1677064"/>
                </a:cubicBezTo>
                <a:cubicBezTo>
                  <a:pt x="313232" y="1677064"/>
                  <a:pt x="143772" y="1626546"/>
                  <a:pt x="0" y="1537872"/>
                </a:cubicBezTo>
                <a:close/>
              </a:path>
            </a:pathLst>
          </a:custGeom>
          <a:solidFill>
            <a:schemeClr val="tx2">
              <a:lumMod val="75000"/>
              <a:alpha val="14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1" name="Oval 130"/>
          <p:cNvSpPr>
            <a:spLocks noChangeAspect="1"/>
          </p:cNvSpPr>
          <p:nvPr/>
        </p:nvSpPr>
        <p:spPr>
          <a:xfrm>
            <a:off x="924113" y="-161623"/>
            <a:ext cx="1909233" cy="1909233"/>
          </a:xfrm>
          <a:prstGeom prst="ellipse">
            <a:avLst/>
          </a:prstGeom>
          <a:solidFill>
            <a:schemeClr val="tx2">
              <a:lumMod val="75000"/>
              <a:alpha val="2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2" name="Oval 131"/>
          <p:cNvSpPr>
            <a:spLocks noChangeAspect="1"/>
          </p:cNvSpPr>
          <p:nvPr/>
        </p:nvSpPr>
        <p:spPr>
          <a:xfrm>
            <a:off x="0" y="66073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3" name="Oval 132"/>
          <p:cNvSpPr>
            <a:spLocks noChangeAspect="1"/>
          </p:cNvSpPr>
          <p:nvPr/>
        </p:nvSpPr>
        <p:spPr>
          <a:xfrm>
            <a:off x="7497531" y="-61709"/>
            <a:ext cx="1694467" cy="1677064"/>
          </a:xfrm>
          <a:custGeom>
            <a:avLst/>
            <a:gdLst/>
            <a:ahLst/>
            <a:cxnLst/>
            <a:rect l="l" t="t" r="r" b="b"/>
            <a:pathLst>
              <a:path w="1694467" h="1677064">
                <a:moveTo>
                  <a:pt x="337088" y="0"/>
                </a:moveTo>
                <a:lnTo>
                  <a:pt x="1573463" y="0"/>
                </a:lnTo>
                <a:cubicBezTo>
                  <a:pt x="1618202" y="37449"/>
                  <a:pt x="1658454" y="79950"/>
                  <a:pt x="1694467" y="126010"/>
                </a:cubicBezTo>
                <a:lnTo>
                  <a:pt x="1694467" y="1318884"/>
                </a:lnTo>
                <a:cubicBezTo>
                  <a:pt x="1522840" y="1538397"/>
                  <a:pt x="1254922" y="1677064"/>
                  <a:pt x="954617" y="1677064"/>
                </a:cubicBezTo>
                <a:cubicBezTo>
                  <a:pt x="427397" y="1677064"/>
                  <a:pt x="0" y="1249667"/>
                  <a:pt x="0" y="722447"/>
                </a:cubicBezTo>
                <a:cubicBezTo>
                  <a:pt x="0" y="432014"/>
                  <a:pt x="129700" y="171874"/>
                  <a:pt x="337088" y="0"/>
                </a:cubicBezTo>
                <a:close/>
              </a:path>
            </a:pathLst>
          </a:custGeom>
          <a:solidFill>
            <a:schemeClr val="accent3">
              <a:lumMod val="60000"/>
              <a:lumOff val="40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4" name="Oval 133"/>
          <p:cNvSpPr>
            <a:spLocks noChangeAspect="1"/>
          </p:cNvSpPr>
          <p:nvPr/>
        </p:nvSpPr>
        <p:spPr>
          <a:xfrm>
            <a:off x="6117502" y="-61708"/>
            <a:ext cx="1909234" cy="1705448"/>
          </a:xfrm>
          <a:custGeom>
            <a:avLst/>
            <a:gdLst/>
            <a:ahLst/>
            <a:cxnLst/>
            <a:rect l="l" t="t" r="r" b="b"/>
            <a:pathLst>
              <a:path w="1909234" h="1705448">
                <a:moveTo>
                  <a:pt x="371490" y="0"/>
                </a:moveTo>
                <a:lnTo>
                  <a:pt x="1537745" y="0"/>
                </a:lnTo>
                <a:cubicBezTo>
                  <a:pt x="1764760" y="171517"/>
                  <a:pt x="1909234" y="444302"/>
                  <a:pt x="1909234" y="750831"/>
                </a:cubicBezTo>
                <a:cubicBezTo>
                  <a:pt x="1909234" y="1278051"/>
                  <a:pt x="1481837" y="1705448"/>
                  <a:pt x="954617" y="1705448"/>
                </a:cubicBezTo>
                <a:cubicBezTo>
                  <a:pt x="427397" y="1705448"/>
                  <a:pt x="0" y="1278051"/>
                  <a:pt x="0" y="750831"/>
                </a:cubicBezTo>
                <a:cubicBezTo>
                  <a:pt x="0" y="444302"/>
                  <a:pt x="144474" y="171517"/>
                  <a:pt x="371490" y="0"/>
                </a:cubicBezTo>
                <a:close/>
              </a:path>
            </a:pathLst>
          </a:cu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5" name="Oval 134"/>
          <p:cNvSpPr>
            <a:spLocks noChangeAspect="1"/>
          </p:cNvSpPr>
          <p:nvPr/>
        </p:nvSpPr>
        <p:spPr>
          <a:xfrm>
            <a:off x="7494454" y="1095309"/>
            <a:ext cx="1697544" cy="1909234"/>
          </a:xfrm>
          <a:custGeom>
            <a:avLst/>
            <a:gdLst/>
            <a:ahLst/>
            <a:cxnLst/>
            <a:rect l="l" t="t" r="r" b="b"/>
            <a:pathLst>
              <a:path w="1697544" h="1909234">
                <a:moveTo>
                  <a:pt x="954617" y="0"/>
                </a:moveTo>
                <a:cubicBezTo>
                  <a:pt x="1256666" y="0"/>
                  <a:pt x="1525952" y="140283"/>
                  <a:pt x="1697544" y="361910"/>
                </a:cubicBezTo>
                <a:lnTo>
                  <a:pt x="1697544" y="1547324"/>
                </a:lnTo>
                <a:cubicBezTo>
                  <a:pt x="1525952" y="1768951"/>
                  <a:pt x="1256666" y="1909234"/>
                  <a:pt x="954617" y="1909234"/>
                </a:cubicBezTo>
                <a:cubicBezTo>
                  <a:pt x="427397" y="1909234"/>
                  <a:pt x="0" y="1481837"/>
                  <a:pt x="0" y="954617"/>
                </a:cubicBezTo>
                <a:cubicBezTo>
                  <a:pt x="0" y="427397"/>
                  <a:pt x="427397" y="0"/>
                  <a:pt x="954617" y="0"/>
                </a:cubicBezTo>
                <a:close/>
              </a:path>
            </a:pathLst>
          </a:cu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6" name="Oval 135"/>
          <p:cNvSpPr>
            <a:spLocks noChangeAspect="1"/>
          </p:cNvSpPr>
          <p:nvPr/>
        </p:nvSpPr>
        <p:spPr>
          <a:xfrm>
            <a:off x="8056674" y="5140346"/>
            <a:ext cx="1137194" cy="1759729"/>
          </a:xfrm>
          <a:custGeom>
            <a:avLst/>
            <a:gdLst/>
            <a:ahLst/>
            <a:cxnLst/>
            <a:rect l="l" t="t" r="r" b="b"/>
            <a:pathLst>
              <a:path w="1137194" h="1759729">
                <a:moveTo>
                  <a:pt x="954617" y="0"/>
                </a:moveTo>
                <a:cubicBezTo>
                  <a:pt x="1017088" y="0"/>
                  <a:pt x="1078157" y="6001"/>
                  <a:pt x="1137194" y="17897"/>
                </a:cubicBezTo>
                <a:lnTo>
                  <a:pt x="1137194" y="1759729"/>
                </a:lnTo>
                <a:lnTo>
                  <a:pt x="443151" y="1759729"/>
                </a:lnTo>
                <a:cubicBezTo>
                  <a:pt x="176544" y="1591075"/>
                  <a:pt x="0" y="1293463"/>
                  <a:pt x="0" y="954617"/>
                </a:cubicBezTo>
                <a:cubicBezTo>
                  <a:pt x="0" y="427397"/>
                  <a:pt x="427397" y="0"/>
                  <a:pt x="954617"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7" name="Oval 136"/>
          <p:cNvSpPr>
            <a:spLocks noChangeAspect="1"/>
          </p:cNvSpPr>
          <p:nvPr/>
        </p:nvSpPr>
        <p:spPr>
          <a:xfrm>
            <a:off x="6661711" y="4362912"/>
            <a:ext cx="1909233" cy="1909233"/>
          </a:xfrm>
          <a:prstGeom prst="ellipse">
            <a:avLst/>
          </a:prstGeom>
          <a:solidFill>
            <a:schemeClr val="tx2">
              <a:lumMod val="75000"/>
              <a:alpha val="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8" name="Oval 137"/>
          <p:cNvSpPr>
            <a:spLocks noChangeAspect="1"/>
          </p:cNvSpPr>
          <p:nvPr/>
        </p:nvSpPr>
        <p:spPr>
          <a:xfrm>
            <a:off x="-69625" y="4948766"/>
            <a:ext cx="1353860" cy="1909234"/>
          </a:xfrm>
          <a:custGeom>
            <a:avLst/>
            <a:gdLst/>
            <a:ahLst/>
            <a:cxnLst/>
            <a:rect l="l" t="t" r="r" b="b"/>
            <a:pathLst>
              <a:path w="1353860" h="1909234">
                <a:moveTo>
                  <a:pt x="399243" y="0"/>
                </a:moveTo>
                <a:cubicBezTo>
                  <a:pt x="926463" y="0"/>
                  <a:pt x="1353860" y="427397"/>
                  <a:pt x="1353860" y="954617"/>
                </a:cubicBezTo>
                <a:cubicBezTo>
                  <a:pt x="1353860" y="1481837"/>
                  <a:pt x="926463" y="1909234"/>
                  <a:pt x="399243" y="1909234"/>
                </a:cubicBezTo>
                <a:cubicBezTo>
                  <a:pt x="256544" y="1909234"/>
                  <a:pt x="121158" y="1877924"/>
                  <a:pt x="0" y="1820890"/>
                </a:cubicBezTo>
                <a:lnTo>
                  <a:pt x="0" y="88345"/>
                </a:lnTo>
                <a:cubicBezTo>
                  <a:pt x="121158" y="31311"/>
                  <a:pt x="256544" y="0"/>
                  <a:pt x="399243" y="0"/>
                </a:cubicBezTo>
                <a:close/>
              </a:path>
            </a:pathLst>
          </a:custGeom>
          <a:solidFill>
            <a:schemeClr val="tx2">
              <a:lumMod val="75000"/>
              <a:alpha val="16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39" name="Oval 138"/>
          <p:cNvSpPr>
            <a:spLocks noChangeAspect="1"/>
          </p:cNvSpPr>
          <p:nvPr/>
        </p:nvSpPr>
        <p:spPr>
          <a:xfrm>
            <a:off x="708471" y="4790336"/>
            <a:ext cx="1909233" cy="1909233"/>
          </a:xfrm>
          <a:prstGeom prst="ellipse">
            <a:avLst/>
          </a:pr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0" name="Oval 139"/>
          <p:cNvSpPr>
            <a:spLocks noChangeAspect="1"/>
          </p:cNvSpPr>
          <p:nvPr/>
        </p:nvSpPr>
        <p:spPr>
          <a:xfrm>
            <a:off x="6117503" y="783988"/>
            <a:ext cx="1909233" cy="1909233"/>
          </a:xfrm>
          <a:prstGeom prst="ellipse">
            <a:avLst/>
          </a:prstGeom>
          <a:solidFill>
            <a:schemeClr val="tx2">
              <a:lumMod val="75000"/>
              <a:alpha val="15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41" name="Oval 140"/>
          <p:cNvSpPr>
            <a:spLocks noChangeAspect="1"/>
          </p:cNvSpPr>
          <p:nvPr/>
        </p:nvSpPr>
        <p:spPr>
          <a:xfrm>
            <a:off x="6459053" y="5140346"/>
            <a:ext cx="1909233" cy="1909233"/>
          </a:xfrm>
          <a:prstGeom prst="ellipse">
            <a:avLst/>
          </a:prstGeom>
          <a:solidFill>
            <a:schemeClr val="tx2">
              <a:lumMod val="75000"/>
              <a:alpha val="10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118" name="Oval 117"/>
          <p:cNvSpPr>
            <a:spLocks noChangeAspect="1"/>
          </p:cNvSpPr>
          <p:nvPr/>
        </p:nvSpPr>
        <p:spPr>
          <a:xfrm>
            <a:off x="8398204" y="597861"/>
            <a:ext cx="793794" cy="1252918"/>
          </a:xfrm>
          <a:custGeom>
            <a:avLst/>
            <a:gdLst/>
            <a:ahLst/>
            <a:cxnLst/>
            <a:rect l="l" t="t" r="r" b="b"/>
            <a:pathLst>
              <a:path w="793794" h="1252918">
                <a:moveTo>
                  <a:pt x="626459" y="0"/>
                </a:moveTo>
                <a:cubicBezTo>
                  <a:pt x="684682" y="0"/>
                  <a:pt x="741049" y="7943"/>
                  <a:pt x="793794" y="25480"/>
                </a:cubicBezTo>
                <a:lnTo>
                  <a:pt x="793794" y="1227438"/>
                </a:lnTo>
                <a:cubicBezTo>
                  <a:pt x="741049" y="1244975"/>
                  <a:pt x="684682" y="1252918"/>
                  <a:pt x="626459" y="1252918"/>
                </a:cubicBezTo>
                <a:cubicBezTo>
                  <a:pt x="280475" y="1252918"/>
                  <a:pt x="0" y="972443"/>
                  <a:pt x="0" y="626459"/>
                </a:cubicBezTo>
                <a:cubicBezTo>
                  <a:pt x="0" y="280475"/>
                  <a:pt x="280475" y="0"/>
                  <a:pt x="626459"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9" name="Oval 118"/>
          <p:cNvSpPr>
            <a:spLocks noChangeAspect="1"/>
          </p:cNvSpPr>
          <p:nvPr/>
        </p:nvSpPr>
        <p:spPr>
          <a:xfrm>
            <a:off x="6350100" y="206512"/>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0" name="Oval 119"/>
          <p:cNvSpPr>
            <a:spLocks noChangeAspect="1"/>
          </p:cNvSpPr>
          <p:nvPr/>
        </p:nvSpPr>
        <p:spPr>
          <a:xfrm>
            <a:off x="6872127" y="1450645"/>
            <a:ext cx="1218253" cy="1218253"/>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1" name="Oval 120"/>
          <p:cNvSpPr>
            <a:spLocks noChangeAspect="1"/>
          </p:cNvSpPr>
          <p:nvPr/>
        </p:nvSpPr>
        <p:spPr>
          <a:xfrm>
            <a:off x="7219068" y="2049927"/>
            <a:ext cx="1041276" cy="1041276"/>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2" name="Oval 121"/>
          <p:cNvSpPr>
            <a:spLocks noChangeAspect="1"/>
          </p:cNvSpPr>
          <p:nvPr/>
        </p:nvSpPr>
        <p:spPr>
          <a:xfrm>
            <a:off x="7749416" y="2661634"/>
            <a:ext cx="721308" cy="721308"/>
          </a:xfrm>
          <a:prstGeom prst="ellipse">
            <a:avLst/>
          </a:pr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3" name="Oval 122"/>
          <p:cNvSpPr>
            <a:spLocks noChangeAspect="1"/>
          </p:cNvSpPr>
          <p:nvPr/>
        </p:nvSpPr>
        <p:spPr>
          <a:xfrm>
            <a:off x="685054" y="-100976"/>
            <a:ext cx="1193676" cy="697815"/>
          </a:xfrm>
          <a:custGeom>
            <a:avLst/>
            <a:gdLst/>
            <a:ahLst/>
            <a:cxnLst/>
            <a:rect l="l" t="t" r="r" b="b"/>
            <a:pathLst>
              <a:path w="1193676" h="697815">
                <a:moveTo>
                  <a:pt x="10179" y="0"/>
                </a:moveTo>
                <a:lnTo>
                  <a:pt x="1183497" y="0"/>
                </a:lnTo>
                <a:cubicBezTo>
                  <a:pt x="1190746" y="32633"/>
                  <a:pt x="1193676" y="66463"/>
                  <a:pt x="1193676" y="100977"/>
                </a:cubicBezTo>
                <a:cubicBezTo>
                  <a:pt x="1193676" y="430602"/>
                  <a:pt x="926463" y="697815"/>
                  <a:pt x="596838" y="697815"/>
                </a:cubicBezTo>
                <a:cubicBezTo>
                  <a:pt x="267213" y="697815"/>
                  <a:pt x="0" y="430602"/>
                  <a:pt x="0" y="100977"/>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4" name="Oval 123"/>
          <p:cNvSpPr>
            <a:spLocks noChangeAspect="1"/>
          </p:cNvSpPr>
          <p:nvPr/>
        </p:nvSpPr>
        <p:spPr>
          <a:xfrm>
            <a:off x="1502638" y="-100976"/>
            <a:ext cx="1029028" cy="459889"/>
          </a:xfrm>
          <a:custGeom>
            <a:avLst/>
            <a:gdLst/>
            <a:ahLst/>
            <a:cxnLst/>
            <a:rect l="l" t="t" r="r" b="b"/>
            <a:pathLst>
              <a:path w="1029028" h="459889">
                <a:moveTo>
                  <a:pt x="0" y="0"/>
                </a:moveTo>
                <a:lnTo>
                  <a:pt x="1029028" y="0"/>
                </a:lnTo>
                <a:cubicBezTo>
                  <a:pt x="1001386" y="259074"/>
                  <a:pt x="781401" y="459889"/>
                  <a:pt x="514514" y="459889"/>
                </a:cubicBezTo>
                <a:cubicBezTo>
                  <a:pt x="247627" y="459889"/>
                  <a:pt x="27642" y="259074"/>
                  <a:pt x="0" y="0"/>
                </a:cubicBez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5" name="Oval 124"/>
          <p:cNvSpPr>
            <a:spLocks noChangeAspect="1"/>
          </p:cNvSpPr>
          <p:nvPr/>
        </p:nvSpPr>
        <p:spPr>
          <a:xfrm>
            <a:off x="-69624" y="-100976"/>
            <a:ext cx="590263" cy="612289"/>
          </a:xfrm>
          <a:custGeom>
            <a:avLst/>
            <a:gdLst/>
            <a:ahLst/>
            <a:cxnLst/>
            <a:rect l="l" t="t" r="r" b="b"/>
            <a:pathLst>
              <a:path w="590263" h="612289">
                <a:moveTo>
                  <a:pt x="0" y="0"/>
                </a:moveTo>
                <a:lnTo>
                  <a:pt x="581024" y="0"/>
                </a:lnTo>
                <a:cubicBezTo>
                  <a:pt x="587493" y="29611"/>
                  <a:pt x="590263" y="60308"/>
                  <a:pt x="590263" y="91651"/>
                </a:cubicBezTo>
                <a:cubicBezTo>
                  <a:pt x="590263" y="379191"/>
                  <a:pt x="357165" y="612289"/>
                  <a:pt x="69625" y="612289"/>
                </a:cubicBezTo>
                <a:lnTo>
                  <a:pt x="0" y="605270"/>
                </a:lnTo>
                <a:close/>
              </a:path>
            </a:pathLst>
          </a:custGeom>
          <a:solidFill>
            <a:schemeClr val="tx2">
              <a:lumMod val="75000"/>
              <a:alpha val="10000"/>
            </a:schemeClr>
          </a:solidFill>
          <a:ln w="177800" cap="rnd" cmpd="sng" algn="ctr">
            <a:solidFill>
              <a:schemeClr val="tx2">
                <a:lumMod val="60000"/>
                <a:lumOff val="40000"/>
                <a:alpha val="6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6" name="Oval 125"/>
          <p:cNvSpPr>
            <a:spLocks noChangeAspect="1"/>
          </p:cNvSpPr>
          <p:nvPr/>
        </p:nvSpPr>
        <p:spPr>
          <a:xfrm>
            <a:off x="277432" y="4321783"/>
            <a:ext cx="1396887" cy="1396887"/>
          </a:xfrm>
          <a:prstGeom prst="ellipse">
            <a:avLst/>
          </a:pr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7" name="Oval 126"/>
          <p:cNvSpPr>
            <a:spLocks noChangeAspect="1"/>
          </p:cNvSpPr>
          <p:nvPr/>
        </p:nvSpPr>
        <p:spPr>
          <a:xfrm>
            <a:off x="5792131" y="6489965"/>
            <a:ext cx="1115939" cy="443769"/>
          </a:xfrm>
          <a:custGeom>
            <a:avLst/>
            <a:gdLst/>
            <a:ahLst/>
            <a:cxnLst/>
            <a:rect l="l" t="t" r="r" b="b"/>
            <a:pathLst>
              <a:path w="1115939" h="443769">
                <a:moveTo>
                  <a:pt x="557969" y="0"/>
                </a:moveTo>
                <a:cubicBezTo>
                  <a:pt x="830120" y="0"/>
                  <a:pt x="1058049" y="189335"/>
                  <a:pt x="1115939" y="443769"/>
                </a:cubicBezTo>
                <a:lnTo>
                  <a:pt x="0" y="443769"/>
                </a:lnTo>
                <a:cubicBezTo>
                  <a:pt x="57889" y="189335"/>
                  <a:pt x="285818" y="0"/>
                  <a:pt x="55796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8" name="Oval 127"/>
          <p:cNvSpPr>
            <a:spLocks noChangeAspect="1"/>
          </p:cNvSpPr>
          <p:nvPr/>
        </p:nvSpPr>
        <p:spPr>
          <a:xfrm>
            <a:off x="6127999" y="6408840"/>
            <a:ext cx="1237019" cy="524894"/>
          </a:xfrm>
          <a:custGeom>
            <a:avLst/>
            <a:gdLst/>
            <a:ahLst/>
            <a:cxnLst/>
            <a:rect l="l" t="t" r="r" b="b"/>
            <a:pathLst>
              <a:path w="1237019" h="524894">
                <a:moveTo>
                  <a:pt x="618509" y="0"/>
                </a:moveTo>
                <a:cubicBezTo>
                  <a:pt x="930325" y="0"/>
                  <a:pt x="1189147" y="226891"/>
                  <a:pt x="1237019" y="524894"/>
                </a:cubicBezTo>
                <a:lnTo>
                  <a:pt x="0" y="524894"/>
                </a:lnTo>
                <a:cubicBezTo>
                  <a:pt x="47872" y="226891"/>
                  <a:pt x="306694" y="0"/>
                  <a:pt x="618509"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29" name="Oval 128"/>
          <p:cNvSpPr>
            <a:spLocks noChangeAspect="1"/>
          </p:cNvSpPr>
          <p:nvPr/>
        </p:nvSpPr>
        <p:spPr>
          <a:xfrm>
            <a:off x="7577655" y="6408841"/>
            <a:ext cx="1211408" cy="524893"/>
          </a:xfrm>
          <a:custGeom>
            <a:avLst/>
            <a:gdLst/>
            <a:ahLst/>
            <a:cxnLst/>
            <a:rect l="l" t="t" r="r" b="b"/>
            <a:pathLst>
              <a:path w="1211408" h="524893">
                <a:moveTo>
                  <a:pt x="605704" y="0"/>
                </a:moveTo>
                <a:cubicBezTo>
                  <a:pt x="914574" y="0"/>
                  <a:pt x="1170243" y="227782"/>
                  <a:pt x="1211408" y="524893"/>
                </a:cubicBezTo>
                <a:lnTo>
                  <a:pt x="0" y="524893"/>
                </a:lnTo>
                <a:cubicBezTo>
                  <a:pt x="41165" y="227782"/>
                  <a:pt x="296834" y="0"/>
                  <a:pt x="605704" y="0"/>
                </a:cubicBezTo>
                <a:close/>
              </a:path>
            </a:pathLst>
          </a:custGeom>
          <a:solidFill>
            <a:schemeClr val="tx2">
              <a:lumMod val="75000"/>
              <a:alpha val="6000"/>
            </a:schemeClr>
          </a:solidFill>
          <a:ln w="177800" cap="rnd" cmpd="sng" algn="ctr">
            <a:solidFill>
              <a:schemeClr val="tx2">
                <a:lumMod val="60000"/>
                <a:lumOff val="40000"/>
                <a:alpha val="400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7" name="Oval 96"/>
          <p:cNvSpPr>
            <a:spLocks noChangeAspect="1"/>
          </p:cNvSpPr>
          <p:nvPr/>
        </p:nvSpPr>
        <p:spPr>
          <a:xfrm>
            <a:off x="11073" y="4941986"/>
            <a:ext cx="611230" cy="61123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8" name="Oval 97"/>
          <p:cNvSpPr>
            <a:spLocks noChangeAspect="1"/>
          </p:cNvSpPr>
          <p:nvPr/>
        </p:nvSpPr>
        <p:spPr>
          <a:xfrm>
            <a:off x="-69625" y="6172569"/>
            <a:ext cx="778097" cy="750322"/>
          </a:xfrm>
          <a:custGeom>
            <a:avLst/>
            <a:gdLst/>
            <a:ahLst/>
            <a:cxnLst/>
            <a:rect l="l" t="t" r="r" b="b"/>
            <a:pathLst>
              <a:path w="778097" h="750322">
                <a:moveTo>
                  <a:pt x="261411" y="0"/>
                </a:moveTo>
                <a:cubicBezTo>
                  <a:pt x="546769" y="0"/>
                  <a:pt x="778097" y="231328"/>
                  <a:pt x="778097" y="516686"/>
                </a:cubicBezTo>
                <a:cubicBezTo>
                  <a:pt x="778097" y="601179"/>
                  <a:pt x="757816" y="680934"/>
                  <a:pt x="719843" y="750322"/>
                </a:cubicBezTo>
                <a:lnTo>
                  <a:pt x="0" y="750322"/>
                </a:lnTo>
                <a:lnTo>
                  <a:pt x="0" y="73330"/>
                </a:lnTo>
                <a:cubicBezTo>
                  <a:pt x="75863" y="26083"/>
                  <a:pt x="165591" y="0"/>
                  <a:pt x="261411"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99" name="Oval 98"/>
          <p:cNvSpPr>
            <a:spLocks noChangeAspect="1"/>
          </p:cNvSpPr>
          <p:nvPr/>
        </p:nvSpPr>
        <p:spPr>
          <a:xfrm>
            <a:off x="-69625" y="5158575"/>
            <a:ext cx="563524" cy="897560"/>
          </a:xfrm>
          <a:custGeom>
            <a:avLst/>
            <a:gdLst/>
            <a:ahLst/>
            <a:cxnLst/>
            <a:rect l="l" t="t" r="r" b="b"/>
            <a:pathLst>
              <a:path w="563524" h="897560">
                <a:moveTo>
                  <a:pt x="114744" y="0"/>
                </a:moveTo>
                <a:cubicBezTo>
                  <a:pt x="362598" y="0"/>
                  <a:pt x="563524" y="200926"/>
                  <a:pt x="563524" y="448780"/>
                </a:cubicBezTo>
                <a:cubicBezTo>
                  <a:pt x="563524" y="696634"/>
                  <a:pt x="362598" y="897560"/>
                  <a:pt x="114744" y="897560"/>
                </a:cubicBezTo>
                <a:cubicBezTo>
                  <a:pt x="74918" y="897560"/>
                  <a:pt x="36304" y="892373"/>
                  <a:pt x="0" y="880900"/>
                </a:cubicBezTo>
                <a:lnTo>
                  <a:pt x="0" y="16661"/>
                </a:lnTo>
                <a:cubicBezTo>
                  <a:pt x="36304" y="5188"/>
                  <a:pt x="74918" y="0"/>
                  <a:pt x="114744"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0" name="Oval 99"/>
          <p:cNvSpPr>
            <a:spLocks noChangeAspect="1"/>
          </p:cNvSpPr>
          <p:nvPr/>
        </p:nvSpPr>
        <p:spPr>
          <a:xfrm>
            <a:off x="-25758" y="482386"/>
            <a:ext cx="598416" cy="905704"/>
          </a:xfrm>
          <a:custGeom>
            <a:avLst/>
            <a:gdLst/>
            <a:ahLst/>
            <a:cxnLst/>
            <a:rect l="l" t="t" r="r" b="b"/>
            <a:pathLst>
              <a:path w="598416" h="905704">
                <a:moveTo>
                  <a:pt x="145564" y="0"/>
                </a:moveTo>
                <a:cubicBezTo>
                  <a:pt x="395667" y="0"/>
                  <a:pt x="598416" y="202749"/>
                  <a:pt x="598416" y="452852"/>
                </a:cubicBezTo>
                <a:cubicBezTo>
                  <a:pt x="598416" y="702955"/>
                  <a:pt x="395667" y="905704"/>
                  <a:pt x="145564" y="905704"/>
                </a:cubicBezTo>
                <a:cubicBezTo>
                  <a:pt x="94398" y="905704"/>
                  <a:pt x="45214" y="897218"/>
                  <a:pt x="0" y="879648"/>
                </a:cubicBezTo>
                <a:lnTo>
                  <a:pt x="0" y="26056"/>
                </a:lnTo>
                <a:cubicBezTo>
                  <a:pt x="45214" y="8486"/>
                  <a:pt x="94398" y="0"/>
                  <a:pt x="145564" y="0"/>
                </a:cubicBezTo>
                <a:close/>
              </a:path>
            </a:pathLst>
          </a:cu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1" name="Oval 100"/>
          <p:cNvSpPr>
            <a:spLocks noChangeAspect="1"/>
          </p:cNvSpPr>
          <p:nvPr/>
        </p:nvSpPr>
        <p:spPr>
          <a:xfrm>
            <a:off x="474208" y="836793"/>
            <a:ext cx="910817" cy="910817"/>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2" name="Oval 101"/>
          <p:cNvSpPr>
            <a:spLocks noChangeAspect="1"/>
          </p:cNvSpPr>
          <p:nvPr/>
        </p:nvSpPr>
        <p:spPr>
          <a:xfrm>
            <a:off x="319223" y="1452260"/>
            <a:ext cx="772993" cy="772993"/>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3" name="Oval 102"/>
          <p:cNvSpPr>
            <a:spLocks noChangeAspect="1"/>
          </p:cNvSpPr>
          <p:nvPr/>
        </p:nvSpPr>
        <p:spPr>
          <a:xfrm>
            <a:off x="371257" y="1886983"/>
            <a:ext cx="610366" cy="610366"/>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4" name="Oval 103"/>
          <p:cNvSpPr>
            <a:spLocks noChangeAspect="1"/>
          </p:cNvSpPr>
          <p:nvPr/>
        </p:nvSpPr>
        <p:spPr>
          <a:xfrm>
            <a:off x="154676" y="1919682"/>
            <a:ext cx="521764" cy="52176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5" name="Oval 104"/>
          <p:cNvSpPr>
            <a:spLocks noChangeAspect="1"/>
          </p:cNvSpPr>
          <p:nvPr/>
        </p:nvSpPr>
        <p:spPr>
          <a:xfrm>
            <a:off x="7302517" y="-61709"/>
            <a:ext cx="910818" cy="750833"/>
          </a:xfrm>
          <a:custGeom>
            <a:avLst/>
            <a:gdLst/>
            <a:ahLst/>
            <a:cxnLst/>
            <a:rect l="l" t="t" r="r" b="b"/>
            <a:pathLst>
              <a:path w="910818" h="750833">
                <a:moveTo>
                  <a:pt x="111441" y="0"/>
                </a:moveTo>
                <a:lnTo>
                  <a:pt x="799378" y="0"/>
                </a:lnTo>
                <a:cubicBezTo>
                  <a:pt x="869408" y="78400"/>
                  <a:pt x="910818" y="182076"/>
                  <a:pt x="910818" y="295424"/>
                </a:cubicBezTo>
                <a:cubicBezTo>
                  <a:pt x="910818" y="546939"/>
                  <a:pt x="706924" y="750833"/>
                  <a:pt x="455409" y="750833"/>
                </a:cubicBezTo>
                <a:cubicBezTo>
                  <a:pt x="203894" y="750833"/>
                  <a:pt x="0" y="546939"/>
                  <a:pt x="0" y="295424"/>
                </a:cubicBezTo>
                <a:cubicBezTo>
                  <a:pt x="0" y="182076"/>
                  <a:pt x="41410" y="78400"/>
                  <a:pt x="111441"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6" name="Oval 105"/>
          <p:cNvSpPr>
            <a:spLocks noChangeAspect="1"/>
          </p:cNvSpPr>
          <p:nvPr/>
        </p:nvSpPr>
        <p:spPr>
          <a:xfrm>
            <a:off x="8718124" y="-61709"/>
            <a:ext cx="473874" cy="613011"/>
          </a:xfrm>
          <a:custGeom>
            <a:avLst/>
            <a:gdLst/>
            <a:ahLst/>
            <a:cxnLst/>
            <a:rect l="l" t="t" r="r" b="b"/>
            <a:pathLst>
              <a:path w="473874" h="613011">
                <a:moveTo>
                  <a:pt x="29684" y="0"/>
                </a:moveTo>
                <a:lnTo>
                  <a:pt x="473874" y="0"/>
                </a:lnTo>
                <a:lnTo>
                  <a:pt x="473874" y="611150"/>
                </a:lnTo>
                <a:cubicBezTo>
                  <a:pt x="467789" y="612887"/>
                  <a:pt x="461614" y="613011"/>
                  <a:pt x="455409" y="613011"/>
                </a:cubicBezTo>
                <a:cubicBezTo>
                  <a:pt x="203894" y="613011"/>
                  <a:pt x="0" y="409117"/>
                  <a:pt x="0" y="157602"/>
                </a:cubicBezTo>
                <a:cubicBezTo>
                  <a:pt x="0" y="101995"/>
                  <a:pt x="9966" y="48716"/>
                  <a:pt x="29684"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7" name="Oval 106"/>
          <p:cNvSpPr>
            <a:spLocks noChangeAspect="1"/>
          </p:cNvSpPr>
          <p:nvPr/>
        </p:nvSpPr>
        <p:spPr>
          <a:xfrm>
            <a:off x="7748238" y="282933"/>
            <a:ext cx="1128521" cy="1128521"/>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8" name="Oval 107"/>
          <p:cNvSpPr>
            <a:spLocks noChangeAspect="1"/>
          </p:cNvSpPr>
          <p:nvPr/>
        </p:nvSpPr>
        <p:spPr>
          <a:xfrm>
            <a:off x="8914718" y="749603"/>
            <a:ext cx="277280" cy="907992"/>
          </a:xfrm>
          <a:custGeom>
            <a:avLst/>
            <a:gdLst/>
            <a:ahLst/>
            <a:cxnLst/>
            <a:rect l="l" t="t" r="r" b="b"/>
            <a:pathLst>
              <a:path w="277280" h="907992">
                <a:moveTo>
                  <a:pt x="277280" y="0"/>
                </a:moveTo>
                <a:lnTo>
                  <a:pt x="277280" y="907992"/>
                </a:lnTo>
                <a:cubicBezTo>
                  <a:pt x="112021" y="824131"/>
                  <a:pt x="0" y="652146"/>
                  <a:pt x="0" y="453996"/>
                </a:cubicBezTo>
                <a:cubicBezTo>
                  <a:pt x="0" y="255847"/>
                  <a:pt x="112021" y="83861"/>
                  <a:pt x="277280" y="0"/>
                </a:cubicBezTo>
                <a:close/>
              </a:path>
            </a:pathLst>
          </a:cu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09" name="Oval 108"/>
          <p:cNvSpPr>
            <a:spLocks noChangeAspect="1"/>
          </p:cNvSpPr>
          <p:nvPr/>
        </p:nvSpPr>
        <p:spPr>
          <a:xfrm>
            <a:off x="7590871" y="728498"/>
            <a:ext cx="969734" cy="969734"/>
          </a:xfrm>
          <a:prstGeom prst="ellipse">
            <a:avLst/>
          </a:prstGeom>
          <a:solidFill>
            <a:schemeClr val="accent3">
              <a:lumMod val="60000"/>
              <a:lumOff val="40000"/>
              <a:alpha val="5000"/>
            </a:schemeClr>
          </a:solidFill>
          <a:ln w="63500" cap="rnd" cmpd="sng" algn="ctr">
            <a:solidFill>
              <a:schemeClr val="accent3">
                <a:lumMod val="60000"/>
                <a:lumOff val="40000"/>
                <a:alpha val="30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0" name="Oval 109"/>
          <p:cNvSpPr>
            <a:spLocks noChangeAspect="1"/>
          </p:cNvSpPr>
          <p:nvPr/>
        </p:nvSpPr>
        <p:spPr>
          <a:xfrm>
            <a:off x="7470041" y="1326476"/>
            <a:ext cx="608190" cy="608190"/>
          </a:xfrm>
          <a:prstGeom prst="ellipse">
            <a:avLst/>
          </a:prstGeom>
          <a:solidFill>
            <a:schemeClr val="accent3">
              <a:lumMod val="60000"/>
              <a:lumOff val="40000"/>
              <a:alpha val="5000"/>
            </a:schemeClr>
          </a:solidFill>
          <a:ln w="12700" cap="rnd" cmpd="sng" algn="ctr">
            <a:solidFill>
              <a:schemeClr val="accent3">
                <a:lumMod val="60000"/>
                <a:lumOff val="40000"/>
                <a:alpha val="30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1" name="Oval 110"/>
          <p:cNvSpPr>
            <a:spLocks noChangeAspect="1"/>
          </p:cNvSpPr>
          <p:nvPr/>
        </p:nvSpPr>
        <p:spPr>
          <a:xfrm>
            <a:off x="7629941" y="5611427"/>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2" name="Oval 111"/>
          <p:cNvSpPr>
            <a:spLocks noChangeAspect="1"/>
          </p:cNvSpPr>
          <p:nvPr/>
        </p:nvSpPr>
        <p:spPr>
          <a:xfrm>
            <a:off x="6972882" y="5242254"/>
            <a:ext cx="738345" cy="7383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3" name="Oval 112"/>
          <p:cNvSpPr>
            <a:spLocks noChangeAspect="1"/>
          </p:cNvSpPr>
          <p:nvPr/>
        </p:nvSpPr>
        <p:spPr>
          <a:xfrm>
            <a:off x="7494454" y="4928166"/>
            <a:ext cx="738345" cy="738345"/>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4" name="Oval 113"/>
          <p:cNvSpPr>
            <a:spLocks noChangeAspect="1"/>
          </p:cNvSpPr>
          <p:nvPr/>
        </p:nvSpPr>
        <p:spPr>
          <a:xfrm>
            <a:off x="8229034" y="5666511"/>
            <a:ext cx="605634" cy="605634"/>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5" name="Oval 114"/>
          <p:cNvSpPr>
            <a:spLocks noChangeAspect="1"/>
          </p:cNvSpPr>
          <p:nvPr/>
        </p:nvSpPr>
        <p:spPr>
          <a:xfrm>
            <a:off x="8078231" y="4097842"/>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6" name="Oval 115"/>
          <p:cNvSpPr>
            <a:spLocks noChangeAspect="1"/>
          </p:cNvSpPr>
          <p:nvPr/>
        </p:nvSpPr>
        <p:spPr>
          <a:xfrm>
            <a:off x="8411816" y="5057878"/>
            <a:ext cx="553549" cy="553549"/>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117" name="Oval 116"/>
          <p:cNvSpPr>
            <a:spLocks noChangeAspect="1"/>
          </p:cNvSpPr>
          <p:nvPr/>
        </p:nvSpPr>
        <p:spPr>
          <a:xfrm>
            <a:off x="8688590" y="4790335"/>
            <a:ext cx="503408" cy="553550"/>
          </a:xfrm>
          <a:custGeom>
            <a:avLst/>
            <a:gdLst/>
            <a:ahLst/>
            <a:cxnLst/>
            <a:rect l="l" t="t" r="r" b="b"/>
            <a:pathLst>
              <a:path w="503408" h="553550">
                <a:moveTo>
                  <a:pt x="276775" y="0"/>
                </a:moveTo>
                <a:cubicBezTo>
                  <a:pt x="370698" y="0"/>
                  <a:pt x="453694" y="46784"/>
                  <a:pt x="503408" y="118545"/>
                </a:cubicBezTo>
                <a:lnTo>
                  <a:pt x="503408" y="435005"/>
                </a:lnTo>
                <a:cubicBezTo>
                  <a:pt x="453694" y="506767"/>
                  <a:pt x="370698" y="553550"/>
                  <a:pt x="276775" y="553550"/>
                </a:cubicBezTo>
                <a:cubicBezTo>
                  <a:pt x="123916" y="553550"/>
                  <a:pt x="0" y="429634"/>
                  <a:pt x="0" y="276775"/>
                </a:cubicBezTo>
                <a:cubicBezTo>
                  <a:pt x="0" y="123916"/>
                  <a:pt x="123916" y="0"/>
                  <a:pt x="276775" y="0"/>
                </a:cubicBezTo>
                <a:close/>
              </a:path>
            </a:pathLst>
          </a:cu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F9C439C5-1CDE-4F23-A1EA-60E4C8E926A6}" type="datetimeFigureOut">
              <a:rPr lang="en-GB" smtClean="0"/>
              <a:pPr/>
              <a:t>20/11/2020</a:t>
            </a:fld>
            <a:endParaRPr lang="en-GB"/>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45818B55-9B89-4F11-8CE8-D0E97EE57601}" type="slidenum">
              <a:rPr lang="en-GB" smtClean="0"/>
              <a:pPr/>
              <a:t>‹#›</a:t>
            </a:fld>
            <a:endParaRPr lang="en-GB"/>
          </a:p>
        </p:txBody>
      </p:sp>
      <p:sp>
        <p:nvSpPr>
          <p:cNvPr id="55" name="Oval 54"/>
          <p:cNvSpPr>
            <a:spLocks noChangeAspect="1"/>
          </p:cNvSpPr>
          <p:nvPr/>
        </p:nvSpPr>
        <p:spPr>
          <a:xfrm>
            <a:off x="1583172" y="5454223"/>
            <a:ext cx="1909234" cy="1468668"/>
          </a:xfrm>
          <a:custGeom>
            <a:avLst/>
            <a:gdLst/>
            <a:ahLst/>
            <a:cxnLst/>
            <a:rect l="l" t="t" r="r" b="b"/>
            <a:pathLst>
              <a:path w="1909234" h="1468668">
                <a:moveTo>
                  <a:pt x="954617" y="0"/>
                </a:moveTo>
                <a:cubicBezTo>
                  <a:pt x="1481837" y="0"/>
                  <a:pt x="1909234" y="427397"/>
                  <a:pt x="1909234" y="954617"/>
                </a:cubicBezTo>
                <a:cubicBezTo>
                  <a:pt x="1909234" y="1144075"/>
                  <a:pt x="1854043" y="1320642"/>
                  <a:pt x="1758159" y="1468668"/>
                </a:cubicBezTo>
                <a:lnTo>
                  <a:pt x="151075" y="1468668"/>
                </a:lnTo>
                <a:cubicBezTo>
                  <a:pt x="55192" y="1320642"/>
                  <a:pt x="0" y="1144075"/>
                  <a:pt x="0" y="954617"/>
                </a:cubicBezTo>
                <a:cubicBezTo>
                  <a:pt x="0" y="427397"/>
                  <a:pt x="427397" y="0"/>
                  <a:pt x="954617"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57" name="Oval 56"/>
          <p:cNvSpPr>
            <a:spLocks noChangeAspect="1"/>
          </p:cNvSpPr>
          <p:nvPr/>
        </p:nvSpPr>
        <p:spPr>
          <a:xfrm>
            <a:off x="8570944" y="3382942"/>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8" name="Oval 57"/>
          <p:cNvSpPr>
            <a:spLocks noChangeAspect="1"/>
          </p:cNvSpPr>
          <p:nvPr/>
        </p:nvSpPr>
        <p:spPr>
          <a:xfrm>
            <a:off x="8398204" y="35360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59" name="Oval 58"/>
          <p:cNvSpPr>
            <a:spLocks noChangeAspect="1"/>
          </p:cNvSpPr>
          <p:nvPr/>
        </p:nvSpPr>
        <p:spPr>
          <a:xfrm>
            <a:off x="8608408" y="3688497"/>
            <a:ext cx="306310" cy="306310"/>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0" name="Oval 59"/>
          <p:cNvSpPr>
            <a:spLocks noChangeAspect="1"/>
          </p:cNvSpPr>
          <p:nvPr/>
        </p:nvSpPr>
        <p:spPr>
          <a:xfrm>
            <a:off x="154676" y="2698928"/>
            <a:ext cx="467627" cy="467627"/>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1" name="Oval 60"/>
          <p:cNvSpPr>
            <a:spLocks noChangeAspect="1"/>
          </p:cNvSpPr>
          <p:nvPr/>
        </p:nvSpPr>
        <p:spPr>
          <a:xfrm>
            <a:off x="474208" y="3166555"/>
            <a:ext cx="458770" cy="458770"/>
          </a:xfrm>
          <a:prstGeom prst="ellipse">
            <a:avLst/>
          </a:prstGeom>
          <a:solidFill>
            <a:schemeClr val="accent3">
              <a:lumMod val="60000"/>
              <a:lumOff val="40000"/>
              <a:alpha val="5000"/>
            </a:schemeClr>
          </a:solidFill>
          <a:ln w="12700" cap="rnd" cmpd="sng" algn="ctr">
            <a:solidFill>
              <a:schemeClr val="accent3">
                <a:lumMod val="60000"/>
                <a:lumOff val="40000"/>
                <a:alpha val="15000"/>
              </a:schemeClr>
            </a:solidFill>
            <a:prstDash val="solid"/>
            <a:round/>
            <a:headEnd type="none" w="med" len="med"/>
            <a:tailEnd type="none" w="med" len="med"/>
          </a:ln>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2" name="Oval 61"/>
          <p:cNvSpPr>
            <a:spLocks noChangeAspect="1"/>
          </p:cNvSpPr>
          <p:nvPr/>
        </p:nvSpPr>
        <p:spPr>
          <a:xfrm>
            <a:off x="270258" y="3382942"/>
            <a:ext cx="352045" cy="352045"/>
          </a:xfrm>
          <a:prstGeom prst="ellipse">
            <a:avLst/>
          </a:prstGeom>
          <a:solidFill>
            <a:schemeClr val="accent3">
              <a:lumMod val="60000"/>
              <a:lumOff val="40000"/>
              <a:alpha val="5000"/>
            </a:schemeClr>
          </a:solidFill>
          <a:ln w="63500" cap="rnd" cmpd="sng" algn="ctr">
            <a:solidFill>
              <a:schemeClr val="accent3">
                <a:lumMod val="60000"/>
                <a:lumOff val="40000"/>
                <a:alpha val="15000"/>
              </a:schemeClr>
            </a:solidFill>
            <a:prstDash val="solid"/>
            <a:round/>
            <a:headEnd type="none" w="med" len="med"/>
            <a:tailEnd type="none" w="med" len="med"/>
          </a:ln>
          <a:effectLst>
            <a:softEdge rad="63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
        <p:nvSpPr>
          <p:cNvPr id="63" name="Oval 62"/>
          <p:cNvSpPr>
            <a:spLocks noChangeAspect="1"/>
          </p:cNvSpPr>
          <p:nvPr/>
        </p:nvSpPr>
        <p:spPr>
          <a:xfrm>
            <a:off x="-86601" y="2581479"/>
            <a:ext cx="1360441" cy="1909234"/>
          </a:xfrm>
          <a:custGeom>
            <a:avLst/>
            <a:gdLst/>
            <a:ahLst/>
            <a:cxnLst/>
            <a:rect l="l" t="t" r="r" b="b"/>
            <a:pathLst>
              <a:path w="1360441" h="1909234">
                <a:moveTo>
                  <a:pt x="405824" y="0"/>
                </a:moveTo>
                <a:cubicBezTo>
                  <a:pt x="933044" y="0"/>
                  <a:pt x="1360441" y="427397"/>
                  <a:pt x="1360441" y="954617"/>
                </a:cubicBezTo>
                <a:cubicBezTo>
                  <a:pt x="1360441" y="1481837"/>
                  <a:pt x="933044" y="1909234"/>
                  <a:pt x="405824" y="1909234"/>
                </a:cubicBezTo>
                <a:cubicBezTo>
                  <a:pt x="260527" y="1909234"/>
                  <a:pt x="122812" y="1876773"/>
                  <a:pt x="0" y="1817719"/>
                </a:cubicBezTo>
                <a:lnTo>
                  <a:pt x="0" y="91515"/>
                </a:lnTo>
                <a:cubicBezTo>
                  <a:pt x="122812" y="32461"/>
                  <a:pt x="260527" y="0"/>
                  <a:pt x="405824" y="0"/>
                </a:cubicBezTo>
                <a:close/>
              </a:path>
            </a:pathLst>
          </a:custGeom>
          <a:solidFill>
            <a:schemeClr val="tx2">
              <a:lumMod val="75000"/>
              <a:alpha val="8000"/>
            </a:schemeClr>
          </a:solidFill>
          <a:ln w="330200" cap="rnd" cmpd="sng" algn="ctr">
            <a:solidFill>
              <a:schemeClr val="accent3">
                <a:lumMod val="60000"/>
                <a:lumOff val="40000"/>
                <a:alpha val="0"/>
              </a:schemeClr>
            </a:solidFill>
            <a:prstDash val="solid"/>
            <a:round/>
            <a:headEnd type="none" w="med" len="med"/>
            <a:tailEnd type="none" w="med" len="med"/>
          </a:ln>
          <a:effectLst>
            <a:softEdge rad="3175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ln w="317500">
                <a:solidFill>
                  <a:schemeClr val="tx1"/>
                </a:solidFill>
              </a:ln>
            </a:endParaRPr>
          </a:p>
        </p:txBody>
      </p:sp>
      <p:sp>
        <p:nvSpPr>
          <p:cNvPr id="64" name="Oval 63"/>
          <p:cNvSpPr>
            <a:spLocks noChangeAspect="1"/>
          </p:cNvSpPr>
          <p:nvPr/>
        </p:nvSpPr>
        <p:spPr>
          <a:xfrm>
            <a:off x="6173123" y="2395416"/>
            <a:ext cx="1218253" cy="1218253"/>
          </a:xfrm>
          <a:prstGeom prst="ellipse">
            <a:avLst/>
          </a:prstGeom>
          <a:solidFill>
            <a:schemeClr val="tx2">
              <a:lumMod val="75000"/>
              <a:alpha val="10000"/>
            </a:schemeClr>
          </a:solidFill>
          <a:ln w="177800" cap="rnd" cmpd="sng" algn="ctr">
            <a:solidFill>
              <a:schemeClr val="tx2">
                <a:lumMod val="60000"/>
                <a:lumOff val="40000"/>
                <a:alpha val="0"/>
              </a:schemeClr>
            </a:solidFill>
            <a:prstDash val="solid"/>
            <a:round/>
            <a:headEnd type="none" w="med" len="med"/>
            <a:tailEnd type="none" w="med" len="med"/>
          </a:ln>
          <a:effectLst>
            <a:softEdge rad="152400"/>
          </a:effectLst>
        </p:spPr>
        <p:style>
          <a:lnRef idx="3">
            <a:schemeClr val="lt1"/>
          </a:lnRef>
          <a:fillRef idx="1">
            <a:schemeClr val="accent3"/>
          </a:fillRef>
          <a:effectRef idx="1">
            <a:schemeClr val="accent3"/>
          </a:effectRef>
          <a:fontRef idx="minor">
            <a:schemeClr val="lt1"/>
          </a:fontRef>
        </p:style>
        <p:txBody>
          <a:bodyPr rtlCol="0" anchor="ctr"/>
          <a:lstStyle/>
          <a:p>
            <a:pPr algn="ctr"/>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google.co.uk/url?sa=i&amp;url=https://josephinecorcoran.org/2016/11/11/tiny-smaller-than-a-pea/&amp;psig=AOvVaw1MHooMHgUTObvOnTRPdgZf&amp;ust=1587810648980000&amp;source=images&amp;cd=vfe&amp;ved=0CAIQjRxqFwoTCODbzd_tgOkCFQAAAAAdAAAAABAO"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google.co.uk/url?sa=i&amp;url=https://josephinecorcoran.org/2016/11/11/tiny-smaller-than-a-pea/&amp;psig=AOvVaw1MHooMHgUTObvOnTRPdgZf&amp;ust=1587810648980000&amp;source=images&amp;cd=vfe&amp;ved=0CAIQjRxqFwoTCODbzd_tgOkCFQAAAAAdAAAAABAO"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2214554"/>
            <a:ext cx="7125113" cy="924475"/>
          </a:xfrm>
        </p:spPr>
        <p:txBody>
          <a:bodyPr/>
          <a:lstStyle/>
          <a:p>
            <a:r>
              <a:rPr lang="en-US" dirty="0"/>
              <a:t>Lesson </a:t>
            </a:r>
            <a:r>
              <a:rPr lang="en-US" dirty="0" err="1"/>
              <a:t>Objective</a:t>
            </a:r>
            <a:r>
              <a:rPr lang="en-US" sz="2800" dirty="0" err="1"/>
              <a:t>:Language</a:t>
            </a:r>
            <a:r>
              <a:rPr lang="en-US" sz="2800" dirty="0"/>
              <a:t> Analysis</a:t>
            </a:r>
            <a:endParaRPr lang="en-GB" sz="2800" dirty="0"/>
          </a:p>
        </p:txBody>
      </p:sp>
      <p:sp>
        <p:nvSpPr>
          <p:cNvPr id="3" name="Content Placeholder 2"/>
          <p:cNvSpPr>
            <a:spLocks noGrp="1"/>
          </p:cNvSpPr>
          <p:nvPr>
            <p:ph idx="1"/>
          </p:nvPr>
        </p:nvSpPr>
        <p:spPr>
          <a:xfrm>
            <a:off x="857224" y="2786058"/>
            <a:ext cx="7929618" cy="3572806"/>
          </a:xfrm>
        </p:spPr>
        <p:txBody>
          <a:bodyPr>
            <a:normAutofit/>
          </a:bodyPr>
          <a:lstStyle/>
          <a:p>
            <a:pPr marL="0" indent="0">
              <a:buNone/>
            </a:pPr>
            <a:r>
              <a:rPr lang="en-US" sz="2800" dirty="0"/>
              <a:t>By the end of this lesson you will:</a:t>
            </a:r>
          </a:p>
          <a:p>
            <a:r>
              <a:rPr lang="en-US" sz="2800" dirty="0"/>
              <a:t>Be able to </a:t>
            </a:r>
            <a:r>
              <a:rPr lang="en-US" sz="2800" dirty="0" err="1"/>
              <a:t>recognise</a:t>
            </a:r>
            <a:r>
              <a:rPr lang="en-US" sz="2800" dirty="0"/>
              <a:t> a number of techniques Shakespeare uses to create </a:t>
            </a:r>
            <a:r>
              <a:rPr lang="en-US" sz="2800" dirty="0" err="1"/>
              <a:t>humour</a:t>
            </a:r>
            <a:r>
              <a:rPr lang="en-US" sz="2800" dirty="0"/>
              <a:t> in the play-within-a –play.</a:t>
            </a:r>
          </a:p>
          <a:p>
            <a:r>
              <a:rPr lang="en-US" sz="2800" dirty="0"/>
              <a:t>Understand audience reaction to the performance of </a:t>
            </a:r>
            <a:r>
              <a:rPr lang="en-US" sz="2800" i="1" dirty="0" err="1"/>
              <a:t>Pyramus</a:t>
            </a:r>
            <a:r>
              <a:rPr lang="en-US" sz="2800" i="1" dirty="0"/>
              <a:t> and </a:t>
            </a:r>
            <a:r>
              <a:rPr lang="en-US" sz="2800" i="1" dirty="0" err="1"/>
              <a:t>Thisbe</a:t>
            </a:r>
            <a:r>
              <a:rPr lang="en-US" sz="2800" dirty="0"/>
              <a:t>.</a:t>
            </a:r>
            <a:endParaRPr lang="en-GB"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72198" y="214290"/>
            <a:ext cx="2923534" cy="2024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28662" y="285728"/>
            <a:ext cx="5072098" cy="1077218"/>
          </a:xfrm>
          <a:prstGeom prst="rect">
            <a:avLst/>
          </a:prstGeom>
        </p:spPr>
        <p:txBody>
          <a:bodyPr wrap="square">
            <a:spAutoFit/>
          </a:bodyPr>
          <a:lstStyle/>
          <a:p>
            <a:r>
              <a:rPr lang="en-US" sz="3200" dirty="0"/>
              <a:t>A Midsummer Night’s Dream Act 5</a:t>
            </a:r>
            <a:endParaRPr lang="en-GB" sz="3200" dirty="0"/>
          </a:p>
        </p:txBody>
      </p:sp>
      <p:sp>
        <p:nvSpPr>
          <p:cNvPr id="6" name="TextBox 5">
            <a:extLst>
              <a:ext uri="{FF2B5EF4-FFF2-40B4-BE49-F238E27FC236}">
                <a16:creationId xmlns:a16="http://schemas.microsoft.com/office/drawing/2014/main" id="{C733651E-6F29-4A5D-9C02-869B1E46CE5F}"/>
              </a:ext>
            </a:extLst>
          </p:cNvPr>
          <p:cNvSpPr txBox="1"/>
          <p:nvPr/>
        </p:nvSpPr>
        <p:spPr>
          <a:xfrm rot="16200000">
            <a:off x="-3075058"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Learning </a:t>
            </a: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Content</a:t>
            </a:r>
          </a:p>
        </p:txBody>
      </p:sp>
    </p:spTree>
    <p:extLst>
      <p:ext uri="{BB962C8B-B14F-4D97-AF65-F5344CB8AC3E}">
        <p14:creationId xmlns:p14="http://schemas.microsoft.com/office/powerpoint/2010/main" val="2445194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214290"/>
            <a:ext cx="6271500" cy="738320"/>
          </a:xfrm>
        </p:spPr>
        <p:txBody>
          <a:bodyPr/>
          <a:lstStyle/>
          <a:p>
            <a:r>
              <a:rPr lang="en-US" dirty="0"/>
              <a:t>Active Reading </a:t>
            </a:r>
            <a:endParaRPr lang="en-GB" dirty="0"/>
          </a:p>
        </p:txBody>
      </p:sp>
      <p:sp>
        <p:nvSpPr>
          <p:cNvPr id="3" name="Content Placeholder 2"/>
          <p:cNvSpPr>
            <a:spLocks noGrp="1"/>
          </p:cNvSpPr>
          <p:nvPr>
            <p:ph idx="1"/>
          </p:nvPr>
        </p:nvSpPr>
        <p:spPr>
          <a:xfrm>
            <a:off x="611560" y="1484784"/>
            <a:ext cx="2817432" cy="4051437"/>
          </a:xfrm>
        </p:spPr>
        <p:txBody>
          <a:bodyPr/>
          <a:lstStyle/>
          <a:p>
            <a:pPr marL="0" indent="0">
              <a:buNone/>
            </a:pPr>
            <a:r>
              <a:rPr lang="en-US" dirty="0"/>
              <a:t>Shakespeare uses a</a:t>
            </a:r>
          </a:p>
          <a:p>
            <a:pPr marL="0" indent="0">
              <a:buNone/>
            </a:pPr>
            <a:r>
              <a:rPr lang="en-US" dirty="0"/>
              <a:t>number of different</a:t>
            </a:r>
          </a:p>
          <a:p>
            <a:pPr marL="0" indent="0">
              <a:buNone/>
            </a:pPr>
            <a:r>
              <a:rPr lang="en-US" dirty="0"/>
              <a:t>techniques to create </a:t>
            </a:r>
          </a:p>
          <a:p>
            <a:pPr marL="0" indent="0">
              <a:buNone/>
            </a:pPr>
            <a:r>
              <a:rPr lang="en-US" dirty="0" err="1"/>
              <a:t>humour</a:t>
            </a:r>
            <a:r>
              <a:rPr lang="en-US" dirty="0"/>
              <a:t> in the play-</a:t>
            </a:r>
          </a:p>
          <a:p>
            <a:pPr marL="0" indent="0">
              <a:buNone/>
            </a:pPr>
            <a:r>
              <a:rPr lang="en-US" dirty="0"/>
              <a:t>within-a-play.</a:t>
            </a:r>
          </a:p>
          <a:p>
            <a:pPr marL="0" indent="0">
              <a:buNone/>
            </a:pPr>
            <a:r>
              <a:rPr lang="en-US" dirty="0"/>
              <a:t>Use the graphic </a:t>
            </a:r>
          </a:p>
          <a:p>
            <a:pPr marL="0" indent="0">
              <a:buNone/>
            </a:pPr>
            <a:r>
              <a:rPr lang="en-US" dirty="0" err="1"/>
              <a:t>organiser</a:t>
            </a:r>
            <a:r>
              <a:rPr lang="en-US" dirty="0"/>
              <a:t> to indicate</a:t>
            </a:r>
          </a:p>
          <a:p>
            <a:pPr marL="0" indent="0">
              <a:buNone/>
            </a:pPr>
            <a:r>
              <a:rPr lang="en-US" dirty="0"/>
              <a:t>some of his comic</a:t>
            </a:r>
          </a:p>
          <a:p>
            <a:pPr marL="0" indent="0">
              <a:buNone/>
            </a:pPr>
            <a:r>
              <a:rPr lang="en-US" dirty="0"/>
              <a:t>devices.</a:t>
            </a:r>
            <a:endParaRPr lang="en-GB"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857232"/>
            <a:ext cx="5544616" cy="5667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a:t>
            </a:r>
            <a:r>
              <a:rPr lang="en-US" sz="4000" b="1" kern="0" dirty="0">
                <a:solidFill>
                  <a:prstClr val="black"/>
                </a:solidFill>
                <a:latin typeface="Century Gothic"/>
                <a:cs typeface="Century Gothic"/>
              </a:rPr>
              <a:t>Writing T</a:t>
            </a:r>
            <a:r>
              <a:rPr kumimoji="0" lang="en-US" sz="4000" b="1" i="0" u="none" strike="noStrike" kern="0" cap="none" spc="0" normalizeH="0" baseline="0" noProof="0" dirty="0">
                <a:ln>
                  <a:noFill/>
                </a:ln>
                <a:solidFill>
                  <a:prstClr val="black"/>
                </a:solidFill>
                <a:effectLst/>
                <a:uLnTx/>
                <a:uFillTx/>
                <a:latin typeface="Century Gothic"/>
                <a:cs typeface="Century Gothic"/>
              </a:rPr>
              <a:t>ask</a:t>
            </a:r>
          </a:p>
        </p:txBody>
      </p:sp>
    </p:spTree>
    <p:extLst>
      <p:ext uri="{BB962C8B-B14F-4D97-AF65-F5344CB8AC3E}">
        <p14:creationId xmlns:p14="http://schemas.microsoft.com/office/powerpoint/2010/main" val="3149797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14290"/>
            <a:ext cx="7125113" cy="1097092"/>
          </a:xfrm>
        </p:spPr>
        <p:txBody>
          <a:bodyPr/>
          <a:lstStyle/>
          <a:p>
            <a:r>
              <a:rPr lang="en-US" sz="2400" dirty="0">
                <a:solidFill>
                  <a:schemeClr val="bg1"/>
                </a:solidFill>
              </a:rPr>
              <a:t>Question – Bottom often appears clueless to the audience.  How does he demonstrate this.?</a:t>
            </a:r>
            <a:endParaRPr lang="en-GB" sz="2400" dirty="0">
              <a:solidFill>
                <a:schemeClr val="bg1"/>
              </a:solidFill>
            </a:endParaRPr>
          </a:p>
        </p:txBody>
      </p:sp>
      <p:sp>
        <p:nvSpPr>
          <p:cNvPr id="3" name="Content Placeholder 2"/>
          <p:cNvSpPr>
            <a:spLocks noGrp="1"/>
          </p:cNvSpPr>
          <p:nvPr>
            <p:ph idx="1"/>
          </p:nvPr>
        </p:nvSpPr>
        <p:spPr>
          <a:xfrm>
            <a:off x="928662" y="1571612"/>
            <a:ext cx="6500858" cy="4972721"/>
          </a:xfrm>
        </p:spPr>
        <p:txBody>
          <a:bodyPr>
            <a:normAutofit/>
          </a:bodyPr>
          <a:lstStyle/>
          <a:p>
            <a:r>
              <a:rPr lang="en-US" sz="2000" dirty="0"/>
              <a:t>You have 20 minutes to answer the question with evidence and solid explanations in the form of a P.E.A. paragraph.</a:t>
            </a:r>
          </a:p>
          <a:p>
            <a:pPr marL="0" indent="0">
              <a:buNone/>
            </a:pPr>
            <a:endParaRPr lang="en-US" sz="2000" dirty="0"/>
          </a:p>
          <a:p>
            <a:pPr marL="0" indent="0">
              <a:buNone/>
            </a:pPr>
            <a:endParaRPr lang="en-US" dirty="0"/>
          </a:p>
          <a:p>
            <a:endParaRPr lang="en-US" dirty="0"/>
          </a:p>
          <a:p>
            <a:endParaRPr lang="en-GB"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2396" y="1214422"/>
            <a:ext cx="1169665"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descr="Tiny: smaller than a pea – Josephine Corcoran">
            <a:hlinkClick r:id="rId4"/>
          </p:cNvPr>
          <p:cNvPicPr>
            <a:picLocks noChangeAspect="1" noChangeArrowheads="1"/>
          </p:cNvPicPr>
          <p:nvPr/>
        </p:nvPicPr>
        <p:blipFill>
          <a:blip r:embed="rId5"/>
          <a:srcRect/>
          <a:stretch>
            <a:fillRect/>
          </a:stretch>
        </p:blipFill>
        <p:spPr bwMode="auto">
          <a:xfrm>
            <a:off x="6786578" y="4714884"/>
            <a:ext cx="2107898" cy="1987389"/>
          </a:xfrm>
          <a:prstGeom prst="rect">
            <a:avLst/>
          </a:prstGeom>
          <a:noFill/>
        </p:spPr>
      </p:pic>
      <p:sp>
        <p:nvSpPr>
          <p:cNvPr id="7" name="TextBox 6">
            <a:extLst>
              <a:ext uri="{FF2B5EF4-FFF2-40B4-BE49-F238E27FC236}">
                <a16:creationId xmlns:a16="http://schemas.microsoft.com/office/drawing/2014/main" id="{196632B8-291D-459A-86B4-32856A195AA1}"/>
              </a:ext>
            </a:extLst>
          </p:cNvPr>
          <p:cNvSpPr txBox="1"/>
          <p:nvPr/>
        </p:nvSpPr>
        <p:spPr>
          <a:xfrm rot="16200000">
            <a:off x="-3075058" y="3075056"/>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Mastery</a:t>
            </a:r>
          </a:p>
        </p:txBody>
      </p:sp>
    </p:spTree>
    <p:extLst>
      <p:ext uri="{BB962C8B-B14F-4D97-AF65-F5344CB8AC3E}">
        <p14:creationId xmlns:p14="http://schemas.microsoft.com/office/powerpoint/2010/main" val="16337972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643866" cy="928694"/>
          </a:xfrm>
        </p:spPr>
        <p:txBody>
          <a:bodyPr/>
          <a:lstStyle/>
          <a:p>
            <a:r>
              <a:rPr lang="en-US" sz="2400" dirty="0">
                <a:solidFill>
                  <a:schemeClr val="bg1"/>
                </a:solidFill>
              </a:rPr>
              <a:t>Question – Bottom often appears clueless to the audience.  How does he demonstrate this.?</a:t>
            </a:r>
            <a:endParaRPr lang="en-GB" dirty="0">
              <a:solidFill>
                <a:schemeClr val="bg1"/>
              </a:solidFill>
            </a:endParaRPr>
          </a:p>
        </p:txBody>
      </p:sp>
      <p:sp>
        <p:nvSpPr>
          <p:cNvPr id="3" name="Content Placeholder 2"/>
          <p:cNvSpPr>
            <a:spLocks noGrp="1"/>
          </p:cNvSpPr>
          <p:nvPr>
            <p:ph idx="1"/>
          </p:nvPr>
        </p:nvSpPr>
        <p:spPr>
          <a:xfrm>
            <a:off x="1142976" y="1428736"/>
            <a:ext cx="7125112" cy="4287186"/>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pPr marL="0" indent="0">
              <a:buNone/>
            </a:pPr>
            <a:r>
              <a:rPr lang="en-US" dirty="0">
                <a:solidFill>
                  <a:srgbClr val="7030A0"/>
                </a:solidFill>
              </a:rPr>
              <a:t>Bottom often appears clueless in ‘A Midsummer Night’s Dream’.  The audience knows that it would be very difficult for one actor to play all the parts in their performance of ‘</a:t>
            </a:r>
            <a:r>
              <a:rPr lang="en-US" dirty="0" err="1">
                <a:solidFill>
                  <a:srgbClr val="7030A0"/>
                </a:solidFill>
              </a:rPr>
              <a:t>Pyamus</a:t>
            </a:r>
            <a:r>
              <a:rPr lang="en-US" dirty="0">
                <a:solidFill>
                  <a:srgbClr val="7030A0"/>
                </a:solidFill>
              </a:rPr>
              <a:t> and </a:t>
            </a:r>
            <a:r>
              <a:rPr lang="en-US" dirty="0" err="1">
                <a:solidFill>
                  <a:srgbClr val="7030A0"/>
                </a:solidFill>
              </a:rPr>
              <a:t>Thisbe</a:t>
            </a:r>
            <a:r>
              <a:rPr lang="en-US" dirty="0">
                <a:solidFill>
                  <a:srgbClr val="7030A0"/>
                </a:solidFill>
              </a:rPr>
              <a:t>’ yet Bottom wants to do just that. </a:t>
            </a:r>
            <a:r>
              <a:rPr lang="en-US" dirty="0">
                <a:solidFill>
                  <a:srgbClr val="00CC00"/>
                </a:solidFill>
              </a:rPr>
              <a:t>This is clear when he says,  “let me play </a:t>
            </a:r>
            <a:r>
              <a:rPr lang="en-US" dirty="0" err="1">
                <a:solidFill>
                  <a:srgbClr val="00CC00"/>
                </a:solidFill>
              </a:rPr>
              <a:t>Thisbe</a:t>
            </a:r>
            <a:r>
              <a:rPr lang="en-US" dirty="0">
                <a:solidFill>
                  <a:srgbClr val="00CC00"/>
                </a:solidFill>
              </a:rPr>
              <a:t> too” and “Let me play the Lion too.”  </a:t>
            </a:r>
            <a:r>
              <a:rPr lang="en-US" dirty="0">
                <a:solidFill>
                  <a:schemeClr val="accent6">
                    <a:lumMod val="60000"/>
                    <a:lumOff val="40000"/>
                  </a:schemeClr>
                </a:solidFill>
              </a:rPr>
              <a:t>By Bottom saying these things the audience finds </a:t>
            </a:r>
            <a:r>
              <a:rPr lang="en-US" dirty="0" err="1">
                <a:solidFill>
                  <a:schemeClr val="accent6">
                    <a:lumMod val="60000"/>
                    <a:lumOff val="40000"/>
                  </a:schemeClr>
                </a:solidFill>
              </a:rPr>
              <a:t>humour</a:t>
            </a:r>
            <a:r>
              <a:rPr lang="en-US" dirty="0">
                <a:solidFill>
                  <a:schemeClr val="accent6">
                    <a:lumMod val="60000"/>
                    <a:lumOff val="40000"/>
                  </a:schemeClr>
                </a:solidFill>
              </a:rPr>
              <a:t> and regards him as confused and lacking understanding of what a play actually is.</a:t>
            </a:r>
          </a:p>
          <a:p>
            <a:pPr marL="0" indent="0">
              <a:buNone/>
            </a:pPr>
            <a:r>
              <a:rPr lang="en-US" dirty="0">
                <a:solidFill>
                  <a:srgbClr val="7030A0"/>
                </a:solidFill>
              </a:rPr>
              <a:t>Bottom also demonstrates his ignorance when he meets </a:t>
            </a:r>
            <a:r>
              <a:rPr lang="en-US" dirty="0" err="1">
                <a:solidFill>
                  <a:srgbClr val="7030A0"/>
                </a:solidFill>
              </a:rPr>
              <a:t>Titania’s</a:t>
            </a:r>
            <a:r>
              <a:rPr lang="en-US" dirty="0">
                <a:solidFill>
                  <a:srgbClr val="7030A0"/>
                </a:solidFill>
              </a:rPr>
              <a:t> fairies and takes their names literally.  </a:t>
            </a:r>
            <a:r>
              <a:rPr lang="en-US" dirty="0">
                <a:solidFill>
                  <a:srgbClr val="00CC00"/>
                </a:solidFill>
              </a:rPr>
              <a:t>Upon meeting </a:t>
            </a:r>
            <a:r>
              <a:rPr lang="en-US" dirty="0" err="1">
                <a:solidFill>
                  <a:srgbClr val="00CC00"/>
                </a:solidFill>
              </a:rPr>
              <a:t>Peaseblossom</a:t>
            </a:r>
            <a:r>
              <a:rPr lang="en-US" dirty="0">
                <a:solidFill>
                  <a:srgbClr val="00CC00"/>
                </a:solidFill>
              </a:rPr>
              <a:t> he requests she “commend me to Mistress Squash … and to Master </a:t>
            </a:r>
            <a:r>
              <a:rPr lang="en-US" dirty="0" err="1">
                <a:solidFill>
                  <a:srgbClr val="00CC00"/>
                </a:solidFill>
              </a:rPr>
              <a:t>Peascod</a:t>
            </a:r>
            <a:r>
              <a:rPr lang="en-US" dirty="0">
                <a:solidFill>
                  <a:srgbClr val="00CC00"/>
                </a:solidFill>
              </a:rPr>
              <a:t>.”</a:t>
            </a:r>
            <a:r>
              <a:rPr lang="en-US" dirty="0">
                <a:solidFill>
                  <a:srgbClr val="FFFF00"/>
                </a:solidFill>
              </a:rPr>
              <a:t>  </a:t>
            </a:r>
            <a:r>
              <a:rPr lang="en-US" dirty="0">
                <a:solidFill>
                  <a:schemeClr val="accent6">
                    <a:lumMod val="60000"/>
                    <a:lumOff val="40000"/>
                  </a:schemeClr>
                </a:solidFill>
              </a:rPr>
              <a:t>When Bottom refers to her parents as vegetables it indicates that he is mystified by the living beings name.  He links her name with the plant world even though he can see she is alive which proves how clueless he actually is. </a:t>
            </a:r>
            <a:endParaRPr lang="en-GB" dirty="0">
              <a:solidFill>
                <a:schemeClr val="accent6">
                  <a:lumMod val="60000"/>
                  <a:lumOff val="40000"/>
                </a:schemeClr>
              </a:solidFill>
            </a:endParaRPr>
          </a:p>
        </p:txBody>
      </p:sp>
      <p:pic>
        <p:nvPicPr>
          <p:cNvPr id="4" name="Picture 3" descr="Tiny: smaller than a pea – Josephine Corcoran">
            <a:hlinkClick r:id="rId2"/>
          </p:cNvPr>
          <p:cNvPicPr>
            <a:picLocks noChangeAspect="1" noChangeArrowheads="1"/>
          </p:cNvPicPr>
          <p:nvPr/>
        </p:nvPicPr>
        <p:blipFill>
          <a:blip r:embed="rId3"/>
          <a:srcRect/>
          <a:stretch>
            <a:fillRect/>
          </a:stretch>
        </p:blipFill>
        <p:spPr bwMode="auto">
          <a:xfrm>
            <a:off x="7468506" y="5357825"/>
            <a:ext cx="1425970" cy="1344447"/>
          </a:xfrm>
          <a:prstGeom prst="rect">
            <a:avLst/>
          </a:prstGeom>
          <a:noFill/>
        </p:spPr>
      </p:pic>
      <p:sp>
        <p:nvSpPr>
          <p:cNvPr id="5" name="TextBox 4">
            <a:extLst>
              <a:ext uri="{FF2B5EF4-FFF2-40B4-BE49-F238E27FC236}">
                <a16:creationId xmlns:a16="http://schemas.microsoft.com/office/drawing/2014/main" id="{196632B8-291D-459A-86B4-32856A195AA1}"/>
              </a:ext>
            </a:extLst>
          </p:cNvPr>
          <p:cNvSpPr txBox="1"/>
          <p:nvPr/>
        </p:nvSpPr>
        <p:spPr>
          <a:xfrm rot="16200000">
            <a:off x="-3075058" y="3075056"/>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Model</a:t>
            </a:r>
          </a:p>
        </p:txBody>
      </p:sp>
    </p:spTree>
    <p:extLst>
      <p:ext uri="{BB962C8B-B14F-4D97-AF65-F5344CB8AC3E}">
        <p14:creationId xmlns:p14="http://schemas.microsoft.com/office/powerpoint/2010/main" val="24763929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Questions for Discussion</a:t>
            </a:r>
            <a:endParaRPr lang="en-GB" sz="3600" dirty="0"/>
          </a:p>
        </p:txBody>
      </p:sp>
      <p:sp>
        <p:nvSpPr>
          <p:cNvPr id="3" name="Content Placeholder 2"/>
          <p:cNvSpPr>
            <a:spLocks noGrp="1"/>
          </p:cNvSpPr>
          <p:nvPr>
            <p:ph idx="1"/>
          </p:nvPr>
        </p:nvSpPr>
        <p:spPr/>
        <p:txBody>
          <a:bodyPr/>
          <a:lstStyle/>
          <a:p>
            <a:r>
              <a:rPr lang="en-US" sz="2400" dirty="0"/>
              <a:t>What does Theseus think of the lover’s adventure?  Is this a reaction you would expect?</a:t>
            </a:r>
          </a:p>
          <a:p>
            <a:r>
              <a:rPr lang="en-US" sz="2400" dirty="0"/>
              <a:t>Why does Hippolyta initially seem hesitant to watch the play?</a:t>
            </a:r>
          </a:p>
          <a:p>
            <a:r>
              <a:rPr lang="en-US" sz="2400" dirty="0"/>
              <a:t>Why does Snug, who plays the Lion, make a fuss about proclaiming his true identity?</a:t>
            </a:r>
          </a:p>
          <a:p>
            <a:endParaRPr lang="en-GB"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5173495"/>
            <a:ext cx="2304256" cy="1495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8A329576-67B4-4660-BC07-74790D44EBF3}"/>
              </a:ext>
            </a:extLst>
          </p:cNvPr>
          <p:cNvSpPr txBox="1"/>
          <p:nvPr/>
        </p:nvSpPr>
        <p:spPr>
          <a:xfrm rot="16200000">
            <a:off x="-3016139" y="3073033"/>
            <a:ext cx="6858002" cy="707886"/>
          </a:xfrm>
          <a:prstGeom prst="rect">
            <a:avLst/>
          </a:prstGeom>
          <a:solidFill>
            <a:srgbClr val="F8F8F8">
              <a:lumMod val="90000"/>
            </a:srgbClr>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Checking Understanding</a:t>
            </a:r>
          </a:p>
        </p:txBody>
      </p:sp>
    </p:spTree>
    <p:extLst>
      <p:ext uri="{BB962C8B-B14F-4D97-AF65-F5344CB8AC3E}">
        <p14:creationId xmlns:p14="http://schemas.microsoft.com/office/powerpoint/2010/main" val="4083240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Progress Indicators:</a:t>
            </a:r>
            <a:endParaRPr lang="en-GB" dirty="0"/>
          </a:p>
        </p:txBody>
      </p:sp>
      <p:sp>
        <p:nvSpPr>
          <p:cNvPr id="3" name="Content Placeholder 2"/>
          <p:cNvSpPr>
            <a:spLocks noGrp="1"/>
          </p:cNvSpPr>
          <p:nvPr>
            <p:ph idx="1"/>
          </p:nvPr>
        </p:nvSpPr>
        <p:spPr/>
        <p:txBody>
          <a:bodyPr>
            <a:normAutofit/>
          </a:bodyPr>
          <a:lstStyle/>
          <a:p>
            <a:pPr marL="0" indent="0">
              <a:buNone/>
            </a:pPr>
            <a:r>
              <a:rPr lang="en-US" sz="2400" b="1" u="sng" dirty="0">
                <a:solidFill>
                  <a:srgbClr val="660066"/>
                </a:solidFill>
              </a:rPr>
              <a:t>Expected Progress</a:t>
            </a:r>
            <a:r>
              <a:rPr lang="en-US" sz="2400" b="1" dirty="0">
                <a:solidFill>
                  <a:srgbClr val="660066"/>
                </a:solidFill>
              </a:rPr>
              <a:t>: </a:t>
            </a:r>
            <a:r>
              <a:rPr lang="en-US" sz="2400" dirty="0">
                <a:solidFill>
                  <a:srgbClr val="660066"/>
                </a:solidFill>
              </a:rPr>
              <a:t>Find examples of the devices Shakespeare uses to create </a:t>
            </a:r>
            <a:r>
              <a:rPr lang="en-US" sz="2400" dirty="0" err="1">
                <a:solidFill>
                  <a:srgbClr val="660066"/>
                </a:solidFill>
              </a:rPr>
              <a:t>humour</a:t>
            </a:r>
            <a:r>
              <a:rPr lang="en-US" sz="2400" dirty="0">
                <a:solidFill>
                  <a:srgbClr val="660066"/>
                </a:solidFill>
              </a:rPr>
              <a:t>.</a:t>
            </a:r>
          </a:p>
          <a:p>
            <a:pPr marL="0" indent="0">
              <a:buNone/>
            </a:pPr>
            <a:r>
              <a:rPr lang="en-US" sz="2400" b="1" u="sng" dirty="0">
                <a:solidFill>
                  <a:srgbClr val="0000CC"/>
                </a:solidFill>
              </a:rPr>
              <a:t>Good Progress</a:t>
            </a:r>
            <a:r>
              <a:rPr lang="en-US" sz="2400" b="1" dirty="0">
                <a:solidFill>
                  <a:srgbClr val="0000CC"/>
                </a:solidFill>
              </a:rPr>
              <a:t>: </a:t>
            </a:r>
            <a:r>
              <a:rPr lang="en-US" sz="2400" dirty="0">
                <a:solidFill>
                  <a:srgbClr val="0000CC"/>
                </a:solidFill>
              </a:rPr>
              <a:t>Identify ways in which </a:t>
            </a:r>
            <a:r>
              <a:rPr lang="en-US" sz="2400" i="1" dirty="0" err="1">
                <a:solidFill>
                  <a:srgbClr val="0000CC"/>
                </a:solidFill>
              </a:rPr>
              <a:t>Pyramus</a:t>
            </a:r>
            <a:r>
              <a:rPr lang="en-US" sz="2400" i="1" dirty="0">
                <a:solidFill>
                  <a:srgbClr val="0000CC"/>
                </a:solidFill>
              </a:rPr>
              <a:t> and </a:t>
            </a:r>
            <a:r>
              <a:rPr lang="en-US" sz="2400" i="1" dirty="0" err="1">
                <a:solidFill>
                  <a:srgbClr val="0000CC"/>
                </a:solidFill>
              </a:rPr>
              <a:t>Thisbe</a:t>
            </a:r>
            <a:r>
              <a:rPr lang="en-US" sz="2400" dirty="0">
                <a:solidFill>
                  <a:srgbClr val="0000CC"/>
                </a:solidFill>
              </a:rPr>
              <a:t> might be unsuitable for a wedding celebration.</a:t>
            </a:r>
          </a:p>
          <a:p>
            <a:pPr marL="0" indent="0">
              <a:buNone/>
            </a:pPr>
            <a:r>
              <a:rPr lang="en-US" sz="2400" b="1" u="sng" dirty="0">
                <a:solidFill>
                  <a:srgbClr val="00CC00"/>
                </a:solidFill>
              </a:rPr>
              <a:t>Outstanding Progress</a:t>
            </a:r>
            <a:r>
              <a:rPr lang="en-US" sz="2400" b="1" dirty="0">
                <a:solidFill>
                  <a:srgbClr val="00CC00"/>
                </a:solidFill>
              </a:rPr>
              <a:t>: </a:t>
            </a:r>
            <a:r>
              <a:rPr lang="en-US" sz="2400" dirty="0">
                <a:solidFill>
                  <a:srgbClr val="00CC00"/>
                </a:solidFill>
              </a:rPr>
              <a:t>Identify ways in which the play-within-a-play is an ironic commentary on what the two pairs of young lovers have gone through earlier.</a:t>
            </a:r>
            <a:endParaRPr lang="en-GB" sz="2400" dirty="0">
              <a:solidFill>
                <a:srgbClr val="00CC00"/>
              </a:solidFill>
            </a:endParaRPr>
          </a:p>
        </p:txBody>
      </p:sp>
      <p:sp>
        <p:nvSpPr>
          <p:cNvPr id="4" name="TextBox 3">
            <a:extLst>
              <a:ext uri="{FF2B5EF4-FFF2-40B4-BE49-F238E27FC236}">
                <a16:creationId xmlns:a16="http://schemas.microsoft.com/office/drawing/2014/main" id="{C733651E-6F29-4A5D-9C02-869B1E46CE5F}"/>
              </a:ext>
            </a:extLst>
          </p:cNvPr>
          <p:cNvSpPr txBox="1"/>
          <p:nvPr/>
        </p:nvSpPr>
        <p:spPr>
          <a:xfrm rot="16200000">
            <a:off x="-3075058"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Learning Outcomes</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299966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125113" cy="924475"/>
          </a:xfrm>
        </p:spPr>
        <p:txBody>
          <a:bodyPr/>
          <a:lstStyle/>
          <a:p>
            <a:r>
              <a:rPr lang="en-US" dirty="0"/>
              <a:t>Starter:</a:t>
            </a:r>
            <a:endParaRPr lang="en-GB" dirty="0"/>
          </a:p>
        </p:txBody>
      </p:sp>
      <p:sp>
        <p:nvSpPr>
          <p:cNvPr id="3" name="Content Placeholder 2"/>
          <p:cNvSpPr>
            <a:spLocks noGrp="1"/>
          </p:cNvSpPr>
          <p:nvPr>
            <p:ph idx="1"/>
          </p:nvPr>
        </p:nvSpPr>
        <p:spPr>
          <a:xfrm>
            <a:off x="642910" y="1142984"/>
            <a:ext cx="5357851" cy="4715815"/>
          </a:xfrm>
        </p:spPr>
        <p:txBody>
          <a:bodyPr/>
          <a:lstStyle/>
          <a:p>
            <a:pPr marL="45720" indent="0">
              <a:buNone/>
            </a:pPr>
            <a:r>
              <a:rPr lang="en-US" sz="2000" dirty="0"/>
              <a:t>Create an event ladder for Act 4. </a:t>
            </a:r>
          </a:p>
          <a:p>
            <a:pPr marL="45720" indent="0">
              <a:buNone/>
            </a:pPr>
            <a:r>
              <a:rPr lang="en-US" sz="2000" dirty="0"/>
              <a:t>What are the main things that have happened? Start at the bottom of the ladder. </a:t>
            </a:r>
          </a:p>
          <a:p>
            <a:pPr marL="45720" indent="0">
              <a:buNone/>
            </a:pPr>
            <a:r>
              <a:rPr lang="en-US" sz="2400" dirty="0"/>
              <a:t>You have 5 minutes.</a:t>
            </a:r>
          </a:p>
          <a:p>
            <a:pPr marL="45720" indent="0">
              <a:buNone/>
            </a:pPr>
            <a:r>
              <a:rPr lang="en-US" sz="2800" dirty="0"/>
              <a:t>Ready?</a:t>
            </a:r>
          </a:p>
          <a:p>
            <a:pPr marL="45720" indent="0">
              <a:buNone/>
            </a:pPr>
            <a:endParaRPr lang="en-US" dirty="0"/>
          </a:p>
          <a:p>
            <a:pPr marL="45720" indent="0">
              <a:buNone/>
            </a:pPr>
            <a:endParaRPr lang="en-US" dirty="0"/>
          </a:p>
          <a:p>
            <a:pPr marL="45720" indent="0">
              <a:buNone/>
            </a:pPr>
            <a:endParaRPr lang="en-US" dirty="0"/>
          </a:p>
          <a:p>
            <a:pPr marL="45720" indent="0">
              <a:buNone/>
            </a:pPr>
            <a:endParaRPr lang="en-US" dirty="0"/>
          </a:p>
          <a:p>
            <a:pPr marL="0" indent="0">
              <a:buNone/>
            </a:pPr>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7950" y="642918"/>
            <a:ext cx="2408237" cy="5715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7-Point Star 3"/>
          <p:cNvSpPr/>
          <p:nvPr/>
        </p:nvSpPr>
        <p:spPr>
          <a:xfrm>
            <a:off x="2857488" y="4071942"/>
            <a:ext cx="2880320" cy="2376264"/>
          </a:xfrm>
          <a:prstGeom prst="star7">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t>GO!</a:t>
            </a:r>
            <a:endParaRPr lang="en-GB" sz="4800" dirty="0"/>
          </a:p>
        </p:txBody>
      </p:sp>
      <p:sp>
        <p:nvSpPr>
          <p:cNvPr id="6" name="TextBox 5">
            <a:extLst>
              <a:ext uri="{FF2B5EF4-FFF2-40B4-BE49-F238E27FC236}">
                <a16:creationId xmlns:a16="http://schemas.microsoft.com/office/drawing/2014/main" id="{93D43ED8-81EB-48E8-836A-93D44D9764C7}"/>
              </a:ext>
            </a:extLst>
          </p:cNvPr>
          <p:cNvSpPr txBox="1"/>
          <p:nvPr/>
        </p:nvSpPr>
        <p:spPr>
          <a:xfrm rot="16200000">
            <a:off x="-3048552"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Do Now</a:t>
            </a:r>
          </a:p>
        </p:txBody>
      </p:sp>
    </p:spTree>
    <p:extLst>
      <p:ext uri="{BB962C8B-B14F-4D97-AF65-F5344CB8AC3E}">
        <p14:creationId xmlns:p14="http://schemas.microsoft.com/office/powerpoint/2010/main" val="881737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764704"/>
            <a:ext cx="6663425" cy="924475"/>
          </a:xfrm>
        </p:spPr>
        <p:txBody>
          <a:bodyPr/>
          <a:lstStyle/>
          <a:p>
            <a:r>
              <a:rPr lang="en-US" dirty="0"/>
              <a:t>Did you know?</a:t>
            </a:r>
            <a:endParaRPr lang="en-GB" dirty="0"/>
          </a:p>
        </p:txBody>
      </p:sp>
      <p:sp>
        <p:nvSpPr>
          <p:cNvPr id="3" name="Content Placeholder 2"/>
          <p:cNvSpPr>
            <a:spLocks noGrp="1"/>
          </p:cNvSpPr>
          <p:nvPr>
            <p:ph idx="1"/>
          </p:nvPr>
        </p:nvSpPr>
        <p:spPr/>
        <p:txBody>
          <a:bodyPr/>
          <a:lstStyle/>
          <a:p>
            <a:r>
              <a:rPr lang="en-US" dirty="0"/>
              <a:t>Elizabethans, rich and poor, enjoyed live entertainment.</a:t>
            </a:r>
          </a:p>
          <a:p>
            <a:r>
              <a:rPr lang="en-US" dirty="0"/>
              <a:t>Nobles could afford to have live performers come to their homes.</a:t>
            </a:r>
          </a:p>
          <a:p>
            <a:r>
              <a:rPr lang="en-US" dirty="0"/>
              <a:t>Every year, one of England’s great theatre companies would be chosen to appear at the court of Queen Elizabeth I.</a:t>
            </a:r>
          </a:p>
          <a:p>
            <a:r>
              <a:rPr lang="en-US" dirty="0"/>
              <a:t>No expense was spared for the final production which included elaborate sets and costumes.</a:t>
            </a:r>
          </a:p>
          <a:p>
            <a:pPr marL="0" indent="0">
              <a:buNone/>
            </a:pPr>
            <a:endParaRPr lang="en-GB" dirty="0"/>
          </a:p>
        </p:txBody>
      </p:sp>
      <p:pic>
        <p:nvPicPr>
          <p:cNvPr id="51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3968" y="116632"/>
            <a:ext cx="3432381" cy="2088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3642" y="2780928"/>
            <a:ext cx="1322854" cy="1719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36" y="5100382"/>
            <a:ext cx="2396752" cy="175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a:extLst>
              <a:ext uri="{FF2B5EF4-FFF2-40B4-BE49-F238E27FC236}">
                <a16:creationId xmlns:a16="http://schemas.microsoft.com/office/drawing/2014/main" id="{93D43ED8-81EB-48E8-836A-93D44D9764C7}"/>
              </a:ext>
            </a:extLst>
          </p:cNvPr>
          <p:cNvSpPr txBox="1"/>
          <p:nvPr/>
        </p:nvSpPr>
        <p:spPr>
          <a:xfrm rot="16200000">
            <a:off x="-3048552" y="3075058"/>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4000" b="1" kern="0" dirty="0">
                <a:solidFill>
                  <a:prstClr val="black"/>
                </a:solidFill>
                <a:latin typeface="Century Gothic" panose="020B0502020202020204" pitchFamily="34" charset="0"/>
              </a:rPr>
              <a:t>Context</a:t>
            </a:r>
            <a:endParaRPr kumimoji="0" lang="en-GB" sz="4000" b="1" i="0" u="none" strike="noStrike" kern="0" cap="none" spc="0" normalizeH="0" baseline="0" noProof="0" dirty="0">
              <a:ln>
                <a:noFill/>
              </a:ln>
              <a:solidFill>
                <a:prstClr val="black"/>
              </a:solidFill>
              <a:effectLst/>
              <a:uLnTx/>
              <a:uFillTx/>
              <a:latin typeface="Century Gothic" panose="020B0502020202020204" pitchFamily="34" charset="0"/>
            </a:endParaRPr>
          </a:p>
        </p:txBody>
      </p:sp>
    </p:spTree>
    <p:extLst>
      <p:ext uri="{BB962C8B-B14F-4D97-AF65-F5344CB8AC3E}">
        <p14:creationId xmlns:p14="http://schemas.microsoft.com/office/powerpoint/2010/main" val="384200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214290"/>
            <a:ext cx="6271500" cy="738320"/>
          </a:xfrm>
        </p:spPr>
        <p:txBody>
          <a:bodyPr/>
          <a:lstStyle/>
          <a:p>
            <a:r>
              <a:rPr lang="en-US" dirty="0"/>
              <a:t>Vocabulary </a:t>
            </a:r>
            <a:endParaRPr lang="en-GB" dirty="0"/>
          </a:p>
        </p:txBody>
      </p:sp>
      <p:sp>
        <p:nvSpPr>
          <p:cNvPr id="3" name="Content Placeholder 2"/>
          <p:cNvSpPr>
            <a:spLocks noGrp="1"/>
          </p:cNvSpPr>
          <p:nvPr>
            <p:ph idx="1"/>
          </p:nvPr>
        </p:nvSpPr>
        <p:spPr>
          <a:xfrm>
            <a:off x="6643702" y="1214422"/>
            <a:ext cx="2500298" cy="4714908"/>
          </a:xfrm>
        </p:spPr>
        <p:txBody>
          <a:bodyPr>
            <a:normAutofit/>
          </a:bodyPr>
          <a:lstStyle/>
          <a:p>
            <a:pPr marL="0" indent="0">
              <a:buNone/>
            </a:pPr>
            <a:r>
              <a:rPr lang="en-GB" sz="2800" dirty="0">
                <a:solidFill>
                  <a:schemeClr val="bg1"/>
                </a:solidFill>
              </a:rPr>
              <a:t>Malapropism</a:t>
            </a:r>
          </a:p>
          <a:p>
            <a:pPr marL="0" indent="0">
              <a:buNone/>
            </a:pPr>
            <a:r>
              <a:rPr lang="en-GB" sz="2800" dirty="0">
                <a:solidFill>
                  <a:schemeClr val="bg1"/>
                </a:solidFill>
              </a:rPr>
              <a:t>Illusion</a:t>
            </a:r>
          </a:p>
          <a:p>
            <a:pPr marL="0" indent="0">
              <a:buNone/>
            </a:pPr>
            <a:r>
              <a:rPr lang="en-GB" sz="2800" dirty="0">
                <a:solidFill>
                  <a:schemeClr val="bg1"/>
                </a:solidFill>
              </a:rPr>
              <a:t>Repetition</a:t>
            </a:r>
          </a:p>
          <a:p>
            <a:pPr marL="0" indent="0">
              <a:buNone/>
            </a:pPr>
            <a:r>
              <a:rPr lang="en-GB" sz="2800" dirty="0">
                <a:solidFill>
                  <a:schemeClr val="bg1"/>
                </a:solidFill>
              </a:rPr>
              <a:t>Alliteration</a:t>
            </a:r>
          </a:p>
          <a:p>
            <a:pPr marL="0" indent="0">
              <a:buNone/>
            </a:pPr>
            <a:r>
              <a:rPr lang="en-GB" sz="2800" dirty="0">
                <a:solidFill>
                  <a:schemeClr val="bg1"/>
                </a:solidFill>
              </a:rPr>
              <a:t>Metaphor</a:t>
            </a:r>
          </a:p>
        </p:txBody>
      </p:sp>
      <p:sp>
        <p:nvSpPr>
          <p:cNvPr id="6" name="TextBox 5"/>
          <p:cNvSpPr txBox="1"/>
          <p:nvPr/>
        </p:nvSpPr>
        <p:spPr>
          <a:xfrm>
            <a:off x="1000100" y="1000108"/>
            <a:ext cx="5643602" cy="5632311"/>
          </a:xfrm>
          <a:prstGeom prst="rect">
            <a:avLst/>
          </a:prstGeom>
          <a:noFill/>
        </p:spPr>
        <p:txBody>
          <a:bodyPr wrap="square" rtlCol="0">
            <a:spAutoFit/>
          </a:bodyPr>
          <a:lstStyle/>
          <a:p>
            <a:r>
              <a:rPr lang="en-GB" sz="2000" dirty="0">
                <a:solidFill>
                  <a:schemeClr val="bg1"/>
                </a:solidFill>
              </a:rPr>
              <a:t>___________________A writers’ technique which compares one aspect directly with another.</a:t>
            </a:r>
          </a:p>
          <a:p>
            <a:endParaRPr lang="en-GB" sz="2000" dirty="0">
              <a:solidFill>
                <a:schemeClr val="bg1"/>
              </a:solidFill>
            </a:endParaRPr>
          </a:p>
          <a:p>
            <a:r>
              <a:rPr lang="en-GB" sz="2000" dirty="0">
                <a:solidFill>
                  <a:schemeClr val="bg1"/>
                </a:solidFill>
              </a:rPr>
              <a:t>___________________The repetition of a letter, usually at the beginning of the word.</a:t>
            </a:r>
          </a:p>
          <a:p>
            <a:endParaRPr lang="en-GB" sz="2000" dirty="0">
              <a:solidFill>
                <a:schemeClr val="bg1"/>
              </a:solidFill>
            </a:endParaRPr>
          </a:p>
          <a:p>
            <a:r>
              <a:rPr lang="en-GB" sz="2000" dirty="0">
                <a:solidFill>
                  <a:schemeClr val="bg1"/>
                </a:solidFill>
              </a:rPr>
              <a:t>___________________</a:t>
            </a:r>
            <a:r>
              <a:rPr lang="en-GB" sz="2000" dirty="0" err="1">
                <a:solidFill>
                  <a:schemeClr val="bg1"/>
                </a:solidFill>
              </a:rPr>
              <a:t>Misprononouncing</a:t>
            </a:r>
            <a:r>
              <a:rPr lang="en-GB" sz="2000" dirty="0">
                <a:solidFill>
                  <a:schemeClr val="bg1"/>
                </a:solidFill>
              </a:rPr>
              <a:t> a word.</a:t>
            </a:r>
          </a:p>
          <a:p>
            <a:endParaRPr lang="en-GB" sz="2000" dirty="0">
              <a:solidFill>
                <a:schemeClr val="bg1"/>
              </a:solidFill>
            </a:endParaRPr>
          </a:p>
          <a:p>
            <a:r>
              <a:rPr lang="en-GB" sz="2000" dirty="0">
                <a:solidFill>
                  <a:schemeClr val="bg1"/>
                </a:solidFill>
              </a:rPr>
              <a:t>____________________deceptive impression of reality which deceives the eye.</a:t>
            </a:r>
          </a:p>
          <a:p>
            <a:endParaRPr lang="en-GB" sz="2000" dirty="0">
              <a:solidFill>
                <a:schemeClr val="bg1"/>
              </a:solidFill>
            </a:endParaRPr>
          </a:p>
          <a:p>
            <a:r>
              <a:rPr lang="en-GB" sz="2000" dirty="0">
                <a:solidFill>
                  <a:schemeClr val="bg1"/>
                </a:solidFill>
              </a:rPr>
              <a:t>____________________Repeating a word or phrase for effect. </a:t>
            </a:r>
          </a:p>
          <a:p>
            <a:endParaRPr lang="en-GB" sz="2000" dirty="0">
              <a:solidFill>
                <a:schemeClr val="bg1"/>
              </a:solidFill>
            </a:endParaRPr>
          </a:p>
        </p:txBody>
      </p:sp>
      <p:sp>
        <p:nvSpPr>
          <p:cNvPr id="7" name="TextBox 6">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Unlocking vocabulary</a:t>
            </a:r>
          </a:p>
        </p:txBody>
      </p:sp>
    </p:spTree>
    <p:extLst>
      <p:ext uri="{BB962C8B-B14F-4D97-AF65-F5344CB8AC3E}">
        <p14:creationId xmlns:p14="http://schemas.microsoft.com/office/powerpoint/2010/main" val="31497977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4480" y="214290"/>
            <a:ext cx="6271500" cy="738320"/>
          </a:xfrm>
        </p:spPr>
        <p:txBody>
          <a:bodyPr/>
          <a:lstStyle/>
          <a:p>
            <a:r>
              <a:rPr lang="en-US" dirty="0"/>
              <a:t>Vocabulary Answers </a:t>
            </a:r>
            <a:endParaRPr lang="en-GB" dirty="0"/>
          </a:p>
        </p:txBody>
      </p:sp>
      <p:sp>
        <p:nvSpPr>
          <p:cNvPr id="3" name="Content Placeholder 2"/>
          <p:cNvSpPr>
            <a:spLocks noGrp="1"/>
          </p:cNvSpPr>
          <p:nvPr>
            <p:ph idx="1"/>
          </p:nvPr>
        </p:nvSpPr>
        <p:spPr>
          <a:xfrm>
            <a:off x="6643702" y="1214422"/>
            <a:ext cx="2500298" cy="4714908"/>
          </a:xfrm>
        </p:spPr>
        <p:txBody>
          <a:bodyPr>
            <a:normAutofit/>
          </a:bodyPr>
          <a:lstStyle/>
          <a:p>
            <a:pPr marL="0" indent="0">
              <a:buNone/>
            </a:pPr>
            <a:r>
              <a:rPr lang="en-GB" sz="2800" dirty="0">
                <a:solidFill>
                  <a:schemeClr val="bg1"/>
                </a:solidFill>
              </a:rPr>
              <a:t>Malapropism</a:t>
            </a:r>
          </a:p>
          <a:p>
            <a:pPr marL="0" indent="0">
              <a:buNone/>
            </a:pPr>
            <a:r>
              <a:rPr lang="en-GB" sz="2800" dirty="0">
                <a:solidFill>
                  <a:schemeClr val="bg1"/>
                </a:solidFill>
              </a:rPr>
              <a:t>Illusion</a:t>
            </a:r>
          </a:p>
          <a:p>
            <a:pPr marL="0" indent="0">
              <a:buNone/>
            </a:pPr>
            <a:r>
              <a:rPr lang="en-GB" sz="2800" dirty="0">
                <a:solidFill>
                  <a:schemeClr val="bg1"/>
                </a:solidFill>
              </a:rPr>
              <a:t>Repetition</a:t>
            </a:r>
          </a:p>
          <a:p>
            <a:pPr marL="0" indent="0">
              <a:buNone/>
            </a:pPr>
            <a:r>
              <a:rPr lang="en-GB" sz="2800" dirty="0">
                <a:solidFill>
                  <a:schemeClr val="bg1"/>
                </a:solidFill>
              </a:rPr>
              <a:t>Alliteration</a:t>
            </a:r>
          </a:p>
          <a:p>
            <a:pPr marL="0" indent="0">
              <a:buNone/>
            </a:pPr>
            <a:r>
              <a:rPr lang="en-GB" sz="2800" dirty="0">
                <a:solidFill>
                  <a:schemeClr val="bg1"/>
                </a:solidFill>
              </a:rPr>
              <a:t>Metaphor</a:t>
            </a:r>
          </a:p>
        </p:txBody>
      </p:sp>
      <p:sp>
        <p:nvSpPr>
          <p:cNvPr id="6" name="TextBox 5"/>
          <p:cNvSpPr txBox="1"/>
          <p:nvPr/>
        </p:nvSpPr>
        <p:spPr>
          <a:xfrm>
            <a:off x="1000100" y="1000108"/>
            <a:ext cx="5643602" cy="5016758"/>
          </a:xfrm>
          <a:prstGeom prst="rect">
            <a:avLst/>
          </a:prstGeom>
          <a:noFill/>
        </p:spPr>
        <p:txBody>
          <a:bodyPr wrap="square" rtlCol="0">
            <a:spAutoFit/>
          </a:bodyPr>
          <a:lstStyle/>
          <a:p>
            <a:r>
              <a:rPr lang="en-GB" sz="2000" dirty="0">
                <a:solidFill>
                  <a:schemeClr val="bg1"/>
                </a:solidFill>
              </a:rPr>
              <a:t>Metaphor- A writers’ technique which compares one aspect directly with another.</a:t>
            </a:r>
          </a:p>
          <a:p>
            <a:endParaRPr lang="en-GB" sz="2000" dirty="0">
              <a:solidFill>
                <a:schemeClr val="bg1"/>
              </a:solidFill>
            </a:endParaRPr>
          </a:p>
          <a:p>
            <a:r>
              <a:rPr lang="en-GB" sz="2000" dirty="0">
                <a:solidFill>
                  <a:schemeClr val="bg1"/>
                </a:solidFill>
              </a:rPr>
              <a:t>Alliteration - The repetition of a letter, usually at the beginning of the word.</a:t>
            </a:r>
          </a:p>
          <a:p>
            <a:endParaRPr lang="en-GB" sz="2000" dirty="0">
              <a:solidFill>
                <a:schemeClr val="bg1"/>
              </a:solidFill>
            </a:endParaRPr>
          </a:p>
          <a:p>
            <a:r>
              <a:rPr lang="en-GB" sz="2000" dirty="0">
                <a:solidFill>
                  <a:schemeClr val="bg1"/>
                </a:solidFill>
              </a:rPr>
              <a:t>Malapropism - Mistaken use of a </a:t>
            </a:r>
            <a:r>
              <a:rPr lang="en-GB" sz="2000" dirty="0" err="1">
                <a:solidFill>
                  <a:schemeClr val="bg1"/>
                </a:solidFill>
              </a:rPr>
              <a:t>a</a:t>
            </a:r>
            <a:r>
              <a:rPr lang="en-GB" sz="2000" dirty="0">
                <a:solidFill>
                  <a:schemeClr val="bg1"/>
                </a:solidFill>
              </a:rPr>
              <a:t> word, often for comedic effect.</a:t>
            </a:r>
          </a:p>
          <a:p>
            <a:endParaRPr lang="en-GB" sz="2000" dirty="0">
              <a:solidFill>
                <a:schemeClr val="bg1"/>
              </a:solidFill>
            </a:endParaRPr>
          </a:p>
          <a:p>
            <a:r>
              <a:rPr lang="en-GB" sz="2000" dirty="0">
                <a:solidFill>
                  <a:schemeClr val="bg1"/>
                </a:solidFill>
              </a:rPr>
              <a:t>Illusion- deceptive impression of reality which deceives the eye.</a:t>
            </a:r>
          </a:p>
          <a:p>
            <a:endParaRPr lang="en-GB" sz="2000" dirty="0">
              <a:solidFill>
                <a:schemeClr val="bg1"/>
              </a:solidFill>
            </a:endParaRPr>
          </a:p>
          <a:p>
            <a:r>
              <a:rPr lang="en-GB" sz="2000" dirty="0">
                <a:solidFill>
                  <a:schemeClr val="bg1"/>
                </a:solidFill>
              </a:rPr>
              <a:t>Repetition - Repeating a word or phrase for effect. </a:t>
            </a:r>
          </a:p>
          <a:p>
            <a:endParaRPr lang="en-GB" sz="2000" dirty="0">
              <a:solidFill>
                <a:schemeClr val="bg1"/>
              </a:solidFill>
            </a:endParaRPr>
          </a:p>
        </p:txBody>
      </p:sp>
      <p:sp>
        <p:nvSpPr>
          <p:cNvPr id="5" name="TextBox 4">
            <a:extLst>
              <a:ext uri="{FF2B5EF4-FFF2-40B4-BE49-F238E27FC236}">
                <a16:creationId xmlns:a16="http://schemas.microsoft.com/office/drawing/2014/main" id="{049EF2F6-0D8E-4D7D-8FEB-6D6D4578BA1F}"/>
              </a:ext>
            </a:extLst>
          </p:cNvPr>
          <p:cNvSpPr txBox="1"/>
          <p:nvPr/>
        </p:nvSpPr>
        <p:spPr>
          <a:xfrm rot="16200000">
            <a:off x="-3134339"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Unlocking vocabulary</a:t>
            </a:r>
          </a:p>
        </p:txBody>
      </p:sp>
    </p:spTree>
    <p:extLst>
      <p:ext uri="{BB962C8B-B14F-4D97-AF65-F5344CB8AC3E}">
        <p14:creationId xmlns:p14="http://schemas.microsoft.com/office/powerpoint/2010/main" val="3149797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Shakespeare’s Relevance</a:t>
            </a:r>
            <a:endParaRPr lang="en-GB" dirty="0"/>
          </a:p>
        </p:txBody>
      </p:sp>
      <p:sp>
        <p:nvSpPr>
          <p:cNvPr id="3" name="Content Placeholder 2"/>
          <p:cNvSpPr>
            <a:spLocks noGrp="1"/>
          </p:cNvSpPr>
          <p:nvPr>
            <p:ph idx="1"/>
          </p:nvPr>
        </p:nvSpPr>
        <p:spPr>
          <a:xfrm>
            <a:off x="785786" y="1285860"/>
            <a:ext cx="6500858" cy="4051437"/>
          </a:xfrm>
        </p:spPr>
        <p:txBody>
          <a:bodyPr/>
          <a:lstStyle/>
          <a:p>
            <a:r>
              <a:rPr lang="en-US" dirty="0"/>
              <a:t>Shakespeare was a keen observer of human psychology.</a:t>
            </a:r>
          </a:p>
          <a:p>
            <a:r>
              <a:rPr lang="en-US" dirty="0"/>
              <a:t>His characters and themes still speak to today’s audiences.</a:t>
            </a:r>
          </a:p>
          <a:p>
            <a:r>
              <a:rPr lang="en-US" dirty="0"/>
              <a:t>He skillfully illustrates the feelings and actions experienced by two young lovers.</a:t>
            </a:r>
          </a:p>
          <a:p>
            <a:r>
              <a:rPr lang="en-US" dirty="0"/>
              <a:t>He also shows how silly and ridiculous those actions may seem to someone who does not share these feelings.</a:t>
            </a: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330" y="214290"/>
            <a:ext cx="1800200" cy="1862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0826" y="4639731"/>
            <a:ext cx="1949930" cy="22182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928662" y="5357826"/>
            <a:ext cx="5429287" cy="1384995"/>
          </a:xfrm>
          <a:prstGeom prst="rect">
            <a:avLst/>
          </a:prstGeom>
          <a:noFill/>
        </p:spPr>
        <p:txBody>
          <a:bodyPr wrap="square" rtlCol="0">
            <a:spAutoFit/>
          </a:bodyPr>
          <a:lstStyle/>
          <a:p>
            <a:r>
              <a:rPr lang="en-GB" sz="2800" dirty="0">
                <a:solidFill>
                  <a:schemeClr val="bg1"/>
                </a:solidFill>
              </a:rPr>
              <a:t>What  evidence of this can you see in Act 5 and the play as a whole?</a:t>
            </a:r>
          </a:p>
        </p:txBody>
      </p:sp>
      <p:sp>
        <p:nvSpPr>
          <p:cNvPr id="7" name="TextBox 6">
            <a:extLst>
              <a:ext uri="{FF2B5EF4-FFF2-40B4-BE49-F238E27FC236}">
                <a16:creationId xmlns:a16="http://schemas.microsoft.com/office/drawing/2014/main" id="{C8479FC3-F32C-4A0A-9E23-CD71BAE6957E}"/>
              </a:ext>
            </a:extLst>
          </p:cNvPr>
          <p:cNvSpPr txBox="1"/>
          <p:nvPr/>
        </p:nvSpPr>
        <p:spPr>
          <a:xfrm rot="16200000">
            <a:off x="-3075058" y="30683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000" b="1" i="0" u="none" strike="noStrike" kern="0" cap="none" spc="0" normalizeH="0" baseline="0" noProof="0" dirty="0">
                <a:ln>
                  <a:noFill/>
                </a:ln>
                <a:solidFill>
                  <a:prstClr val="black"/>
                </a:solidFill>
                <a:effectLst/>
                <a:uLnTx/>
                <a:uFillTx/>
                <a:latin typeface="Century Gothic" panose="020B0502020202020204" pitchFamily="34" charset="0"/>
              </a:rPr>
              <a:t>Context</a:t>
            </a:r>
          </a:p>
        </p:txBody>
      </p:sp>
    </p:spTree>
    <p:extLst>
      <p:ext uri="{BB962C8B-B14F-4D97-AF65-F5344CB8AC3E}">
        <p14:creationId xmlns:p14="http://schemas.microsoft.com/office/powerpoint/2010/main" val="1590211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85728"/>
            <a:ext cx="7125113" cy="924475"/>
          </a:xfrm>
        </p:spPr>
        <p:txBody>
          <a:bodyPr/>
          <a:lstStyle/>
          <a:p>
            <a:r>
              <a:rPr lang="en-US" dirty="0"/>
              <a:t>Active Reading: </a:t>
            </a:r>
            <a:br>
              <a:rPr lang="en-US" dirty="0"/>
            </a:br>
            <a:r>
              <a:rPr lang="en-US" dirty="0"/>
              <a:t>Two-way traffic</a:t>
            </a:r>
            <a:endParaRPr lang="en-GB" dirty="0"/>
          </a:p>
        </p:txBody>
      </p:sp>
      <p:sp>
        <p:nvSpPr>
          <p:cNvPr id="4" name="Content Placeholder 3"/>
          <p:cNvSpPr>
            <a:spLocks noGrp="1"/>
          </p:cNvSpPr>
          <p:nvPr>
            <p:ph idx="1"/>
          </p:nvPr>
        </p:nvSpPr>
        <p:spPr>
          <a:xfrm>
            <a:off x="1000100" y="1643050"/>
            <a:ext cx="7125112" cy="4051437"/>
          </a:xfrm>
        </p:spPr>
        <p:txBody>
          <a:bodyPr/>
          <a:lstStyle/>
          <a:p>
            <a:r>
              <a:rPr lang="en-US" dirty="0"/>
              <a:t>A live theatrical performance is a two-way relationship between the performers and the audience.</a:t>
            </a:r>
          </a:p>
          <a:p>
            <a:r>
              <a:rPr lang="en-US" dirty="0"/>
              <a:t>Pay attention to how Theseus, Hippolyta and the other members of the audience react to the performance of </a:t>
            </a:r>
            <a:r>
              <a:rPr lang="en-US" i="1" dirty="0" err="1"/>
              <a:t>Pyrmaus</a:t>
            </a:r>
            <a:r>
              <a:rPr lang="en-US" i="1" dirty="0"/>
              <a:t> and </a:t>
            </a:r>
            <a:r>
              <a:rPr lang="en-US" i="1" dirty="0" err="1"/>
              <a:t>Thisbe</a:t>
            </a:r>
            <a:r>
              <a:rPr lang="en-US" dirty="0"/>
              <a:t>.  </a:t>
            </a:r>
          </a:p>
          <a:p>
            <a:r>
              <a:rPr lang="en-US" dirty="0"/>
              <a:t>Note how the performers react to the audience.</a:t>
            </a:r>
          </a:p>
          <a:p>
            <a:endParaRPr lang="en-US" dirty="0"/>
          </a:p>
          <a:p>
            <a:endParaRPr lang="en-US" dirty="0"/>
          </a:p>
          <a:p>
            <a:endParaRPr lang="en-US" dirty="0"/>
          </a:p>
          <a:p>
            <a:pPr marL="0" indent="0">
              <a:buNone/>
            </a:pPr>
            <a:endParaRPr lang="en-US"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37072772"/>
              </p:ext>
            </p:extLst>
          </p:nvPr>
        </p:nvGraphicFramePr>
        <p:xfrm>
          <a:off x="683568" y="4005064"/>
          <a:ext cx="7776864" cy="2232248"/>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558062">
                <a:tc>
                  <a:txBody>
                    <a:bodyPr/>
                    <a:lstStyle/>
                    <a:p>
                      <a:pPr algn="ctr"/>
                      <a:r>
                        <a:rPr lang="en-US" dirty="0"/>
                        <a:t>Audience</a:t>
                      </a:r>
                      <a:r>
                        <a:rPr lang="en-US" baseline="0" dirty="0"/>
                        <a:t> Reactions</a:t>
                      </a:r>
                      <a:endParaRPr lang="en-GB" dirty="0"/>
                    </a:p>
                  </a:txBody>
                  <a:tcPr/>
                </a:tc>
                <a:tc>
                  <a:txBody>
                    <a:bodyPr/>
                    <a:lstStyle/>
                    <a:p>
                      <a:pPr algn="ctr"/>
                      <a:r>
                        <a:rPr lang="en-US" dirty="0"/>
                        <a:t>Performers Reactions</a:t>
                      </a:r>
                      <a:endParaRPr lang="en-GB" dirty="0"/>
                    </a:p>
                  </a:txBody>
                  <a:tcPr/>
                </a:tc>
                <a:extLst>
                  <a:ext uri="{0D108BD9-81ED-4DB2-BD59-A6C34878D82A}">
                    <a16:rowId xmlns:a16="http://schemas.microsoft.com/office/drawing/2014/main" val="10000"/>
                  </a:ext>
                </a:extLst>
              </a:tr>
              <a:tr h="558062">
                <a:tc>
                  <a:txBody>
                    <a:bodyPr/>
                    <a:lstStyle/>
                    <a:p>
                      <a:endParaRPr lang="en-GB"/>
                    </a:p>
                  </a:txBody>
                  <a:tcPr/>
                </a:tc>
                <a:tc>
                  <a:txBody>
                    <a:bodyPr/>
                    <a:lstStyle/>
                    <a:p>
                      <a:endParaRPr lang="en-GB" dirty="0"/>
                    </a:p>
                  </a:txBody>
                  <a:tcPr/>
                </a:tc>
                <a:extLst>
                  <a:ext uri="{0D108BD9-81ED-4DB2-BD59-A6C34878D82A}">
                    <a16:rowId xmlns:a16="http://schemas.microsoft.com/office/drawing/2014/main" val="10001"/>
                  </a:ext>
                </a:extLst>
              </a:tr>
              <a:tr h="558062">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558062">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2198" y="357166"/>
            <a:ext cx="2304256" cy="1351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Tree>
    <p:extLst>
      <p:ext uri="{BB962C8B-B14F-4D97-AF65-F5344CB8AC3E}">
        <p14:creationId xmlns:p14="http://schemas.microsoft.com/office/powerpoint/2010/main" val="22495571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7224" y="142852"/>
            <a:ext cx="7786742" cy="857255"/>
          </a:xfrm>
        </p:spPr>
        <p:txBody>
          <a:bodyPr/>
          <a:lstStyle/>
          <a:p>
            <a:r>
              <a:rPr lang="en-GB" dirty="0">
                <a:solidFill>
                  <a:schemeClr val="bg1"/>
                </a:solidFill>
              </a:rPr>
              <a:t>Draw this table</a:t>
            </a:r>
          </a:p>
        </p:txBody>
      </p:sp>
      <p:sp>
        <p:nvSpPr>
          <p:cNvPr id="4" name="Content Placeholder 3"/>
          <p:cNvSpPr>
            <a:spLocks noGrp="1"/>
          </p:cNvSpPr>
          <p:nvPr>
            <p:ph idx="1"/>
          </p:nvPr>
        </p:nvSpPr>
        <p:spPr/>
        <p:txBody>
          <a:bodyPr/>
          <a:lstStyle/>
          <a:p>
            <a:endParaRPr lang="en-US" dirty="0"/>
          </a:p>
          <a:p>
            <a:endParaRPr lang="en-US" dirty="0"/>
          </a:p>
          <a:p>
            <a:endParaRPr lang="en-US" dirty="0"/>
          </a:p>
          <a:p>
            <a:pPr marL="0" indent="0">
              <a:buNone/>
            </a:pPr>
            <a:endParaRPr lang="en-US" dirty="0"/>
          </a:p>
          <a:p>
            <a:pPr marL="0" indent="0">
              <a:buNone/>
            </a:pPr>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937072772"/>
              </p:ext>
            </p:extLst>
          </p:nvPr>
        </p:nvGraphicFramePr>
        <p:xfrm>
          <a:off x="1000100" y="1071546"/>
          <a:ext cx="7776864" cy="5643602"/>
        </p:xfrm>
        <a:graphic>
          <a:graphicData uri="http://schemas.openxmlformats.org/drawingml/2006/table">
            <a:tbl>
              <a:tblPr firstRow="1" bandRow="1">
                <a:tableStyleId>{5C22544A-7EE6-4342-B048-85BDC9FD1C3A}</a:tableStyleId>
              </a:tblPr>
              <a:tblGrid>
                <a:gridCol w="3888432">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tblGrid>
              <a:tr h="957443">
                <a:tc>
                  <a:txBody>
                    <a:bodyPr/>
                    <a:lstStyle/>
                    <a:p>
                      <a:pPr algn="ctr"/>
                      <a:r>
                        <a:rPr lang="en-US" dirty="0"/>
                        <a:t>Audience</a:t>
                      </a:r>
                      <a:r>
                        <a:rPr lang="en-US" baseline="0" dirty="0"/>
                        <a:t> Reactions</a:t>
                      </a:r>
                      <a:endParaRPr lang="en-GB" dirty="0"/>
                    </a:p>
                  </a:txBody>
                  <a:tcPr/>
                </a:tc>
                <a:tc>
                  <a:txBody>
                    <a:bodyPr/>
                    <a:lstStyle/>
                    <a:p>
                      <a:pPr algn="ctr"/>
                      <a:r>
                        <a:rPr lang="en-US" dirty="0"/>
                        <a:t>Performers Reactions</a:t>
                      </a:r>
                      <a:endParaRPr lang="en-GB" dirty="0"/>
                    </a:p>
                  </a:txBody>
                  <a:tcPr/>
                </a:tc>
                <a:extLst>
                  <a:ext uri="{0D108BD9-81ED-4DB2-BD59-A6C34878D82A}">
                    <a16:rowId xmlns:a16="http://schemas.microsoft.com/office/drawing/2014/main" val="10000"/>
                  </a:ext>
                </a:extLst>
              </a:tr>
              <a:tr h="156205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1562053">
                <a:tc>
                  <a:txBody>
                    <a:bodyPr/>
                    <a:lstStyle/>
                    <a:p>
                      <a:endParaRPr lang="en-GB" dirty="0"/>
                    </a:p>
                  </a:txBody>
                  <a:tcPr/>
                </a:tc>
                <a:tc>
                  <a:txBody>
                    <a:bodyPr/>
                    <a:lstStyle/>
                    <a:p>
                      <a:endParaRPr lang="en-GB"/>
                    </a:p>
                  </a:txBody>
                  <a:tcPr/>
                </a:tc>
                <a:extLst>
                  <a:ext uri="{0D108BD9-81ED-4DB2-BD59-A6C34878D82A}">
                    <a16:rowId xmlns:a16="http://schemas.microsoft.com/office/drawing/2014/main" val="10002"/>
                  </a:ext>
                </a:extLst>
              </a:tr>
              <a:tr h="1562053">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bl>
          </a:graphicData>
        </a:graphic>
      </p:graphicFrame>
      <p:sp>
        <p:nvSpPr>
          <p:cNvPr id="7" name="TextBox 6">
            <a:extLst>
              <a:ext uri="{FF2B5EF4-FFF2-40B4-BE49-F238E27FC236}">
                <a16:creationId xmlns:a16="http://schemas.microsoft.com/office/drawing/2014/main" id="{9395ECB0-DF30-4B19-B445-A1D87BD39CC9}"/>
              </a:ext>
            </a:extLst>
          </p:cNvPr>
          <p:cNvSpPr txBox="1"/>
          <p:nvPr/>
        </p:nvSpPr>
        <p:spPr>
          <a:xfrm rot="16200000">
            <a:off x="-3075058" y="3075056"/>
            <a:ext cx="6858002" cy="707886"/>
          </a:xfrm>
          <a:prstGeom prst="rect">
            <a:avLst/>
          </a:prstGeom>
          <a:solidFill>
            <a:srgbClr val="DDDDDD"/>
          </a:solid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Century Gothic"/>
                <a:cs typeface="Century Gothic"/>
              </a:rPr>
              <a:t>Reading &amp; thinking Task</a:t>
            </a:r>
          </a:p>
        </p:txBody>
      </p:sp>
    </p:spTree>
    <p:extLst>
      <p:ext uri="{BB962C8B-B14F-4D97-AF65-F5344CB8AC3E}">
        <p14:creationId xmlns:p14="http://schemas.microsoft.com/office/powerpoint/2010/main" val="2249557132"/>
      </p:ext>
    </p:extLst>
  </p:cSld>
  <p:clrMapOvr>
    <a:masterClrMapping/>
  </p:clrMapOvr>
</p:sld>
</file>

<file path=ppt/theme/theme1.xml><?xml version="1.0" encoding="utf-8"?>
<a:theme xmlns:a="http://schemas.openxmlformats.org/drawingml/2006/main" name="Summer">
  <a:themeElements>
    <a:clrScheme name="Summer">
      <a:dk1>
        <a:sysClr val="windowText" lastClr="000000"/>
      </a:dk1>
      <a:lt1>
        <a:sysClr val="window" lastClr="FFFFFF"/>
      </a:lt1>
      <a:dk2>
        <a:srgbClr val="E89117"/>
      </a:dk2>
      <a:lt2>
        <a:srgbClr val="FEDD78"/>
      </a:lt2>
      <a:accent1>
        <a:srgbClr val="A1B633"/>
      </a:accent1>
      <a:accent2>
        <a:srgbClr val="C4D73F"/>
      </a:accent2>
      <a:accent3>
        <a:srgbClr val="FFCE2D"/>
      </a:accent3>
      <a:accent4>
        <a:srgbClr val="FFA600"/>
      </a:accent4>
      <a:accent5>
        <a:srgbClr val="ED5E00"/>
      </a:accent5>
      <a:accent6>
        <a:srgbClr val="C62D03"/>
      </a:accent6>
      <a:hlink>
        <a:srgbClr val="408080"/>
      </a:hlink>
      <a:folHlink>
        <a:srgbClr val="5EAEAE"/>
      </a:folHlink>
    </a:clrScheme>
    <a:fontScheme name="Summ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umm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7000"/>
                <a:shade val="80000"/>
                <a:hueMod val="110000"/>
                <a:satMod val="120000"/>
              </a:schemeClr>
            </a:gs>
            <a:gs pos="100000">
              <a:schemeClr val="phClr">
                <a:shade val="60000"/>
                <a:hueMod val="40000"/>
                <a:satMod val="120000"/>
                <a:lumMod val="103000"/>
              </a:schemeClr>
            </a:gs>
          </a:gsLst>
          <a:lin ang="5400000" scaled="1"/>
        </a:gradFill>
        <a:gradFill rotWithShape="1">
          <a:gsLst>
            <a:gs pos="0">
              <a:schemeClr val="phClr">
                <a:tint val="97000"/>
                <a:shade val="80000"/>
                <a:hueMod val="110000"/>
                <a:satMod val="130000"/>
                <a:lumMod val="100000"/>
              </a:schemeClr>
            </a:gs>
            <a:gs pos="100000">
              <a:schemeClr val="phClr">
                <a:shade val="60000"/>
                <a:hueMod val="40000"/>
                <a:satMod val="120000"/>
                <a:lumMod val="103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Summer</Template>
  <TotalTime>678</TotalTime>
  <Words>831</Words>
  <Application>Microsoft Office PowerPoint</Application>
  <PresentationFormat>On-screen Show (4:3)</PresentationFormat>
  <Paragraphs>113</Paragraphs>
  <Slides>13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Calibri</vt:lpstr>
      <vt:lpstr>Century Gothic</vt:lpstr>
      <vt:lpstr>Courier New</vt:lpstr>
      <vt:lpstr>Trebuchet MS</vt:lpstr>
      <vt:lpstr>Verdana</vt:lpstr>
      <vt:lpstr>Wingdings 2</vt:lpstr>
      <vt:lpstr>Summer</vt:lpstr>
      <vt:lpstr>Lesson Objective:Language Analysis</vt:lpstr>
      <vt:lpstr>Progress Indicators:</vt:lpstr>
      <vt:lpstr>Starter:</vt:lpstr>
      <vt:lpstr>Did you know?</vt:lpstr>
      <vt:lpstr>Vocabulary </vt:lpstr>
      <vt:lpstr>Vocabulary Answers </vt:lpstr>
      <vt:lpstr>Shakespeare’s Relevance</vt:lpstr>
      <vt:lpstr>Active Reading:  Two-way traffic</vt:lpstr>
      <vt:lpstr>Draw this table</vt:lpstr>
      <vt:lpstr>Active Reading </vt:lpstr>
      <vt:lpstr>Question – Bottom often appears clueless to the audience.  How does he demonstrate this.?</vt:lpstr>
      <vt:lpstr>Question – Bottom often appears clueless to the audience.  How does he demonstrate this.?</vt:lpstr>
      <vt:lpstr>Questions for Discussion</vt:lpstr>
    </vt:vector>
  </TitlesOfParts>
  <Company>Al Khor International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Midsummer Nights’s Dream by William Shakespeare</dc:title>
  <dc:creator>Jillian Smyth</dc:creator>
  <cp:lastModifiedBy>A Allen</cp:lastModifiedBy>
  <cp:revision>37</cp:revision>
  <cp:lastPrinted>2013-03-06T05:20:09Z</cp:lastPrinted>
  <dcterms:created xsi:type="dcterms:W3CDTF">2013-03-04T06:13:40Z</dcterms:created>
  <dcterms:modified xsi:type="dcterms:W3CDTF">2020-11-20T14:30:59Z</dcterms:modified>
</cp:coreProperties>
</file>