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341" r:id="rId3"/>
    <p:sldId id="297" r:id="rId4"/>
    <p:sldId id="345" r:id="rId5"/>
    <p:sldId id="346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64" d="100"/>
          <a:sy n="64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Oberon’s Plan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22145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Learning objective: </a:t>
            </a:r>
          </a:p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Iambic pentameter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429520" y="428604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547" y="404665"/>
            <a:ext cx="5243522" cy="432048"/>
          </a:xfrm>
        </p:spPr>
        <p:txBody>
          <a:bodyPr>
            <a:normAutofit fontScale="90000"/>
          </a:bodyPr>
          <a:lstStyle/>
          <a:p>
            <a:r>
              <a:rPr lang="en-GB" dirty="0"/>
              <a:t>Quick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54326"/>
            <a:ext cx="5616624" cy="354688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GB" dirty="0"/>
              <a:t>Name the fairies.</a:t>
            </a:r>
          </a:p>
          <a:p>
            <a:pPr marL="514350" indent="-514350" algn="l">
              <a:buAutoNum type="arabicPeriod"/>
            </a:pPr>
            <a:r>
              <a:rPr lang="en-GB" dirty="0"/>
              <a:t>Give one mischievous act of Puck.</a:t>
            </a:r>
          </a:p>
          <a:p>
            <a:pPr marL="514350" indent="-514350" algn="l">
              <a:buAutoNum type="arabicPeriod"/>
            </a:pPr>
            <a:r>
              <a:rPr lang="en-GB" dirty="0"/>
              <a:t>Who are Oberon and </a:t>
            </a:r>
            <a:r>
              <a:rPr lang="en-GB" dirty="0" err="1"/>
              <a:t>Titania</a:t>
            </a:r>
            <a:r>
              <a:rPr lang="en-GB" dirty="0"/>
              <a:t>?</a:t>
            </a:r>
          </a:p>
          <a:p>
            <a:pPr marL="514350" indent="-514350" algn="l">
              <a:buAutoNum type="arabicPeriod"/>
            </a:pPr>
            <a:r>
              <a:rPr lang="en-GB" dirty="0"/>
              <a:t>Which country is this play set?</a:t>
            </a:r>
          </a:p>
          <a:p>
            <a:pPr marL="514350" indent="-514350" algn="l">
              <a:buAutoNum type="arabicPeriod"/>
            </a:pPr>
            <a:r>
              <a:rPr lang="en-GB" dirty="0"/>
              <a:t>Where might you find fairies and goblins.</a:t>
            </a:r>
          </a:p>
          <a:p>
            <a:pPr marL="514350" indent="-514350" algn="l">
              <a:buAutoNum type="arabicPeriod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1446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Unlocking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1"/>
            <a:ext cx="6286544" cy="104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What are each of these features?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738888">
            <a:off x="975011" y="3329837"/>
            <a:ext cx="21632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Adjectives</a:t>
            </a:r>
          </a:p>
        </p:txBody>
      </p:sp>
      <p:sp>
        <p:nvSpPr>
          <p:cNvPr id="5" name="Rectangle 4"/>
          <p:cNvSpPr/>
          <p:nvPr/>
        </p:nvSpPr>
        <p:spPr>
          <a:xfrm rot="256855">
            <a:off x="2236561" y="3984523"/>
            <a:ext cx="15100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Rhyme</a:t>
            </a:r>
          </a:p>
        </p:txBody>
      </p:sp>
      <p:sp>
        <p:nvSpPr>
          <p:cNvPr id="6" name="Rectangle 5"/>
          <p:cNvSpPr/>
          <p:nvPr/>
        </p:nvSpPr>
        <p:spPr>
          <a:xfrm rot="812119">
            <a:off x="3814873" y="3687027"/>
            <a:ext cx="2341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Alliteration</a:t>
            </a:r>
          </a:p>
        </p:txBody>
      </p:sp>
      <p:sp>
        <p:nvSpPr>
          <p:cNvPr id="7" name="Rectangle 6"/>
          <p:cNvSpPr/>
          <p:nvPr/>
        </p:nvSpPr>
        <p:spPr>
          <a:xfrm rot="20738888">
            <a:off x="3618480" y="4582925"/>
            <a:ext cx="19684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Sentence</a:t>
            </a:r>
          </a:p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Structure</a:t>
            </a:r>
          </a:p>
        </p:txBody>
      </p:sp>
      <p:sp>
        <p:nvSpPr>
          <p:cNvPr id="8" name="Rectangle 7"/>
          <p:cNvSpPr/>
          <p:nvPr/>
        </p:nvSpPr>
        <p:spPr>
          <a:xfrm rot="1408954">
            <a:off x="1750251" y="5047682"/>
            <a:ext cx="174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Imagery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0"/>
            <a:ext cx="8643966" cy="64817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5786" y="285728"/>
            <a:ext cx="3265487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Iambic pentameter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42910" y="857232"/>
            <a:ext cx="3554412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Shakespeare often wrote in a pattern called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iambic pentameter</a:t>
            </a:r>
            <a:r>
              <a:rPr lang="en-GB" dirty="0">
                <a:latin typeface="Calibri" pitchFamily="34" charset="0"/>
              </a:rPr>
              <a:t>. This means that each line of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verse</a:t>
            </a:r>
            <a:r>
              <a:rPr lang="en-GB" dirty="0">
                <a:latin typeface="Calibri" pitchFamily="34" charset="0"/>
              </a:rPr>
              <a:t> is made up of five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iambs</a:t>
            </a:r>
            <a:r>
              <a:rPr lang="en-GB" dirty="0">
                <a:latin typeface="Calibri" pitchFamily="34" charset="0"/>
              </a:rPr>
              <a:t>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An iamb is a two-syllable unit, consisting of an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unstressed syllable </a:t>
            </a:r>
            <a:r>
              <a:rPr lang="en-GB" dirty="0">
                <a:latin typeface="Calibri" pitchFamily="34" charset="0"/>
              </a:rPr>
              <a:t>followed by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stressed syllable</a:t>
            </a:r>
            <a:r>
              <a:rPr lang="en-GB" dirty="0">
                <a:latin typeface="Calibri" pitchFamily="34" charset="0"/>
              </a:rPr>
              <a:t>. This forms a “</a:t>
            </a:r>
            <a:r>
              <a:rPr lang="en-GB" dirty="0" err="1">
                <a:latin typeface="Calibri" pitchFamily="34" charset="0"/>
              </a:rPr>
              <a:t>di-dum</a:t>
            </a:r>
            <a:r>
              <a:rPr lang="en-GB" dirty="0">
                <a:latin typeface="Calibri" pitchFamily="34" charset="0"/>
              </a:rPr>
              <a:t>” sound that has been said to imitate the sound of a heartbeat.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The reverse of an iamb is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trochee</a:t>
            </a:r>
            <a:r>
              <a:rPr lang="en-GB" dirty="0">
                <a:latin typeface="Calibri" pitchFamily="34" charset="0"/>
              </a:rPr>
              <a:t>, which consists of a stressed syllable followed by an unstressed syllable. Shakespeare sometimes used these to mock bad poetry.</a:t>
            </a:r>
          </a:p>
          <a:p>
            <a:endParaRPr lang="en-US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429123" y="406400"/>
            <a:ext cx="4319589" cy="5909310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alibri" pitchFamily="34" charset="0"/>
              </a:rPr>
              <a:t>The pattern of stresses</a:t>
            </a:r>
          </a:p>
          <a:p>
            <a:r>
              <a:rPr lang="en-GB" dirty="0">
                <a:latin typeface="Calibri" pitchFamily="34" charset="0"/>
              </a:rPr>
              <a:t>The stress pattern of iambic pentameter can be seen in this extract from </a:t>
            </a:r>
            <a:r>
              <a:rPr lang="en-GB" i="1" dirty="0">
                <a:latin typeface="Calibri" pitchFamily="34" charset="0"/>
              </a:rPr>
              <a:t>Romeo and Juliet</a:t>
            </a:r>
            <a:r>
              <a:rPr lang="en-GB" dirty="0">
                <a:latin typeface="Calibri" pitchFamily="34" charset="0"/>
              </a:rPr>
              <a:t>. The stressed syllables have been underlined.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If </a:t>
            </a:r>
            <a:r>
              <a:rPr lang="en-US" b="1" i="1" u="sng" dirty="0">
                <a:latin typeface="Calibri" pitchFamily="34" charset="0"/>
              </a:rPr>
              <a:t>I</a:t>
            </a:r>
            <a:r>
              <a:rPr lang="en-US" i="1" dirty="0">
                <a:latin typeface="Calibri" pitchFamily="34" charset="0"/>
              </a:rPr>
              <a:t> pro</a:t>
            </a:r>
            <a:r>
              <a:rPr lang="en-US" b="1" i="1" u="sng" dirty="0">
                <a:latin typeface="Calibri" pitchFamily="34" charset="0"/>
              </a:rPr>
              <a:t>fane</a:t>
            </a:r>
            <a:r>
              <a:rPr lang="en-US" i="1" dirty="0">
                <a:latin typeface="Calibri" pitchFamily="34" charset="0"/>
              </a:rPr>
              <a:t> with </a:t>
            </a:r>
            <a:r>
              <a:rPr lang="en-US" b="1" i="1" u="sng" dirty="0">
                <a:latin typeface="Calibri" pitchFamily="34" charset="0"/>
              </a:rPr>
              <a:t>my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un</a:t>
            </a:r>
            <a:r>
              <a:rPr lang="en-US" b="1" i="1" u="sng" dirty="0" err="1">
                <a:latin typeface="Calibri" pitchFamily="34" charset="0"/>
              </a:rPr>
              <a:t>worth</a:t>
            </a:r>
            <a:r>
              <a:rPr lang="en-US" i="1" dirty="0" err="1">
                <a:latin typeface="Calibri" pitchFamily="34" charset="0"/>
              </a:rPr>
              <a:t>iest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b="1" i="1" u="sng" dirty="0">
                <a:latin typeface="Calibri" pitchFamily="34" charset="0"/>
              </a:rPr>
              <a:t>hand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This </a:t>
            </a:r>
            <a:r>
              <a:rPr lang="en-US" b="1" i="1" u="sng" dirty="0">
                <a:latin typeface="Calibri" pitchFamily="34" charset="0"/>
              </a:rPr>
              <a:t>ho</a:t>
            </a:r>
            <a:r>
              <a:rPr lang="en-US" i="1" dirty="0">
                <a:latin typeface="Calibri" pitchFamily="34" charset="0"/>
              </a:rPr>
              <a:t>ly </a:t>
            </a:r>
            <a:r>
              <a:rPr lang="en-US" b="1" i="1" u="sng" dirty="0">
                <a:latin typeface="Calibri" pitchFamily="34" charset="0"/>
              </a:rPr>
              <a:t>shrine</a:t>
            </a:r>
            <a:r>
              <a:rPr lang="en-US" i="1" dirty="0">
                <a:latin typeface="Calibri" pitchFamily="34" charset="0"/>
              </a:rPr>
              <a:t>, the </a:t>
            </a:r>
            <a:r>
              <a:rPr lang="en-US" b="1" i="1" u="sng" dirty="0">
                <a:latin typeface="Calibri" pitchFamily="34" charset="0"/>
              </a:rPr>
              <a:t>gen</a:t>
            </a:r>
            <a:r>
              <a:rPr lang="en-US" i="1" dirty="0">
                <a:latin typeface="Calibri" pitchFamily="34" charset="0"/>
              </a:rPr>
              <a:t>tle </a:t>
            </a:r>
            <a:r>
              <a:rPr lang="en-US" b="1" i="1" u="sng" dirty="0">
                <a:latin typeface="Calibri" pitchFamily="34" charset="0"/>
              </a:rPr>
              <a:t>fine</a:t>
            </a:r>
            <a:r>
              <a:rPr lang="en-US" i="1" dirty="0">
                <a:latin typeface="Calibri" pitchFamily="34" charset="0"/>
              </a:rPr>
              <a:t> is </a:t>
            </a:r>
            <a:r>
              <a:rPr lang="en-US" b="1" i="1" u="sng" dirty="0">
                <a:latin typeface="Calibri" pitchFamily="34" charset="0"/>
              </a:rPr>
              <a:t>this</a:t>
            </a:r>
            <a:r>
              <a:rPr lang="en-US" i="1" dirty="0">
                <a:latin typeface="Calibri" pitchFamily="34" charset="0"/>
              </a:rPr>
              <a:t>: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My </a:t>
            </a:r>
            <a:r>
              <a:rPr lang="en-US" b="1" i="1" u="sng" dirty="0">
                <a:latin typeface="Calibri" pitchFamily="34" charset="0"/>
              </a:rPr>
              <a:t>lips</a:t>
            </a:r>
            <a:r>
              <a:rPr lang="en-US" i="1" dirty="0">
                <a:latin typeface="Calibri" pitchFamily="34" charset="0"/>
              </a:rPr>
              <a:t>, two </a:t>
            </a:r>
            <a:r>
              <a:rPr lang="en-US" b="1" i="1" u="sng" dirty="0">
                <a:latin typeface="Calibri" pitchFamily="34" charset="0"/>
              </a:rPr>
              <a:t>blush</a:t>
            </a:r>
            <a:r>
              <a:rPr lang="en-US" i="1" dirty="0">
                <a:latin typeface="Calibri" pitchFamily="34" charset="0"/>
              </a:rPr>
              <a:t>ing </a:t>
            </a:r>
            <a:r>
              <a:rPr lang="en-US" b="1" i="1" u="sng" dirty="0">
                <a:latin typeface="Calibri" pitchFamily="34" charset="0"/>
              </a:rPr>
              <a:t>pil</a:t>
            </a:r>
            <a:r>
              <a:rPr lang="en-US" i="1" dirty="0">
                <a:latin typeface="Calibri" pitchFamily="34" charset="0"/>
              </a:rPr>
              <a:t>grims, </a:t>
            </a:r>
            <a:r>
              <a:rPr lang="en-US" b="1" i="1" u="sng" dirty="0">
                <a:latin typeface="Calibri" pitchFamily="34" charset="0"/>
              </a:rPr>
              <a:t>rea</a:t>
            </a:r>
            <a:r>
              <a:rPr lang="en-US" i="1" dirty="0">
                <a:latin typeface="Calibri" pitchFamily="34" charset="0"/>
              </a:rPr>
              <a:t>dy </a:t>
            </a:r>
            <a:r>
              <a:rPr lang="en-US" b="1" i="1" u="sng" dirty="0">
                <a:latin typeface="Calibri" pitchFamily="34" charset="0"/>
              </a:rPr>
              <a:t>stand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To </a:t>
            </a:r>
            <a:r>
              <a:rPr lang="en-US" b="1" i="1" u="sng" dirty="0">
                <a:latin typeface="Calibri" pitchFamily="34" charset="0"/>
              </a:rPr>
              <a:t>smooth</a:t>
            </a:r>
            <a:r>
              <a:rPr lang="en-US" i="1" dirty="0">
                <a:latin typeface="Calibri" pitchFamily="34" charset="0"/>
              </a:rPr>
              <a:t> that </a:t>
            </a:r>
            <a:r>
              <a:rPr lang="en-US" b="1" i="1" u="sng" dirty="0">
                <a:latin typeface="Calibri" pitchFamily="34" charset="0"/>
              </a:rPr>
              <a:t>rough</a:t>
            </a:r>
            <a:r>
              <a:rPr lang="en-US" i="1" dirty="0">
                <a:latin typeface="Calibri" pitchFamily="34" charset="0"/>
              </a:rPr>
              <a:t> touch </a:t>
            </a:r>
            <a:r>
              <a:rPr lang="en-US" b="1" i="1" u="sng" dirty="0">
                <a:latin typeface="Calibri" pitchFamily="34" charset="0"/>
              </a:rPr>
              <a:t>with</a:t>
            </a:r>
            <a:r>
              <a:rPr lang="en-US" i="1" dirty="0">
                <a:latin typeface="Calibri" pitchFamily="34" charset="0"/>
              </a:rPr>
              <a:t> a </a:t>
            </a:r>
            <a:r>
              <a:rPr lang="en-US" b="1" i="1" u="sng" dirty="0">
                <a:latin typeface="Calibri" pitchFamily="34" charset="0"/>
              </a:rPr>
              <a:t>tend</a:t>
            </a:r>
            <a:r>
              <a:rPr lang="en-US" i="1" dirty="0">
                <a:latin typeface="Calibri" pitchFamily="34" charset="0"/>
              </a:rPr>
              <a:t>er </a:t>
            </a:r>
            <a:r>
              <a:rPr lang="en-US" b="1" i="1" u="sng" dirty="0">
                <a:latin typeface="Calibri" pitchFamily="34" charset="0"/>
              </a:rPr>
              <a:t>kiss</a:t>
            </a:r>
            <a:r>
              <a:rPr lang="en-US" i="1" dirty="0">
                <a:latin typeface="Calibri" pitchFamily="34" charset="0"/>
              </a:rPr>
              <a:t>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Because iambic pentameter mimics the heart beat, the pattern is often strongest when Shakespeare is writing about love. 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For example, in this extract Romeo is meeting Juliet for the first time and falling in love with her. This is why the iambic pentameter rhythm is particularly noticeable here.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71604" y="5857892"/>
            <a:ext cx="2808287" cy="50323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</a:rPr>
              <a:t>Does Oberon’s spell sound like this?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857256"/>
          </a:xfrm>
        </p:spPr>
        <p:txBody>
          <a:bodyPr/>
          <a:lstStyle/>
          <a:p>
            <a:r>
              <a:rPr lang="en-GB" dirty="0"/>
              <a:t>Oberon’s potion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32" y="2071678"/>
            <a:ext cx="5072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What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seest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 when thou dost wake,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Do it for thy true-love take,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Love and languish for his sake: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Be it ounce, or cat, or bear,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Pard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or boar with bristled hair,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In thy eye that shall appear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When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wakest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it is thy dear: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Wake when some vile thing is near.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14480" y="4786322"/>
            <a:ext cx="4629160" cy="1752600"/>
          </a:xfrm>
        </p:spPr>
        <p:txBody>
          <a:bodyPr>
            <a:normAutofit/>
          </a:bodyPr>
          <a:lstStyle/>
          <a:p>
            <a:r>
              <a:rPr lang="en-GB" dirty="0"/>
              <a:t>Look at Oberon’s speech here as he puts the magic juice into </a:t>
            </a:r>
            <a:r>
              <a:rPr lang="en-GB" dirty="0" err="1"/>
              <a:t>Titania’s</a:t>
            </a:r>
            <a:r>
              <a:rPr lang="en-GB" dirty="0"/>
              <a:t> eyes</a:t>
            </a:r>
            <a:endParaRPr lang="en-GB" sz="24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2643182"/>
            <a:ext cx="1785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Read aloud</a:t>
            </a:r>
          </a:p>
          <a:p>
            <a:endParaRPr lang="en-GB" sz="2400" dirty="0">
              <a:solidFill>
                <a:schemeClr val="accent2"/>
              </a:solidFill>
            </a:endParaRPr>
          </a:p>
          <a:p>
            <a:r>
              <a:rPr lang="en-GB" sz="2400" dirty="0">
                <a:solidFill>
                  <a:schemeClr val="accent2"/>
                </a:solidFill>
              </a:rPr>
              <a:t>Tap out the rhythm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Reading and listening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67957" y="3109081"/>
            <a:ext cx="564360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>
                <a:solidFill>
                  <a:srgbClr val="7030A0"/>
                </a:solidFill>
                <a:latin typeface="Calibri" pitchFamily="34" charset="0"/>
              </a:rPr>
              <a:t>Complete the 4 activities on your work sheet.</a:t>
            </a:r>
            <a:endParaRPr lang="en-GB" sz="3600" dirty="0">
              <a:solidFill>
                <a:srgbClr val="7030A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3600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58082" y="3786190"/>
            <a:ext cx="178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Iambic pentameter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143668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techniques does Shakespeare use to reflect content and character?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357166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</TotalTime>
  <Words>557</Words>
  <Application>Microsoft Office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 Oberon’s Plan </vt:lpstr>
      <vt:lpstr>Quick Quiz</vt:lpstr>
      <vt:lpstr>Unlocking vocabulary</vt:lpstr>
      <vt:lpstr>PowerPoint Presentation</vt:lpstr>
      <vt:lpstr>Oberon’s potion</vt:lpstr>
      <vt:lpstr>Your tasks</vt:lpstr>
      <vt:lpstr>Reflect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Amanda Allen</cp:lastModifiedBy>
  <cp:revision>204</cp:revision>
  <dcterms:created xsi:type="dcterms:W3CDTF">2013-07-19T18:34:43Z</dcterms:created>
  <dcterms:modified xsi:type="dcterms:W3CDTF">2020-11-08T16:06:28Z</dcterms:modified>
</cp:coreProperties>
</file>