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341" r:id="rId3"/>
    <p:sldId id="296" r:id="rId4"/>
    <p:sldId id="297" r:id="rId5"/>
    <p:sldId id="345" r:id="rId6"/>
    <p:sldId id="346" r:id="rId7"/>
    <p:sldId id="344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101" d="100"/>
          <a:sy n="101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11/30/2020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Oberon’s Plan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22145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Learning objective: </a:t>
            </a:r>
          </a:p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7019" y="0"/>
            <a:ext cx="20505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Lesson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Iambic pentameter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Rectangle 8"/>
          <p:cNvSpPr/>
          <p:nvPr/>
        </p:nvSpPr>
        <p:spPr>
          <a:xfrm>
            <a:off x="7429520" y="428604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547" y="404665"/>
            <a:ext cx="5243522" cy="432048"/>
          </a:xfrm>
        </p:spPr>
        <p:txBody>
          <a:bodyPr>
            <a:normAutofit fontScale="90000"/>
          </a:bodyPr>
          <a:lstStyle/>
          <a:p>
            <a:r>
              <a:rPr lang="en-GB" dirty="0"/>
              <a:t>Quick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54326"/>
            <a:ext cx="5616624" cy="3546882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GB" dirty="0"/>
              <a:t>Name the fairies.</a:t>
            </a:r>
          </a:p>
          <a:p>
            <a:pPr marL="514350" indent="-514350" algn="l">
              <a:buAutoNum type="arabicPeriod"/>
            </a:pPr>
            <a:r>
              <a:rPr lang="en-GB" dirty="0"/>
              <a:t>Give one mischievous act of Puck.</a:t>
            </a:r>
          </a:p>
          <a:p>
            <a:pPr marL="514350" indent="-514350" algn="l">
              <a:buAutoNum type="arabicPeriod"/>
            </a:pPr>
            <a:r>
              <a:rPr lang="en-GB" dirty="0"/>
              <a:t>Who are Oberon and </a:t>
            </a:r>
            <a:r>
              <a:rPr lang="en-GB" dirty="0" err="1"/>
              <a:t>Titania</a:t>
            </a:r>
            <a:r>
              <a:rPr lang="en-GB" dirty="0"/>
              <a:t>?</a:t>
            </a:r>
          </a:p>
          <a:p>
            <a:pPr marL="514350" indent="-514350" algn="l">
              <a:buAutoNum type="arabicPeriod"/>
            </a:pPr>
            <a:r>
              <a:rPr lang="en-GB" dirty="0"/>
              <a:t>Which country is this play set?</a:t>
            </a:r>
          </a:p>
          <a:p>
            <a:pPr marL="514350" indent="-514350" algn="l">
              <a:buAutoNum type="arabicPeriod"/>
            </a:pPr>
            <a:r>
              <a:rPr lang="en-GB" dirty="0"/>
              <a:t>Where might you find fairies and goblins.</a:t>
            </a:r>
          </a:p>
          <a:p>
            <a:pPr marL="514350" indent="-514350" algn="l">
              <a:buAutoNum type="arabicPeriod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17019" y="0"/>
            <a:ext cx="20505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Lesson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Sentence 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D43ED8-81EB-48E8-836A-93D44D9764C7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14461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Fairy Roundel p24/45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6000792" cy="542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Original Fairy Roundel. Translation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6343662" cy="38919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4427984" y="1844824"/>
            <a:ext cx="1944216" cy="6173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29520" y="571480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Unlocking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1"/>
            <a:ext cx="6286544" cy="10429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What are each of these features?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20738888">
            <a:off x="975011" y="3329837"/>
            <a:ext cx="21632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Adjectives</a:t>
            </a:r>
          </a:p>
        </p:txBody>
      </p:sp>
      <p:sp>
        <p:nvSpPr>
          <p:cNvPr id="5" name="Rectangle 4"/>
          <p:cNvSpPr/>
          <p:nvPr/>
        </p:nvSpPr>
        <p:spPr>
          <a:xfrm rot="256855">
            <a:off x="2236561" y="3984523"/>
            <a:ext cx="15100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Rhyme</a:t>
            </a:r>
          </a:p>
        </p:txBody>
      </p:sp>
      <p:sp>
        <p:nvSpPr>
          <p:cNvPr id="6" name="Rectangle 5"/>
          <p:cNvSpPr/>
          <p:nvPr/>
        </p:nvSpPr>
        <p:spPr>
          <a:xfrm rot="812119">
            <a:off x="3814873" y="3687027"/>
            <a:ext cx="23414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Alliteration</a:t>
            </a:r>
          </a:p>
        </p:txBody>
      </p:sp>
      <p:sp>
        <p:nvSpPr>
          <p:cNvPr id="7" name="Rectangle 6"/>
          <p:cNvSpPr/>
          <p:nvPr/>
        </p:nvSpPr>
        <p:spPr>
          <a:xfrm rot="20738888">
            <a:off x="3618480" y="4582925"/>
            <a:ext cx="19684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Sentence</a:t>
            </a:r>
          </a:p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Structure</a:t>
            </a:r>
          </a:p>
        </p:txBody>
      </p:sp>
      <p:sp>
        <p:nvSpPr>
          <p:cNvPr id="8" name="Rectangle 7"/>
          <p:cNvSpPr/>
          <p:nvPr/>
        </p:nvSpPr>
        <p:spPr>
          <a:xfrm rot="1408954">
            <a:off x="1750251" y="5047682"/>
            <a:ext cx="1741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Imagery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Sentence Structure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034" y="0"/>
            <a:ext cx="8643966" cy="648176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5786" y="285728"/>
            <a:ext cx="3265487" cy="50323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Iambic pentameter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642910" y="857232"/>
            <a:ext cx="3554412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Shakespeare often wrote in a pattern called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iambic pentameter</a:t>
            </a:r>
            <a:r>
              <a:rPr lang="en-GB" dirty="0">
                <a:latin typeface="Calibri" pitchFamily="34" charset="0"/>
              </a:rPr>
              <a:t>. This means that each line of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verse</a:t>
            </a:r>
            <a:r>
              <a:rPr lang="en-GB" dirty="0">
                <a:latin typeface="Calibri" pitchFamily="34" charset="0"/>
              </a:rPr>
              <a:t> is made up of five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iambs</a:t>
            </a:r>
            <a:r>
              <a:rPr lang="en-GB" dirty="0">
                <a:latin typeface="Calibri" pitchFamily="34" charset="0"/>
              </a:rPr>
              <a:t>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An iamb is a two-syllable unit, consisting of an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unstressed syllable </a:t>
            </a:r>
            <a:r>
              <a:rPr lang="en-GB" dirty="0">
                <a:latin typeface="Calibri" pitchFamily="34" charset="0"/>
              </a:rPr>
              <a:t>followed by a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stressed syllable</a:t>
            </a:r>
            <a:r>
              <a:rPr lang="en-GB" dirty="0">
                <a:latin typeface="Calibri" pitchFamily="34" charset="0"/>
              </a:rPr>
              <a:t>. This forms a “</a:t>
            </a:r>
            <a:r>
              <a:rPr lang="en-GB" dirty="0" err="1">
                <a:latin typeface="Calibri" pitchFamily="34" charset="0"/>
              </a:rPr>
              <a:t>di-dum</a:t>
            </a:r>
            <a:r>
              <a:rPr lang="en-GB" dirty="0">
                <a:latin typeface="Calibri" pitchFamily="34" charset="0"/>
              </a:rPr>
              <a:t>” sound that has been said to imitate the sound of a heartbeat.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The reverse of an iamb is a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trochee</a:t>
            </a:r>
            <a:r>
              <a:rPr lang="en-GB" dirty="0">
                <a:latin typeface="Calibri" pitchFamily="34" charset="0"/>
              </a:rPr>
              <a:t>, which consists of a stressed syllable followed by an unstressed syllable. Shakespeare sometimes used these to mock bad poetry.</a:t>
            </a:r>
          </a:p>
          <a:p>
            <a:endParaRPr lang="en-US" dirty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429123" y="406400"/>
            <a:ext cx="4319589" cy="5909310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alibri" pitchFamily="34" charset="0"/>
              </a:rPr>
              <a:t>The pattern of stresses</a:t>
            </a:r>
          </a:p>
          <a:p>
            <a:r>
              <a:rPr lang="en-GB" dirty="0">
                <a:latin typeface="Calibri" pitchFamily="34" charset="0"/>
              </a:rPr>
              <a:t>The stress pattern of iambic pentameter can be seen in this extract from </a:t>
            </a:r>
            <a:r>
              <a:rPr lang="en-GB" i="1" dirty="0">
                <a:latin typeface="Calibri" pitchFamily="34" charset="0"/>
              </a:rPr>
              <a:t>Romeo and Juliet</a:t>
            </a:r>
            <a:r>
              <a:rPr lang="en-GB" dirty="0">
                <a:latin typeface="Calibri" pitchFamily="34" charset="0"/>
              </a:rPr>
              <a:t>. The stressed syllables have been underlined.</a:t>
            </a:r>
          </a:p>
          <a:p>
            <a:pPr algn="ctr"/>
            <a:endParaRPr lang="en-GB" b="1" u="sng" dirty="0">
              <a:latin typeface="Calibri" pitchFamily="34" charset="0"/>
            </a:endParaRPr>
          </a:p>
          <a:p>
            <a:r>
              <a:rPr lang="en-US" i="1" dirty="0">
                <a:latin typeface="Calibri" pitchFamily="34" charset="0"/>
              </a:rPr>
              <a:t>If </a:t>
            </a:r>
            <a:r>
              <a:rPr lang="en-US" b="1" i="1" u="sng" dirty="0">
                <a:latin typeface="Calibri" pitchFamily="34" charset="0"/>
              </a:rPr>
              <a:t>I</a:t>
            </a:r>
            <a:r>
              <a:rPr lang="en-US" i="1" dirty="0">
                <a:latin typeface="Calibri" pitchFamily="34" charset="0"/>
              </a:rPr>
              <a:t> pro</a:t>
            </a:r>
            <a:r>
              <a:rPr lang="en-US" b="1" i="1" u="sng" dirty="0">
                <a:latin typeface="Calibri" pitchFamily="34" charset="0"/>
              </a:rPr>
              <a:t>fane</a:t>
            </a:r>
            <a:r>
              <a:rPr lang="en-US" i="1" dirty="0">
                <a:latin typeface="Calibri" pitchFamily="34" charset="0"/>
              </a:rPr>
              <a:t> with </a:t>
            </a:r>
            <a:r>
              <a:rPr lang="en-US" b="1" i="1" u="sng" dirty="0">
                <a:latin typeface="Calibri" pitchFamily="34" charset="0"/>
              </a:rPr>
              <a:t>my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un</a:t>
            </a:r>
            <a:r>
              <a:rPr lang="en-US" b="1" i="1" u="sng" dirty="0" err="1">
                <a:latin typeface="Calibri" pitchFamily="34" charset="0"/>
              </a:rPr>
              <a:t>worth</a:t>
            </a:r>
            <a:r>
              <a:rPr lang="en-US" i="1" dirty="0" err="1">
                <a:latin typeface="Calibri" pitchFamily="34" charset="0"/>
              </a:rPr>
              <a:t>iest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b="1" i="1" u="sng" dirty="0">
                <a:latin typeface="Calibri" pitchFamily="34" charset="0"/>
              </a:rPr>
              <a:t>hand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This </a:t>
            </a:r>
            <a:r>
              <a:rPr lang="en-US" b="1" i="1" u="sng" dirty="0">
                <a:latin typeface="Calibri" pitchFamily="34" charset="0"/>
              </a:rPr>
              <a:t>ho</a:t>
            </a:r>
            <a:r>
              <a:rPr lang="en-US" i="1" dirty="0">
                <a:latin typeface="Calibri" pitchFamily="34" charset="0"/>
              </a:rPr>
              <a:t>ly </a:t>
            </a:r>
            <a:r>
              <a:rPr lang="en-US" b="1" i="1" u="sng" dirty="0">
                <a:latin typeface="Calibri" pitchFamily="34" charset="0"/>
              </a:rPr>
              <a:t>shrine</a:t>
            </a:r>
            <a:r>
              <a:rPr lang="en-US" i="1" dirty="0">
                <a:latin typeface="Calibri" pitchFamily="34" charset="0"/>
              </a:rPr>
              <a:t>, the </a:t>
            </a:r>
            <a:r>
              <a:rPr lang="en-US" b="1" i="1" u="sng" dirty="0">
                <a:latin typeface="Calibri" pitchFamily="34" charset="0"/>
              </a:rPr>
              <a:t>gen</a:t>
            </a:r>
            <a:r>
              <a:rPr lang="en-US" i="1" dirty="0">
                <a:latin typeface="Calibri" pitchFamily="34" charset="0"/>
              </a:rPr>
              <a:t>tle </a:t>
            </a:r>
            <a:r>
              <a:rPr lang="en-US" b="1" i="1" u="sng" dirty="0">
                <a:latin typeface="Calibri" pitchFamily="34" charset="0"/>
              </a:rPr>
              <a:t>fine</a:t>
            </a:r>
            <a:r>
              <a:rPr lang="en-US" i="1" dirty="0">
                <a:latin typeface="Calibri" pitchFamily="34" charset="0"/>
              </a:rPr>
              <a:t> is </a:t>
            </a:r>
            <a:r>
              <a:rPr lang="en-US" b="1" i="1" u="sng" dirty="0">
                <a:latin typeface="Calibri" pitchFamily="34" charset="0"/>
              </a:rPr>
              <a:t>this</a:t>
            </a:r>
            <a:r>
              <a:rPr lang="en-US" i="1" dirty="0">
                <a:latin typeface="Calibri" pitchFamily="34" charset="0"/>
              </a:rPr>
              <a:t>: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My </a:t>
            </a:r>
            <a:r>
              <a:rPr lang="en-US" b="1" i="1" u="sng" dirty="0">
                <a:latin typeface="Calibri" pitchFamily="34" charset="0"/>
              </a:rPr>
              <a:t>lips</a:t>
            </a:r>
            <a:r>
              <a:rPr lang="en-US" i="1" dirty="0">
                <a:latin typeface="Calibri" pitchFamily="34" charset="0"/>
              </a:rPr>
              <a:t>, two </a:t>
            </a:r>
            <a:r>
              <a:rPr lang="en-US" b="1" i="1" u="sng" dirty="0">
                <a:latin typeface="Calibri" pitchFamily="34" charset="0"/>
              </a:rPr>
              <a:t>blush</a:t>
            </a:r>
            <a:r>
              <a:rPr lang="en-US" i="1" dirty="0">
                <a:latin typeface="Calibri" pitchFamily="34" charset="0"/>
              </a:rPr>
              <a:t>ing </a:t>
            </a:r>
            <a:r>
              <a:rPr lang="en-US" b="1" i="1" u="sng" dirty="0">
                <a:latin typeface="Calibri" pitchFamily="34" charset="0"/>
              </a:rPr>
              <a:t>pil</a:t>
            </a:r>
            <a:r>
              <a:rPr lang="en-US" i="1" dirty="0">
                <a:latin typeface="Calibri" pitchFamily="34" charset="0"/>
              </a:rPr>
              <a:t>grims, </a:t>
            </a:r>
            <a:r>
              <a:rPr lang="en-US" b="1" i="1" u="sng" dirty="0">
                <a:latin typeface="Calibri" pitchFamily="34" charset="0"/>
              </a:rPr>
              <a:t>rea</a:t>
            </a:r>
            <a:r>
              <a:rPr lang="en-US" i="1" dirty="0">
                <a:latin typeface="Calibri" pitchFamily="34" charset="0"/>
              </a:rPr>
              <a:t>dy </a:t>
            </a:r>
            <a:r>
              <a:rPr lang="en-US" b="1" i="1" u="sng" dirty="0">
                <a:latin typeface="Calibri" pitchFamily="34" charset="0"/>
              </a:rPr>
              <a:t>stand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To </a:t>
            </a:r>
            <a:r>
              <a:rPr lang="en-US" b="1" i="1" u="sng" dirty="0">
                <a:latin typeface="Calibri" pitchFamily="34" charset="0"/>
              </a:rPr>
              <a:t>smooth</a:t>
            </a:r>
            <a:r>
              <a:rPr lang="en-US" i="1" dirty="0">
                <a:latin typeface="Calibri" pitchFamily="34" charset="0"/>
              </a:rPr>
              <a:t> that </a:t>
            </a:r>
            <a:r>
              <a:rPr lang="en-US" b="1" i="1" u="sng" dirty="0">
                <a:latin typeface="Calibri" pitchFamily="34" charset="0"/>
              </a:rPr>
              <a:t>rough</a:t>
            </a:r>
            <a:r>
              <a:rPr lang="en-US" i="1" dirty="0">
                <a:latin typeface="Calibri" pitchFamily="34" charset="0"/>
              </a:rPr>
              <a:t> touch </a:t>
            </a:r>
            <a:r>
              <a:rPr lang="en-US" b="1" i="1" u="sng" dirty="0">
                <a:latin typeface="Calibri" pitchFamily="34" charset="0"/>
              </a:rPr>
              <a:t>with</a:t>
            </a:r>
            <a:r>
              <a:rPr lang="en-US" i="1" dirty="0">
                <a:latin typeface="Calibri" pitchFamily="34" charset="0"/>
              </a:rPr>
              <a:t> a </a:t>
            </a:r>
            <a:r>
              <a:rPr lang="en-US" b="1" i="1" u="sng" dirty="0">
                <a:latin typeface="Calibri" pitchFamily="34" charset="0"/>
              </a:rPr>
              <a:t>tend</a:t>
            </a:r>
            <a:r>
              <a:rPr lang="en-US" i="1" dirty="0">
                <a:latin typeface="Calibri" pitchFamily="34" charset="0"/>
              </a:rPr>
              <a:t>er </a:t>
            </a:r>
            <a:r>
              <a:rPr lang="en-US" b="1" i="1" u="sng" dirty="0">
                <a:latin typeface="Calibri" pitchFamily="34" charset="0"/>
              </a:rPr>
              <a:t>kiss</a:t>
            </a:r>
            <a:r>
              <a:rPr lang="en-US" i="1" dirty="0">
                <a:latin typeface="Calibri" pitchFamily="34" charset="0"/>
              </a:rPr>
              <a:t>.</a:t>
            </a:r>
          </a:p>
          <a:p>
            <a:pPr algn="ctr"/>
            <a:endParaRPr lang="en-GB" b="1" u="sng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Because iambic pentameter mimics the heart beat, the pattern is often strongest when Shakespeare is writing about love. 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For example, in this extract Romeo is meeting Juliet for the first time and falling in love with her. This is why the iambic pentameter rhythm is particularly noticeable here.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71604" y="5857892"/>
            <a:ext cx="2808287" cy="50323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</a:rPr>
              <a:t>Does Oberon’s spell sound like this?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Mastery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857256"/>
          </a:xfrm>
        </p:spPr>
        <p:txBody>
          <a:bodyPr/>
          <a:lstStyle/>
          <a:p>
            <a:r>
              <a:rPr lang="en-GB" dirty="0"/>
              <a:t>Oberon’s potion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0232" y="2071678"/>
            <a:ext cx="50720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What thou </a:t>
            </a: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seest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 when thou dost wake,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Do it for thy true-love take,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Love and languish for his sake: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Be it ounce, or cat, or bear,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Pard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, or boar with bristled hair,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In thy eye that shall appear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When thou </a:t>
            </a: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wakest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, it is thy dear: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Wake when some vile thing is near.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14480" y="4786322"/>
            <a:ext cx="4629160" cy="1752600"/>
          </a:xfrm>
        </p:spPr>
        <p:txBody>
          <a:bodyPr>
            <a:normAutofit/>
          </a:bodyPr>
          <a:lstStyle/>
          <a:p>
            <a:r>
              <a:rPr lang="en-GB" dirty="0"/>
              <a:t>Look at Oberon’s speech here as he puts the magic juice into </a:t>
            </a:r>
            <a:r>
              <a:rPr lang="en-GB" dirty="0" err="1"/>
              <a:t>Titania’s</a:t>
            </a:r>
            <a:r>
              <a:rPr lang="en-GB" dirty="0"/>
              <a:t> eyes</a:t>
            </a:r>
            <a:endParaRPr lang="en-GB" sz="24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58082" y="2643182"/>
            <a:ext cx="1785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2"/>
                </a:solidFill>
              </a:rPr>
              <a:t>Read aloud</a:t>
            </a:r>
          </a:p>
          <a:p>
            <a:endParaRPr lang="en-GB" sz="2400" dirty="0">
              <a:solidFill>
                <a:schemeClr val="accent2"/>
              </a:solidFill>
            </a:endParaRPr>
          </a:p>
          <a:p>
            <a:r>
              <a:rPr lang="en-GB" sz="2400" dirty="0">
                <a:solidFill>
                  <a:schemeClr val="accent2"/>
                </a:solidFill>
              </a:rPr>
              <a:t>Tap out the rhythm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Reading and listening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DBB260-88C7-4908-B6B8-2DB36CC4E7EC}"/>
              </a:ext>
            </a:extLst>
          </p:cNvPr>
          <p:cNvSpPr/>
          <p:nvPr/>
        </p:nvSpPr>
        <p:spPr>
          <a:xfrm>
            <a:off x="7635985" y="4653136"/>
            <a:ext cx="1565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Adjectives</a:t>
            </a:r>
          </a:p>
          <a:p>
            <a:r>
              <a:rPr lang="en-GB" dirty="0"/>
              <a:t>Alliteration</a:t>
            </a:r>
          </a:p>
          <a:p>
            <a:r>
              <a:rPr lang="en-GB" dirty="0"/>
              <a:t>Rhyme</a:t>
            </a:r>
          </a:p>
          <a:p>
            <a:r>
              <a:rPr lang="en-GB" dirty="0"/>
              <a:t>Imagery</a:t>
            </a:r>
          </a:p>
          <a:p>
            <a:r>
              <a:rPr lang="en-GB" dirty="0"/>
              <a:t>Sentence Structure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714488"/>
            <a:ext cx="5929354" cy="1543048"/>
          </a:xfrm>
        </p:spPr>
        <p:txBody>
          <a:bodyPr>
            <a:noAutofit/>
          </a:bodyPr>
          <a:lstStyle/>
          <a:p>
            <a:r>
              <a:rPr lang="en-GB" dirty="0"/>
              <a:t>• </a:t>
            </a:r>
            <a:r>
              <a:rPr lang="en-GB" sz="2000" dirty="0"/>
              <a:t>If you made a magic potion, what would you want it to do?</a:t>
            </a:r>
          </a:p>
          <a:p>
            <a:r>
              <a:rPr lang="en-GB" sz="2000" dirty="0"/>
              <a:t>• What would be fun to do to other people?</a:t>
            </a:r>
          </a:p>
          <a:p>
            <a:r>
              <a:rPr lang="en-GB" sz="2000" dirty="0"/>
              <a:t>• Can you remember what Oberon wants a magic potion to do?</a:t>
            </a:r>
          </a:p>
          <a:p>
            <a:r>
              <a:rPr lang="en-GB" sz="2000" dirty="0"/>
              <a:t>• What is Oberon hoping for?</a:t>
            </a:r>
          </a:p>
          <a:p>
            <a:r>
              <a:rPr lang="en-GB" sz="2000" dirty="0"/>
              <a:t>• Do you think this makes his character seem fun and mischievous? Or</a:t>
            </a:r>
          </a:p>
          <a:p>
            <a:r>
              <a:rPr lang="en-GB" sz="2000" dirty="0"/>
              <a:t>cruel and bitter?</a:t>
            </a:r>
          </a:p>
          <a:p>
            <a:pPr>
              <a:buNone/>
            </a:pPr>
            <a:r>
              <a:rPr lang="en-GB" sz="2000" dirty="0"/>
              <a:t>What do you think might happen next?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Iambic pentameter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Thinking Task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00942" y="357166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2976" y="1714488"/>
            <a:ext cx="564360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On your copy of the speech: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Read it carefully and: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Annotate, highlight the language, rhyme scheme, 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Length of lines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Does it sound like a spell, explain.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1600" dirty="0">
              <a:latin typeface="Calibri" pitchFamily="34" charset="0"/>
              <a:cs typeface="Arial" pitchFamily="34" charset="0"/>
            </a:endParaRPr>
          </a:p>
          <a:p>
            <a:r>
              <a:rPr lang="en-GB" sz="1600" dirty="0"/>
              <a:t>3.  What is Oberon hoping for?</a:t>
            </a:r>
          </a:p>
          <a:p>
            <a:r>
              <a:rPr lang="en-GB" sz="1600" dirty="0"/>
              <a:t>4. Do you think this makes his character seem fun and mischievous? Or</a:t>
            </a:r>
          </a:p>
          <a:p>
            <a:r>
              <a:rPr lang="en-GB" sz="1600" dirty="0"/>
              <a:t>cruel and bitter? Explain at least one of these aspects.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  </a:t>
            </a:r>
          </a:p>
          <a:p>
            <a:r>
              <a:rPr lang="en-GB" sz="1600" b="1" u="sng" dirty="0">
                <a:solidFill>
                  <a:srgbClr val="7030A0"/>
                </a:solidFill>
              </a:rPr>
              <a:t>Challenge: </a:t>
            </a:r>
            <a:r>
              <a:rPr lang="en-GB" sz="1600" dirty="0">
                <a:solidFill>
                  <a:srgbClr val="7030A0"/>
                </a:solidFill>
              </a:rPr>
              <a:t>Use a statement from task 4 </a:t>
            </a:r>
            <a:r>
              <a:rPr lang="en-GB" sz="1600" dirty="0" err="1">
                <a:solidFill>
                  <a:srgbClr val="7030A0"/>
                </a:solidFill>
              </a:rPr>
              <a:t>eg</a:t>
            </a:r>
            <a:r>
              <a:rPr lang="en-GB" sz="1600" dirty="0">
                <a:solidFill>
                  <a:srgbClr val="7030A0"/>
                </a:solidFill>
              </a:rPr>
              <a:t>: Oberon appears cruel when he puts the juice in </a:t>
            </a:r>
            <a:r>
              <a:rPr lang="en-GB" sz="1600" dirty="0" err="1">
                <a:solidFill>
                  <a:srgbClr val="7030A0"/>
                </a:solidFill>
              </a:rPr>
              <a:t>Titania’s</a:t>
            </a:r>
            <a:r>
              <a:rPr lang="en-GB" sz="1600" dirty="0">
                <a:solidFill>
                  <a:srgbClr val="7030A0"/>
                </a:solidFill>
              </a:rPr>
              <a:t> eyes........ Write a PEA paragraph.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1600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58082" y="3786190"/>
            <a:ext cx="1785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Iambic pentameter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143668" cy="4525963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What techniques does Shakespeare use to reflect content and character?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357166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4329</TotalTime>
  <Words>805</Words>
  <Application>Microsoft Office PowerPoint</Application>
  <PresentationFormat>On-screen Show (4:3)</PresentationFormat>
  <Paragraphs>152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TT14Bt00</vt:lpstr>
      <vt:lpstr>Office Theme</vt:lpstr>
      <vt:lpstr> Oberon’s Plan </vt:lpstr>
      <vt:lpstr>Quick Quiz</vt:lpstr>
      <vt:lpstr>Fairy Roundel p24/45</vt:lpstr>
      <vt:lpstr>Unlocking vocabulary</vt:lpstr>
      <vt:lpstr>PowerPoint Presentation</vt:lpstr>
      <vt:lpstr>Oberon’s potion</vt:lpstr>
      <vt:lpstr>Predict</vt:lpstr>
      <vt:lpstr>Your tasks</vt:lpstr>
      <vt:lpstr>Reflect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S Ryan</cp:lastModifiedBy>
  <cp:revision>206</cp:revision>
  <dcterms:created xsi:type="dcterms:W3CDTF">2013-07-19T18:34:43Z</dcterms:created>
  <dcterms:modified xsi:type="dcterms:W3CDTF">2020-11-30T11:14:59Z</dcterms:modified>
</cp:coreProperties>
</file>