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56" r:id="rId6"/>
    <p:sldId id="257" r:id="rId7"/>
    <p:sldId id="258" r:id="rId8"/>
    <p:sldId id="259" r:id="rId9"/>
    <p:sldId id="284" r:id="rId10"/>
    <p:sldId id="289" r:id="rId11"/>
    <p:sldId id="285" r:id="rId12"/>
    <p:sldId id="296" r:id="rId13"/>
    <p:sldId id="286" r:id="rId14"/>
    <p:sldId id="293" r:id="rId15"/>
    <p:sldId id="287" r:id="rId16"/>
    <p:sldId id="294" r:id="rId17"/>
    <p:sldId id="295" r:id="rId18"/>
    <p:sldId id="288" r:id="rId19"/>
    <p:sldId id="290" r:id="rId20"/>
    <p:sldId id="297" r:id="rId21"/>
    <p:sldId id="291" r:id="rId22"/>
    <p:sldId id="29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5A44D-1894-453D-A89E-991A6002CE95}" v="10" dt="2020-11-19T20:46:40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0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5E91-2C65-4A14-BE12-F8E278D48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09F3D-0969-49D7-BE3A-8E276B1AB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889D6-ADF7-494C-A04C-7EC32C55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AC422-CEE5-4919-B9A2-C0E02C9C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6FF56-D469-436B-9438-E61EC091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33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ECD33-8773-401C-A7B0-A9CB3CCB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19DEE5-9C4F-4F2D-9A5B-5C340F3A1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4D370-9397-4ABA-A7F6-F866B412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F407D-1D96-46D3-995C-C1E926A0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CE656-DC1B-4D0F-AD30-6D8EA754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65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75BFB-B587-482E-86A1-C005DFE21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3C112-1EED-43CC-9AB0-76CBD71AF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1F41C-29C3-4694-884A-D9C7E048E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0320D-B236-40B8-87C8-07BBAB27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802F9-9933-4186-89CA-20C0EE19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6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AB52-10CE-4986-B2D3-5A41C685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4522A-1857-4F57-A711-FEC882103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0F9-F61D-4570-9F77-B27EFCFB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C4A5D-24CD-4B5A-BB84-728CD559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5463C-2623-49B7-B2CC-AA399675C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1D8D-2806-48D6-9EDB-5865EE4E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17A06-2B74-43DB-B7E5-1814A3690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60F26-E006-4B73-AC38-5609F3D57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8CD64-6B29-4EE7-AE8A-B4BB8722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C12CA-CB7D-4057-AF76-6F2D251C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91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B225-3CCE-45B8-BB4F-619AAC25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50C2D-0F0D-491F-AFC0-A129C1D96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35237-5D62-41BF-AAB4-F8BABA307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DCE68-3C56-4D49-BE80-B124A917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A5A9-9E00-4B02-9D4C-67AC2CB7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881E9-A608-4EF5-8C1F-DF97D534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D738-07A4-42FA-AAEF-037088D84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921B1-A57A-488B-BAFA-B843ACB38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AF796-5EEF-4A0B-8797-11A5F00C6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0C724-BF56-4FD5-A48A-F21E9C9DF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DED0F-C49A-453C-ACBB-61EEC0AE3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DAD988-3AA9-4CA7-9E78-98AB104F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4EC1F9-4AE8-49B6-B959-70CB606A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F3982-F8B0-4910-BAFD-D2D1884B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23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0C0A-1349-4921-A19C-58C653C8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3C588-1A49-493A-BC18-D6A49AE3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7F79D-6DBB-48C3-AA6A-303B9251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5916E-5620-4E0D-8D4F-0D19B127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74E8C-BC58-4438-BDEF-76D2BDE5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A40BB-0EA1-4843-BFD2-B61B712C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4191D-45D9-4FA2-AB57-8618FE7B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8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9BD4-B27A-4F12-A71F-72A38908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823A8-2460-4AC6-87D8-DAB816075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2F429-6DCD-4488-8C68-0D2C06728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2D019-9730-4B2C-85D6-A0ADCE71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516FA-5F42-4D6F-848F-E1525D52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B0872-642C-4FDD-8209-D309C066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00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2F49-6E3B-4AD5-9AEF-86984F5A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2EF0D8-3768-48C2-9B13-5EF41012A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82AAB-0E92-4D4C-9130-C55DB6C6E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8A324-4580-4904-9403-5B9C9556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FCE0C-D00B-46A2-AC2D-59F2A0CB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E93B-EC41-4020-A6EB-64BEDEF8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5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5E1991-FE88-429A-81C2-9A475A35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B266B-CB3E-4543-A74E-6E5C0979F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87F04-348A-48DA-88FC-07D786A03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6722-C51D-49A1-A8C3-DFE8F8B78622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F9921-D7C7-4D25-BEEF-4F34CC979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BCF8F-B105-4B50-9BC4-BD43538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F93E0-7EFE-4D54-A574-A2B3E2129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90C3262-C881-41D5-A2FA-7D5A80F5372A}"/>
              </a:ext>
            </a:extLst>
          </p:cNvPr>
          <p:cNvSpPr/>
          <p:nvPr/>
        </p:nvSpPr>
        <p:spPr>
          <a:xfrm>
            <a:off x="6978501" y="87906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6</a:t>
            </a:r>
          </a:p>
          <a:p>
            <a:pPr algn="ctr"/>
            <a:r>
              <a:rPr lang="en-GB" dirty="0"/>
              <a:t>*Conceptualised (thesis-led)</a:t>
            </a:r>
          </a:p>
          <a:p>
            <a:pPr algn="ctr"/>
            <a:r>
              <a:rPr lang="en-GB" dirty="0"/>
              <a:t>*Text as a conscious construct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4F0FC8-4659-4028-B6DE-3113C2EAA69E}"/>
              </a:ext>
            </a:extLst>
          </p:cNvPr>
          <p:cNvSpPr/>
          <p:nvPr/>
        </p:nvSpPr>
        <p:spPr>
          <a:xfrm>
            <a:off x="6978500" y="1234450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5</a:t>
            </a:r>
          </a:p>
          <a:p>
            <a:pPr algn="ctr"/>
            <a:r>
              <a:rPr lang="en-GB" dirty="0"/>
              <a:t>*Developed – deeper/broader</a:t>
            </a:r>
          </a:p>
          <a:p>
            <a:pPr algn="ctr"/>
            <a:r>
              <a:rPr lang="en-GB" dirty="0"/>
              <a:t>*Original/alternative ideas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F5DF5FF-6F91-43DF-9FD7-A374826B85FB}"/>
              </a:ext>
            </a:extLst>
          </p:cNvPr>
          <p:cNvSpPr/>
          <p:nvPr/>
        </p:nvSpPr>
        <p:spPr>
          <a:xfrm>
            <a:off x="6978499" y="2357957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4</a:t>
            </a:r>
          </a:p>
          <a:p>
            <a:pPr algn="ctr"/>
            <a:r>
              <a:rPr lang="en-GB" dirty="0"/>
              <a:t>*Sustains a focus on an idea</a:t>
            </a:r>
          </a:p>
          <a:p>
            <a:pPr algn="ctr"/>
            <a:r>
              <a:rPr lang="en-GB" dirty="0"/>
              <a:t>*’Comes out’ of the text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0A199A-F12E-4360-8162-EB25058CBEF6}"/>
              </a:ext>
            </a:extLst>
          </p:cNvPr>
          <p:cNvSpPr/>
          <p:nvPr/>
        </p:nvSpPr>
        <p:spPr>
          <a:xfrm>
            <a:off x="6978497" y="3518491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3</a:t>
            </a:r>
          </a:p>
          <a:p>
            <a:pPr algn="ctr"/>
            <a:r>
              <a:rPr lang="en-GB" dirty="0"/>
              <a:t>*PEE response</a:t>
            </a:r>
          </a:p>
          <a:p>
            <a:pPr algn="ctr"/>
            <a:r>
              <a:rPr lang="en-GB" dirty="0"/>
              <a:t>*Inside rather than outside of text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A8213DA-D8B6-4ECD-A89D-01BB1ECD6306}"/>
              </a:ext>
            </a:extLst>
          </p:cNvPr>
          <p:cNvSpPr/>
          <p:nvPr/>
        </p:nvSpPr>
        <p:spPr>
          <a:xfrm>
            <a:off x="6978499" y="4628008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2</a:t>
            </a:r>
          </a:p>
          <a:p>
            <a:pPr algn="ctr"/>
            <a:r>
              <a:rPr lang="en-GB" dirty="0"/>
              <a:t>*Straightforward</a:t>
            </a:r>
          </a:p>
          <a:p>
            <a:pPr algn="ctr"/>
            <a:r>
              <a:rPr lang="en-GB" dirty="0"/>
              <a:t>*’PE’ – repeating meaning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C239EAD-A4D9-44AA-A420-760124B19613}"/>
              </a:ext>
            </a:extLst>
          </p:cNvPr>
          <p:cNvSpPr/>
          <p:nvPr/>
        </p:nvSpPr>
        <p:spPr>
          <a:xfrm>
            <a:off x="6978498" y="5738736"/>
            <a:ext cx="3514729" cy="1031358"/>
          </a:xfrm>
          <a:prstGeom prst="roundRect">
            <a:avLst/>
          </a:prstGeom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Level 1</a:t>
            </a:r>
          </a:p>
          <a:p>
            <a:pPr algn="ctr"/>
            <a:r>
              <a:rPr lang="en-GB" dirty="0"/>
              <a:t>*Narrative response (re-telling the story)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619362C-4E40-4653-9176-F13313E543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77"/>
          <a:stretch/>
        </p:blipFill>
        <p:spPr>
          <a:xfrm>
            <a:off x="1595788" y="5423593"/>
            <a:ext cx="1360967" cy="10986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06A3E1C-B654-4B4D-98DE-DD6FD7CF410C}"/>
              </a:ext>
            </a:extLst>
          </p:cNvPr>
          <p:cNvSpPr/>
          <p:nvPr/>
        </p:nvSpPr>
        <p:spPr>
          <a:xfrm>
            <a:off x="1039660" y="375781"/>
            <a:ext cx="5056340" cy="47849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Read the grade descriptors on the right. It tells you how you must respond in the exam to hit the higher marks.</a:t>
            </a:r>
          </a:p>
        </p:txBody>
      </p:sp>
    </p:spTree>
    <p:extLst>
      <p:ext uri="{BB962C8B-B14F-4D97-AF65-F5344CB8AC3E}">
        <p14:creationId xmlns:p14="http://schemas.microsoft.com/office/powerpoint/2010/main" val="32713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“Would you so soon put out with worldly hands, the light I give?”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2590B1-BE24-42D7-8E37-80EB8CF88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461" y="4319954"/>
            <a:ext cx="2081078" cy="20810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A7AE83-041C-483A-A8D1-8460B2E6E4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471D8F2-2E2B-4F31-8716-AF4BAB104018}"/>
              </a:ext>
            </a:extLst>
          </p:cNvPr>
          <p:cNvSpPr/>
          <p:nvPr/>
        </p:nvSpPr>
        <p:spPr>
          <a:xfrm>
            <a:off x="9419573" y="3771364"/>
            <a:ext cx="2630465" cy="29937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44006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“a long, bare, melancholy room […] a lonely boy was reading near a feeble fire;”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05C93A-1488-4686-AD34-1D4EE63A5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772" y="4580206"/>
            <a:ext cx="1328456" cy="13284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F7BCEE-8AB5-4333-9860-8CBCDCD203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9B146EC-E947-4DCF-A36E-0C34BA47C849}"/>
              </a:ext>
            </a:extLst>
          </p:cNvPr>
          <p:cNvSpPr/>
          <p:nvPr/>
        </p:nvSpPr>
        <p:spPr>
          <a:xfrm>
            <a:off x="9419573" y="3771364"/>
            <a:ext cx="2630465" cy="29937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47459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37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“[…] might have called him father, and been a spring-time in the haggard winter of his life, his sight grew very dim indeed.”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03DA6-6556-4993-9213-8D919C2F1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036" y="4650948"/>
            <a:ext cx="1841927" cy="18419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ED92E5-3DC9-462B-955E-F71CE54195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C8094D-B1D8-4A1B-9BDB-256D59AA6215}"/>
              </a:ext>
            </a:extLst>
          </p:cNvPr>
          <p:cNvSpPr/>
          <p:nvPr/>
        </p:nvSpPr>
        <p:spPr>
          <a:xfrm>
            <a:off x="9419573" y="4308953"/>
            <a:ext cx="2630465" cy="24561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2347896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37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“its sparkling eye, its open hand, its cheery voice, its unconstrained demeanour, and its joyful air.”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A4EE43-14E6-4305-9190-851ED8083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501" y="4537363"/>
            <a:ext cx="1807397" cy="18073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86E92D-1460-4F3E-B4C5-C9AD2BFE49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80C6CD5-A172-410B-AB62-5F0D69CA6262}"/>
              </a:ext>
            </a:extLst>
          </p:cNvPr>
          <p:cNvSpPr/>
          <p:nvPr/>
        </p:nvSpPr>
        <p:spPr>
          <a:xfrm>
            <a:off x="9419573" y="4308953"/>
            <a:ext cx="2630465" cy="24561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2666129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37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“Its tenderness and flavour, size and cheapness, were the themes of universal admiration […] it was a sufficient dinner for the whole family;”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DF03C4-712C-4FE1-A405-72D839F40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378" y="4594975"/>
            <a:ext cx="1637244" cy="16372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2D001F-E82F-4186-9829-E42401B706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2185B1-02E7-4A5C-8CDB-681F31A367A3}"/>
              </a:ext>
            </a:extLst>
          </p:cNvPr>
          <p:cNvSpPr/>
          <p:nvPr/>
        </p:nvSpPr>
        <p:spPr>
          <a:xfrm>
            <a:off x="9419573" y="4308953"/>
            <a:ext cx="2630465" cy="24561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2921440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“From the </a:t>
            </a:r>
            <a:r>
              <a:rPr lang="en-GB" sz="3600" dirty="0" err="1">
                <a:latin typeface="Ink Free" panose="03080402000500000000" pitchFamily="66" charset="0"/>
              </a:rPr>
              <a:t>foldings</a:t>
            </a:r>
            <a:r>
              <a:rPr lang="en-GB" sz="3600" dirty="0">
                <a:latin typeface="Ink Free" panose="03080402000500000000" pitchFamily="66" charset="0"/>
              </a:rPr>
              <a:t> of its robe, it brought two children; wretched, abject, frightful, hideous, miserable.”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AFF16-B5E5-4AE8-B04A-9BA52D84F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159" y="3868383"/>
            <a:ext cx="2539682" cy="25396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413AFD-BA68-448F-B2B4-40BE5A6C06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A592EE1-4B2E-45E6-A1FD-77487FD8AD6C}"/>
              </a:ext>
            </a:extLst>
          </p:cNvPr>
          <p:cNvSpPr/>
          <p:nvPr/>
        </p:nvSpPr>
        <p:spPr>
          <a:xfrm>
            <a:off x="9419573" y="4308953"/>
            <a:ext cx="2630465" cy="24561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3067375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“The Spirit answered not, but pointed onward with its hand.”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38E99B-2565-4288-A3F1-60C81BD18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903" y="4142934"/>
            <a:ext cx="2061149" cy="20611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DB77BF-3F9A-475E-AD0E-93E0E1246E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878714-55F6-4E98-BBF3-87EACEDEF574}"/>
              </a:ext>
            </a:extLst>
          </p:cNvPr>
          <p:cNvSpPr/>
          <p:nvPr/>
        </p:nvSpPr>
        <p:spPr>
          <a:xfrm>
            <a:off x="9419573" y="3771364"/>
            <a:ext cx="2630465" cy="29937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3895989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831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“A pale light […] fell straight upon the bed; and on it, plundered and bereft, unwatched, unwept, uncared for, was the body of this man.”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43426A-6039-4B4C-9BEB-42BDEF899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978" y="4621237"/>
            <a:ext cx="2134044" cy="2134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1153F5-1649-4F4A-81D2-0D10F603B1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8DFEDB0-C2B7-4153-A736-A12D6F6C7DFE}"/>
              </a:ext>
            </a:extLst>
          </p:cNvPr>
          <p:cNvSpPr/>
          <p:nvPr/>
        </p:nvSpPr>
        <p:spPr>
          <a:xfrm>
            <a:off x="9419573" y="4308953"/>
            <a:ext cx="2630465" cy="24561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3231875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120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 am as light as a feather, I am as happy as angel, I am as merry as a schoolboy.”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A06A38-6250-4DCA-B7CC-342671EB2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821" y="3953193"/>
            <a:ext cx="2539682" cy="25396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022193-7190-48F7-BCE7-BD45173EEE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E2AB5EE-6B9B-44A1-A251-C9BE893D005C}"/>
              </a:ext>
            </a:extLst>
          </p:cNvPr>
          <p:cNvSpPr/>
          <p:nvPr/>
        </p:nvSpPr>
        <p:spPr>
          <a:xfrm>
            <a:off x="9419573" y="3771364"/>
            <a:ext cx="2630465" cy="29937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888667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505" y="1690688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“No fog, no mist; clear, bright, jovial, […]”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2C745E-BFD6-4A24-B03F-F0EEAFB8B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375" y="4418428"/>
            <a:ext cx="1701250" cy="1701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A1D5B0-6353-49FD-B811-7DB603B5B9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2EB9BFF-862F-43AD-8607-4B2FFEA824EC}"/>
              </a:ext>
            </a:extLst>
          </p:cNvPr>
          <p:cNvSpPr/>
          <p:nvPr/>
        </p:nvSpPr>
        <p:spPr>
          <a:xfrm>
            <a:off x="9419573" y="3771364"/>
            <a:ext cx="2630465" cy="29937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229868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B333-05B6-4545-946C-CD4340355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462" y="627986"/>
            <a:ext cx="9144000" cy="2366357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GB" sz="5400" dirty="0">
                <a:latin typeface="Modern Love" panose="04090805081005020601" pitchFamily="82" charset="0"/>
              </a:rPr>
            </a:br>
            <a:r>
              <a:rPr lang="en-GB" sz="5400" dirty="0">
                <a:latin typeface="Modern Love" panose="04090805081005020601" pitchFamily="82" charset="0"/>
              </a:rPr>
              <a:t>‘A Christmas Carol’</a:t>
            </a:r>
            <a:br>
              <a:rPr lang="en-GB" sz="5400" dirty="0">
                <a:latin typeface="Modern Love" panose="04090805081005020601" pitchFamily="82" charset="0"/>
              </a:rPr>
            </a:br>
            <a:r>
              <a:rPr lang="en-GB" sz="5400" dirty="0">
                <a:latin typeface="Modern Love" panose="04090805081005020601" pitchFamily="82" charset="0"/>
              </a:rPr>
              <a:t>By Charles Dickens</a:t>
            </a:r>
            <a:br>
              <a:rPr lang="en-GB" sz="5400" dirty="0">
                <a:latin typeface="Modern Love" panose="04090805081005020601" pitchFamily="82" charset="0"/>
              </a:rPr>
            </a:br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65707B-CFAB-468D-AF8D-42FA6A8D1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452" y="3412086"/>
            <a:ext cx="2539682" cy="25396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FAE75A-C6DB-445F-9C65-C6E3B730C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944" y="3863657"/>
            <a:ext cx="2088111" cy="20881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8F1C0-64C3-44CB-938C-99AE1F3A85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58" y="3715042"/>
            <a:ext cx="2031841" cy="203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8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 should: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F9E20-6986-45C7-BA23-DFE9CED0E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>
            <a:normAutofit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be memorable, powerful and versatile;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be short and easy to remember;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cover most themes;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offer opportunities for either structural or linguistic analysis;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3200" dirty="0">
                <a:latin typeface="Ink Free" panose="03080402000500000000" pitchFamily="66" charset="0"/>
              </a:rPr>
              <a:t> link to other key moments in the text.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0C11DF-95FC-4F40-AE35-4C1F2E3FB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775" y="4520738"/>
            <a:ext cx="2150989" cy="21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6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>
                <a:latin typeface="Modern Love" panose="04090805081005020601" pitchFamily="82" charset="0"/>
              </a:rPr>
              <a:t>Swiss Army Knife Revision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4B5637-85F6-4C34-9EA2-EB88AB3A63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62" t="24652" r="23980" b="16929"/>
          <a:stretch/>
        </p:blipFill>
        <p:spPr>
          <a:xfrm>
            <a:off x="3527367" y="1735023"/>
            <a:ext cx="5137266" cy="49451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EFE44E-E128-4E82-B45F-4421B04214AB}"/>
              </a:ext>
            </a:extLst>
          </p:cNvPr>
          <p:cNvSpPr txBox="1"/>
          <p:nvPr/>
        </p:nvSpPr>
        <p:spPr>
          <a:xfrm>
            <a:off x="4782589" y="4466705"/>
            <a:ext cx="331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‘fellow passengers to the grave’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64EAF3-46C2-4D8D-B81E-BBAC6EE9BDBD}"/>
              </a:ext>
            </a:extLst>
          </p:cNvPr>
          <p:cNvSpPr txBox="1"/>
          <p:nvPr/>
        </p:nvSpPr>
        <p:spPr>
          <a:xfrm>
            <a:off x="2247206" y="2006683"/>
            <a:ext cx="2258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Fred = Scrooge’s foil – appears or is mentioned in every Stave. Arguably Dickens’ mouthpiece?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38D734-18B9-49DD-82E1-A2C1D22F639E}"/>
              </a:ext>
            </a:extLst>
          </p:cNvPr>
          <p:cNvSpPr txBox="1"/>
          <p:nvPr/>
        </p:nvSpPr>
        <p:spPr>
          <a:xfrm>
            <a:off x="6600309" y="1627305"/>
            <a:ext cx="5317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Contrasts to Dickens’ description of Scrooge  ‘solitary as an oyster’ -&gt; oyster like a creature not part of the human race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B202F-59D8-4EEF-96B9-940E8939F9E2}"/>
              </a:ext>
            </a:extLst>
          </p:cNvPr>
          <p:cNvSpPr txBox="1"/>
          <p:nvPr/>
        </p:nvSpPr>
        <p:spPr>
          <a:xfrm>
            <a:off x="7758547" y="2487252"/>
            <a:ext cx="43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Metaphor for Scrooge’s journey – without change he ends up at his own ‘grave’ but in the end becomes a ‘fellow passenger’.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361FB1-4798-48C0-ABD0-1D91B64B1E43}"/>
              </a:ext>
            </a:extLst>
          </p:cNvPr>
          <p:cNvSpPr txBox="1"/>
          <p:nvPr/>
        </p:nvSpPr>
        <p:spPr>
          <a:xfrm>
            <a:off x="8131233" y="3609378"/>
            <a:ext cx="43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Social responsibility</a:t>
            </a:r>
          </a:p>
          <a:p>
            <a:r>
              <a:rPr lang="en-GB" dirty="0">
                <a:latin typeface="Ink Free" panose="03080402000500000000" pitchFamily="66" charset="0"/>
              </a:rPr>
              <a:t>Family</a:t>
            </a:r>
          </a:p>
          <a:p>
            <a:r>
              <a:rPr lang="en-GB" dirty="0">
                <a:latin typeface="Ink Free" panose="03080402000500000000" pitchFamily="66" charset="0"/>
              </a:rPr>
              <a:t>Isolation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8D19B5-A2FF-4D10-B51A-64FCBE9C8186}"/>
              </a:ext>
            </a:extLst>
          </p:cNvPr>
          <p:cNvSpPr txBox="1"/>
          <p:nvPr/>
        </p:nvSpPr>
        <p:spPr>
          <a:xfrm>
            <a:off x="8096597" y="5153496"/>
            <a:ext cx="4034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Dickens concerned with the inequality entrenched in Victorian society and the perception of poor people as ‘idle’ and ‘surplus’.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9F9843-B9A9-49DD-8D05-A3CA22447D50}"/>
              </a:ext>
            </a:extLst>
          </p:cNvPr>
          <p:cNvSpPr txBox="1"/>
          <p:nvPr/>
        </p:nvSpPr>
        <p:spPr>
          <a:xfrm>
            <a:off x="2363586" y="5397945"/>
            <a:ext cx="403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Reader warms to Fred instantly with descriptions linked to warmth/fire ‘ruddy’ ‘glow’ ‘heated’ -&gt; motif of fire symbolising emotional warmth introduced.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553B35-256F-4BF5-B5D6-9CE0E07FF2BE}"/>
              </a:ext>
            </a:extLst>
          </p:cNvPr>
          <p:cNvSpPr txBox="1"/>
          <p:nvPr/>
        </p:nvSpPr>
        <p:spPr>
          <a:xfrm>
            <a:off x="229294" y="3755671"/>
            <a:ext cx="37102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Ink Free" panose="03080402000500000000" pitchFamily="66" charset="0"/>
              </a:rPr>
              <a:t>From Stave One – Fred’s warmth is the antithesis to Scrooge’s cold, but then in Stave Five Scrooge is ‘glowing’ with the Christmas Spirit and the redemption is complete.</a:t>
            </a:r>
          </a:p>
        </p:txBody>
      </p:sp>
    </p:spTree>
    <p:extLst>
      <p:ext uri="{BB962C8B-B14F-4D97-AF65-F5344CB8AC3E}">
        <p14:creationId xmlns:p14="http://schemas.microsoft.com/office/powerpoint/2010/main" val="3889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“Hard and sharp as a flint […] and solitary as an oyster.”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53BE1D-5021-43D3-BC76-1C224B902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612" y="4683627"/>
            <a:ext cx="1602776" cy="16027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0CCCCA-E4D8-4D2A-ACF9-EF435288ED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3DAC996-0216-4808-88F8-DCE94B37D131}"/>
              </a:ext>
            </a:extLst>
          </p:cNvPr>
          <p:cNvSpPr/>
          <p:nvPr/>
        </p:nvSpPr>
        <p:spPr>
          <a:xfrm>
            <a:off x="9419573" y="3771364"/>
            <a:ext cx="2630465" cy="29937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341171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“[…] open their shut-up hearts freely […] as if they really were fellow passengers to the grave[…]”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379495-4370-428F-B85B-D573110C6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692" y="4553501"/>
            <a:ext cx="1714616" cy="17146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2FA189-A5A7-4A20-A749-0C39378C4D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4787595-9011-4CB7-B7C0-9050065029C4}"/>
              </a:ext>
            </a:extLst>
          </p:cNvPr>
          <p:cNvSpPr/>
          <p:nvPr/>
        </p:nvSpPr>
        <p:spPr>
          <a:xfrm>
            <a:off x="9419573" y="4308953"/>
            <a:ext cx="2630465" cy="24561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78373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“If they would rather die […] they had better do it, and decrease the surplus population.”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5B3556-4E48-4A81-B431-52DF8C061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64" y="4453596"/>
            <a:ext cx="1659047" cy="16590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20388B-77C3-4B28-81C3-3D6FD6D3C9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9327D76-5038-47A5-B30D-363CA0EAABB8}"/>
              </a:ext>
            </a:extLst>
          </p:cNvPr>
          <p:cNvSpPr/>
          <p:nvPr/>
        </p:nvSpPr>
        <p:spPr>
          <a:xfrm>
            <a:off x="9419573" y="4308953"/>
            <a:ext cx="2630465" cy="24561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217914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“Foggier yet, and colder.”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61841-6B46-4E6B-897B-48CB61F75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159" y="4115421"/>
            <a:ext cx="2539682" cy="25396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161C95-1E25-4722-8790-26CDFCCBCB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4D05AA-D08F-48E0-851F-2FB5B9F2D3E0}"/>
              </a:ext>
            </a:extLst>
          </p:cNvPr>
          <p:cNvSpPr/>
          <p:nvPr/>
        </p:nvSpPr>
        <p:spPr>
          <a:xfrm>
            <a:off x="9419573" y="3771364"/>
            <a:ext cx="2630465" cy="29937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91071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655-7C53-4540-83D0-14158B16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365125"/>
            <a:ext cx="11521440" cy="13255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5400" dirty="0">
                <a:latin typeface="Modern Love" panose="04090805081005020601" pitchFamily="82" charset="0"/>
              </a:rPr>
              <a:t>Killer Quotes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83FD39-83FD-4F63-97BB-57CB3995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677"/>
            <a:ext cx="10515600" cy="3606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Ink Free" panose="03080402000500000000" pitchFamily="66" charset="0"/>
              </a:rPr>
              <a:t>“I wear the chain I forged in life.”</a:t>
            </a:r>
            <a:endParaRPr lang="en-GB" sz="4000" dirty="0">
              <a:latin typeface="Ink Free" panose="03080402000500000000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6E7A67-9C76-4D2B-8407-8504AA6BF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741" y="4130041"/>
            <a:ext cx="2172518" cy="21725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4637D7-E228-4D51-AA0C-DCD8ADAE75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2" t="24652" r="23980" b="16929"/>
          <a:stretch/>
        </p:blipFill>
        <p:spPr>
          <a:xfrm>
            <a:off x="8943584" y="92915"/>
            <a:ext cx="3017328" cy="29045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860A83-4548-4F20-B9B7-A5214296AE9D}"/>
              </a:ext>
            </a:extLst>
          </p:cNvPr>
          <p:cNvSpPr/>
          <p:nvPr/>
        </p:nvSpPr>
        <p:spPr>
          <a:xfrm>
            <a:off x="9419573" y="3771364"/>
            <a:ext cx="2630465" cy="29937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Modern Love" panose="04090805081005020601" pitchFamily="82" charset="0"/>
              </a:rPr>
              <a:t>Use the ‘Swiss army knife’ to analyse the quote</a:t>
            </a:r>
          </a:p>
        </p:txBody>
      </p:sp>
    </p:spTree>
    <p:extLst>
      <p:ext uri="{BB962C8B-B14F-4D97-AF65-F5344CB8AC3E}">
        <p14:creationId xmlns:p14="http://schemas.microsoft.com/office/powerpoint/2010/main" val="685791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7DAE701CC5E649842B86AD25D4C570" ma:contentTypeVersion="13" ma:contentTypeDescription="Create a new document." ma:contentTypeScope="" ma:versionID="b4ecfb80074979e06655b1e225486da2">
  <xsd:schema xmlns:xsd="http://www.w3.org/2001/XMLSchema" xmlns:xs="http://www.w3.org/2001/XMLSchema" xmlns:p="http://schemas.microsoft.com/office/2006/metadata/properties" xmlns:ns3="d0f9745c-4034-44ee-b05b-892e55cbcce2" xmlns:ns4="b9a4408b-e21f-4bce-be11-500ad500b76f" targetNamespace="http://schemas.microsoft.com/office/2006/metadata/properties" ma:root="true" ma:fieldsID="d875bcb663c2fecf180b577f6cce6740" ns3:_="" ns4:_="">
    <xsd:import namespace="d0f9745c-4034-44ee-b05b-892e55cbcce2"/>
    <xsd:import namespace="b9a4408b-e21f-4bce-be11-500ad500b7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9745c-4034-44ee-b05b-892e55cbcc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4408b-e21f-4bce-be11-500ad500b7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AEE91D-A291-4168-9603-9B94FD56812E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9a4408b-e21f-4bce-be11-500ad500b76f"/>
    <ds:schemaRef ds:uri="d0f9745c-4034-44ee-b05b-892e55cbcce2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3676FA-76DB-43D6-B7BA-6E6A56432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f9745c-4034-44ee-b05b-892e55cbcce2"/>
    <ds:schemaRef ds:uri="b9a4408b-e21f-4bce-be11-500ad500b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5AE7D5-C57A-4F93-9C91-A194F4715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805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Ink Free</vt:lpstr>
      <vt:lpstr>Modern Love</vt:lpstr>
      <vt:lpstr>Office Theme</vt:lpstr>
      <vt:lpstr>PowerPoint Presentation</vt:lpstr>
      <vt:lpstr> ‘A Christmas Carol’ By Charles Dickens Killer Quotes</vt:lpstr>
      <vt:lpstr>Killer Quotes should:</vt:lpstr>
      <vt:lpstr>Swiss Army Knife Revision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  <vt:lpstr>Killer Quotes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Killer Quotes ‘A Christmas Carol’ By Charles Dickens</dc:title>
  <dc:creator>Katie Hawley</dc:creator>
  <cp:lastModifiedBy>D Weatherhead</cp:lastModifiedBy>
  <cp:revision>9</cp:revision>
  <dcterms:created xsi:type="dcterms:W3CDTF">2020-09-24T19:39:43Z</dcterms:created>
  <dcterms:modified xsi:type="dcterms:W3CDTF">2020-11-27T13:25:45Z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0x010100807DAE701CC5E649842B86AD25D4C570</vt:lpwstr>
  </property>
</Properties>
</file>