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8"/>
  </p:handoutMasterIdLst>
  <p:sldIdLst>
    <p:sldId id="293" r:id="rId2"/>
    <p:sldId id="268" r:id="rId3"/>
    <p:sldId id="257" r:id="rId4"/>
    <p:sldId id="258" r:id="rId5"/>
    <p:sldId id="259" r:id="rId6"/>
    <p:sldId id="261" r:id="rId7"/>
    <p:sldId id="262" r:id="rId8"/>
    <p:sldId id="263" r:id="rId9"/>
    <p:sldId id="264" r:id="rId10"/>
    <p:sldId id="265" r:id="rId11"/>
    <p:sldId id="266" r:id="rId12"/>
    <p:sldId id="269" r:id="rId13"/>
    <p:sldId id="270" r:id="rId14"/>
    <p:sldId id="271"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7" r:id="rId34"/>
    <p:sldId id="291" r:id="rId35"/>
    <p:sldId id="292" r:id="rId36"/>
    <p:sldId id="298" r:id="rId37"/>
  </p:sldIdLst>
  <p:sldSz cx="9144000" cy="6858000" type="screen4x3"/>
  <p:notesSz cx="9926638" cy="666908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00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3345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798" y="0"/>
            <a:ext cx="4301543" cy="333454"/>
          </a:xfrm>
          <a:prstGeom prst="rect">
            <a:avLst/>
          </a:prstGeom>
        </p:spPr>
        <p:txBody>
          <a:bodyPr vert="horz" lIns="91440" tIns="45720" rIns="91440" bIns="45720" rtlCol="0"/>
          <a:lstStyle>
            <a:lvl1pPr algn="r">
              <a:defRPr sz="1200"/>
            </a:lvl1pPr>
          </a:lstStyle>
          <a:p>
            <a:fld id="{FFCC557B-267B-410A-8E2D-337DABA316C9}" type="datetimeFigureOut">
              <a:rPr lang="en-GB" smtClean="0"/>
              <a:pPr/>
              <a:t>26/11/2020</a:t>
            </a:fld>
            <a:endParaRPr lang="en-GB"/>
          </a:p>
        </p:txBody>
      </p:sp>
      <p:sp>
        <p:nvSpPr>
          <p:cNvPr id="4" name="Footer Placeholder 3"/>
          <p:cNvSpPr>
            <a:spLocks noGrp="1"/>
          </p:cNvSpPr>
          <p:nvPr>
            <p:ph type="ftr" sz="quarter" idx="2"/>
          </p:nvPr>
        </p:nvSpPr>
        <p:spPr>
          <a:xfrm>
            <a:off x="0" y="6334476"/>
            <a:ext cx="4301543" cy="33345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798" y="6334476"/>
            <a:ext cx="4301543" cy="333454"/>
          </a:xfrm>
          <a:prstGeom prst="rect">
            <a:avLst/>
          </a:prstGeom>
        </p:spPr>
        <p:txBody>
          <a:bodyPr vert="horz" lIns="91440" tIns="45720" rIns="91440" bIns="45720" rtlCol="0" anchor="b"/>
          <a:lstStyle>
            <a:lvl1pPr algn="r">
              <a:defRPr sz="1200"/>
            </a:lvl1pPr>
          </a:lstStyle>
          <a:p>
            <a:fld id="{32B4A140-DB97-4668-AFCD-E29517E0844B}"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C:\Users\jnsch\Desktop\O14ThemesHandoffs\WorkingFiles\FinalHanoff\Sketchbook\Cover.jpg"/>
          <p:cNvPicPr>
            <a:picLocks noChangeAspect="1" noChangeArrowheads="1"/>
          </p:cNvPicPr>
          <p:nvPr/>
        </p:nvPicPr>
        <p:blipFill>
          <a:blip r:embed="rId2" cstate="print">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5" name="Group 15"/>
          <p:cNvGrpSpPr>
            <a:grpSpLocks/>
          </p:cNvGrpSpPr>
          <p:nvPr/>
        </p:nvGrpSpPr>
        <p:grpSpPr bwMode="auto">
          <a:xfrm rot="-1066324">
            <a:off x="617538" y="3922713"/>
            <a:ext cx="2509837" cy="2527300"/>
            <a:chOff x="494947" y="417279"/>
            <a:chExt cx="2417578" cy="2421351"/>
          </a:xfrm>
        </p:grpSpPr>
        <p:sp>
          <p:nvSpPr>
            <p:cNvPr id="6"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0"/>
            <p:cNvSpPr/>
            <p:nvPr/>
          </p:nvSpPr>
          <p:spPr>
            <a:xfrm>
              <a:off x="590646" y="417140"/>
              <a:ext cx="2321242" cy="2320968"/>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13" descr="stickie-shadow.png"/>
            <p:cNvPicPr>
              <a:picLocks noChangeAspect="1"/>
            </p:cNvPicPr>
            <p:nvPr/>
          </p:nvPicPr>
          <p:blipFill>
            <a:blip r:embed="rId3" cstate="print"/>
            <a:srcRect/>
            <a:stretch>
              <a:fillRect/>
            </a:stretch>
          </p:blipFill>
          <p:spPr bwMode="auto">
            <a:xfrm>
              <a:off x="614456" y="436040"/>
              <a:ext cx="404704" cy="461174"/>
            </a:xfrm>
            <a:prstGeom prst="rect">
              <a:avLst/>
            </a:prstGeom>
            <a:noFill/>
            <a:ln w="9525">
              <a:noFill/>
              <a:miter lim="800000"/>
              <a:headEnd/>
              <a:tailEnd/>
            </a:ln>
          </p:spPr>
        </p:pic>
        <p:pic>
          <p:nvPicPr>
            <p:cNvPr id="9" name="Picture 14" descr="stickie-shadow.png"/>
            <p:cNvPicPr>
              <a:picLocks noChangeAspect="1"/>
            </p:cNvPicPr>
            <p:nvPr/>
          </p:nvPicPr>
          <p:blipFill>
            <a:blip r:embed="rId3" cstate="print"/>
            <a:srcRect/>
            <a:stretch>
              <a:fillRect/>
            </a:stretch>
          </p:blipFill>
          <p:spPr bwMode="auto">
            <a:xfrm rot="-5400000">
              <a:off x="637932" y="2282410"/>
              <a:ext cx="404704" cy="461174"/>
            </a:xfrm>
            <a:prstGeom prst="rect">
              <a:avLst/>
            </a:prstGeom>
            <a:noFill/>
            <a:ln w="9525">
              <a:noFill/>
              <a:miter lim="800000"/>
              <a:headEnd/>
              <a:tailEnd/>
            </a:ln>
          </p:spPr>
        </p:pic>
      </p:grpSp>
      <p:pic>
        <p:nvPicPr>
          <p:cNvPr id="10" name="Picture 7" descr="TitleCard.png"/>
          <p:cNvPicPr>
            <a:picLocks noChangeAspect="1"/>
          </p:cNvPicPr>
          <p:nvPr/>
        </p:nvPicPr>
        <p:blipFill>
          <a:blip r:embed="rId4" cstate="print"/>
          <a:srcRect/>
          <a:stretch>
            <a:fillRect/>
          </a:stretch>
        </p:blipFill>
        <p:spPr bwMode="auto">
          <a:xfrm rot="343346">
            <a:off x="2855913" y="2587625"/>
            <a:ext cx="5773737" cy="3851275"/>
          </a:xfrm>
          <a:prstGeom prst="rect">
            <a:avLst/>
          </a:prstGeom>
          <a:noFill/>
          <a:ln w="9525">
            <a:noFill/>
            <a:miter lim="800000"/>
            <a:headEnd/>
            <a:tailEnd/>
          </a:ln>
        </p:spPr>
      </p:pic>
      <p:pic>
        <p:nvPicPr>
          <p:cNvPr id="11" name="Picture 8" descr="coverBand.png"/>
          <p:cNvPicPr>
            <a:picLocks noChangeAspect="1"/>
          </p:cNvPicPr>
          <p:nvPr/>
        </p:nvPicPr>
        <p:blipFill>
          <a:blip r:embed="rId5" cstate="print"/>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2" name="Date Placeholder 3"/>
          <p:cNvSpPr>
            <a:spLocks noGrp="1"/>
          </p:cNvSpPr>
          <p:nvPr>
            <p:ph type="dt" sz="half" idx="10"/>
          </p:nvPr>
        </p:nvSpPr>
        <p:spPr>
          <a:xfrm rot="20520000">
            <a:off x="963613" y="5060950"/>
            <a:ext cx="1968500" cy="534988"/>
          </a:xfrm>
        </p:spPr>
        <p:txBody>
          <a:bodyPr anchor="t"/>
          <a:lstStyle>
            <a:lvl1pPr algn="ctr">
              <a:defRPr sz="2200" smtClean="0">
                <a:solidFill>
                  <a:schemeClr val="accent1"/>
                </a:solidFill>
              </a:defRPr>
            </a:lvl1pPr>
          </a:lstStyle>
          <a:p>
            <a:pPr>
              <a:defRPr/>
            </a:pPr>
            <a:fld id="{DC09DE12-3583-42C2-8EE2-8FEEBD09A5E0}" type="datetimeFigureOut">
              <a:rPr lang="en-GB"/>
              <a:pPr>
                <a:defRPr/>
              </a:pPr>
              <a:t>26/11/2020</a:t>
            </a:fld>
            <a:endParaRPr lang="en-GB"/>
          </a:p>
        </p:txBody>
      </p:sp>
      <p:sp>
        <p:nvSpPr>
          <p:cNvPr id="13" name="Footer Placeholder 4"/>
          <p:cNvSpPr>
            <a:spLocks noGrp="1"/>
          </p:cNvSpPr>
          <p:nvPr>
            <p:ph type="ftr" sz="quarter" idx="11"/>
          </p:nvPr>
        </p:nvSpPr>
        <p:spPr>
          <a:xfrm rot="20520000">
            <a:off x="647700" y="4135438"/>
            <a:ext cx="2085975" cy="835025"/>
          </a:xfrm>
        </p:spPr>
        <p:txBody>
          <a:bodyPr/>
          <a:lstStyle>
            <a:lvl1pPr algn="l">
              <a:defRPr sz="1600">
                <a:solidFill>
                  <a:schemeClr val="accent5">
                    <a:lumMod val="50000"/>
                  </a:schemeClr>
                </a:solidFill>
              </a:defRPr>
            </a:lvl1pPr>
          </a:lstStyle>
          <a:p>
            <a:pPr>
              <a:defRPr/>
            </a:pPr>
            <a:endParaRPr lang="en-GB"/>
          </a:p>
        </p:txBody>
      </p:sp>
      <p:sp>
        <p:nvSpPr>
          <p:cNvPr id="14" name="Slide Number Placeholder 5"/>
          <p:cNvSpPr>
            <a:spLocks noGrp="1"/>
          </p:cNvSpPr>
          <p:nvPr>
            <p:ph type="sldNum" sz="quarter" idx="12"/>
          </p:nvPr>
        </p:nvSpPr>
        <p:spPr>
          <a:xfrm rot="20520000">
            <a:off x="1981200" y="5510213"/>
            <a:ext cx="738188" cy="425450"/>
          </a:xfrm>
        </p:spPr>
        <p:txBody>
          <a:bodyPr/>
          <a:lstStyle>
            <a:lvl1pPr algn="r">
              <a:defRPr smtClean="0">
                <a:solidFill>
                  <a:schemeClr val="accent1">
                    <a:lumMod val="75000"/>
                  </a:schemeClr>
                </a:solidFill>
              </a:defRPr>
            </a:lvl1pPr>
          </a:lstStyle>
          <a:p>
            <a:pPr>
              <a:defRPr/>
            </a:pPr>
            <a:fld id="{5B53FD00-1DEE-4086-9FE4-C8334D8CC4C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4898B46-9B0E-4921-814F-A1773F8FCD80}" type="datetimeFigureOut">
              <a:rPr lang="en-GB"/>
              <a:pPr>
                <a:defRPr/>
              </a:pPr>
              <a:t>26/11/2020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02B9DF4-995F-4429-B312-90AFD429F1F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ADE40E1-FD77-45BE-AFB9-DBD6FDC75B8C}" type="datetimeFigureOut">
              <a:rPr lang="en-GB"/>
              <a:pPr>
                <a:defRPr/>
              </a:pPr>
              <a:t>26/11/2020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5874D0E-4FEA-415B-8A92-27F88FD55CF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16E780F-F202-4488-9E2D-5C8D69CDB926}" type="datetimeFigureOut">
              <a:rPr lang="en-GB"/>
              <a:pPr>
                <a:defRPr/>
              </a:pPr>
              <a:t>26/11/2020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378C613-2951-407C-849E-23F5C24005FA}"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838199" y="3754402"/>
            <a:ext cx="7467601" cy="15001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86ADCED-81A9-4199-9115-34BEBD5AEDEC}" type="datetimeFigureOut">
              <a:rPr lang="en-GB"/>
              <a:pPr>
                <a:defRPr/>
              </a:pPr>
              <a:t>26/11/2020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2D41B5D-DCD2-4E4D-951C-2843BB852F8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841248" y="2039112"/>
            <a:ext cx="3657600" cy="39502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5"/>
          </p:nvPr>
        </p:nvSpPr>
        <p:spPr/>
        <p:txBody>
          <a:bodyPr/>
          <a:lstStyle>
            <a:lvl1pPr>
              <a:defRPr/>
            </a:lvl1pPr>
          </a:lstStyle>
          <a:p>
            <a:pPr>
              <a:defRPr/>
            </a:pPr>
            <a:fld id="{F52DA91D-3685-42EE-92A0-D6D6421F0012}" type="datetimeFigureOut">
              <a:rPr lang="en-GB"/>
              <a:pPr>
                <a:defRPr/>
              </a:pPr>
              <a:t>26/11/2020</a:t>
            </a:fld>
            <a:endParaRPr lang="en-GB"/>
          </a:p>
        </p:txBody>
      </p:sp>
      <p:sp>
        <p:nvSpPr>
          <p:cNvPr id="6" name="Footer Placeholder 4"/>
          <p:cNvSpPr>
            <a:spLocks noGrp="1"/>
          </p:cNvSpPr>
          <p:nvPr>
            <p:ph type="ftr" sz="quarter" idx="16"/>
          </p:nvPr>
        </p:nvSpPr>
        <p:spPr/>
        <p:txBody>
          <a:bodyPr/>
          <a:lstStyle>
            <a:lvl1pPr>
              <a:defRPr/>
            </a:lvl1pPr>
          </a:lstStyle>
          <a:p>
            <a:pPr>
              <a:defRPr/>
            </a:pPr>
            <a:endParaRPr lang="en-GB"/>
          </a:p>
        </p:txBody>
      </p:sp>
      <p:sp>
        <p:nvSpPr>
          <p:cNvPr id="7" name="Slide Number Placeholder 5"/>
          <p:cNvSpPr>
            <a:spLocks noGrp="1"/>
          </p:cNvSpPr>
          <p:nvPr>
            <p:ph type="sldNum" sz="quarter" idx="17"/>
          </p:nvPr>
        </p:nvSpPr>
        <p:spPr/>
        <p:txBody>
          <a:bodyPr/>
          <a:lstStyle>
            <a:lvl1pPr>
              <a:defRPr/>
            </a:lvl1pPr>
          </a:lstStyle>
          <a:p>
            <a:pPr>
              <a:defRPr/>
            </a:pPr>
            <a:fld id="{162DE903-3EC2-4842-AB95-D7D994287DBB}"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22"/>
          <p:cNvSpPr>
            <a:spLocks/>
          </p:cNvSpPr>
          <p:nvPr/>
        </p:nvSpPr>
        <p:spPr bwMode="auto">
          <a:xfrm rot="20274567">
            <a:off x="3933825" y="4281488"/>
            <a:ext cx="1289050" cy="722312"/>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a:lstStyle/>
          <a:p>
            <a:pPr fontAlgn="auto">
              <a:spcBef>
                <a:spcPts val="0"/>
              </a:spcBef>
              <a:spcAft>
                <a:spcPts val="0"/>
              </a:spcAft>
              <a:defRPr/>
            </a:pPr>
            <a:endParaRPr lang="en-US">
              <a:latin typeface="+mn-lt"/>
            </a:endParaRPr>
          </a:p>
        </p:txBody>
      </p:sp>
      <p:sp>
        <p:nvSpPr>
          <p:cNvPr id="8" name="Freeform 33"/>
          <p:cNvSpPr>
            <a:spLocks/>
          </p:cNvSpPr>
          <p:nvPr/>
        </p:nvSpPr>
        <p:spPr bwMode="auto">
          <a:xfrm rot="9377604">
            <a:off x="3925888" y="3316288"/>
            <a:ext cx="1289050" cy="722312"/>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12"/>
          <p:cNvSpPr>
            <a:spLocks noGrp="1"/>
          </p:cNvSpPr>
          <p:nvPr>
            <p:ph sz="quarter" idx="13"/>
          </p:nvPr>
        </p:nvSpPr>
        <p:spPr>
          <a:xfrm>
            <a:off x="841248" y="2743199"/>
            <a:ext cx="3017520" cy="3246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6"/>
          <p:cNvSpPr>
            <a:spLocks noGrp="1"/>
          </p:cNvSpPr>
          <p:nvPr>
            <p:ph type="dt" sz="half" idx="15"/>
          </p:nvPr>
        </p:nvSpPr>
        <p:spPr/>
        <p:txBody>
          <a:bodyPr/>
          <a:lstStyle>
            <a:lvl1pPr>
              <a:defRPr/>
            </a:lvl1pPr>
          </a:lstStyle>
          <a:p>
            <a:pPr>
              <a:defRPr/>
            </a:pPr>
            <a:fld id="{FABAA49B-F0BF-4A53-BB09-0E85EE627594}" type="datetimeFigureOut">
              <a:rPr lang="en-GB"/>
              <a:pPr>
                <a:defRPr/>
              </a:pPr>
              <a:t>26/11/2020</a:t>
            </a:fld>
            <a:endParaRPr lang="en-GB"/>
          </a:p>
        </p:txBody>
      </p:sp>
      <p:sp>
        <p:nvSpPr>
          <p:cNvPr id="10" name="Footer Placeholder 7"/>
          <p:cNvSpPr>
            <a:spLocks noGrp="1"/>
          </p:cNvSpPr>
          <p:nvPr>
            <p:ph type="ftr" sz="quarter" idx="16"/>
          </p:nvPr>
        </p:nvSpPr>
        <p:spPr/>
        <p:txBody>
          <a:bodyPr/>
          <a:lstStyle>
            <a:lvl1pPr>
              <a:defRPr/>
            </a:lvl1pPr>
          </a:lstStyle>
          <a:p>
            <a:pPr>
              <a:defRPr/>
            </a:pPr>
            <a:endParaRPr lang="en-GB"/>
          </a:p>
        </p:txBody>
      </p:sp>
      <p:sp>
        <p:nvSpPr>
          <p:cNvPr id="11" name="Slide Number Placeholder 8"/>
          <p:cNvSpPr>
            <a:spLocks noGrp="1"/>
          </p:cNvSpPr>
          <p:nvPr>
            <p:ph type="sldNum" sz="quarter" idx="17"/>
          </p:nvPr>
        </p:nvSpPr>
        <p:spPr/>
        <p:txBody>
          <a:bodyPr/>
          <a:lstStyle>
            <a:lvl1pPr>
              <a:defRPr/>
            </a:lvl1pPr>
          </a:lstStyle>
          <a:p>
            <a:pPr>
              <a:defRPr/>
            </a:pPr>
            <a:fld id="{69E49ED2-F301-4D7A-A719-EE7D156D3F5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2068BBB-1DD9-44F7-A4D2-FE92B0357225}" type="datetimeFigureOut">
              <a:rPr lang="en-GB"/>
              <a:pPr>
                <a:defRPr/>
              </a:pPr>
              <a:t>26/11/2020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09B6B006-20D6-4B57-A1AA-C0751D40686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0207A8-4CAD-4F81-992B-891EEAB9217E}" type="datetimeFigureOut">
              <a:rPr lang="en-GB"/>
              <a:pPr>
                <a:defRPr/>
              </a:pPr>
              <a:t>26/11/2020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DD76F1F2-FC68-4D80-9DF7-A985365918F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C872900-0627-4007-98EE-0ECB60CD22C6}" type="datetimeFigureOut">
              <a:rPr lang="en-GB"/>
              <a:pPr>
                <a:defRPr/>
              </a:pPr>
              <a:t>26/11/2020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C6C41A4-54D4-44B6-880E-F6DB6114DE8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tape.png"/>
          <p:cNvPicPr>
            <a:picLocks noChangeAspect="1"/>
          </p:cNvPicPr>
          <p:nvPr/>
        </p:nvPicPr>
        <p:blipFill>
          <a:blip r:embed="rId2" cstate="print"/>
          <a:srcRect/>
          <a:stretch>
            <a:fillRect/>
          </a:stretch>
        </p:blipFill>
        <p:spPr bwMode="auto">
          <a:xfrm>
            <a:off x="3124200" y="190500"/>
            <a:ext cx="2781300" cy="819150"/>
          </a:xfrm>
          <a:prstGeom prst="rect">
            <a:avLst/>
          </a:prstGeom>
          <a:noFill/>
          <a:ln w="9525">
            <a:noFill/>
            <a:miter lim="800000"/>
            <a:headEnd/>
            <a:tailEnd/>
          </a:ln>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B83140DC-C0E1-44FA-BE7F-B76AF2E2124E}" type="datetimeFigureOut">
              <a:rPr lang="en-GB"/>
              <a:pPr>
                <a:defRPr/>
              </a:pPr>
              <a:t>26/11/2020</a:t>
            </a:fld>
            <a:endParaRPr lang="en-GB"/>
          </a:p>
        </p:txBody>
      </p:sp>
      <p:sp>
        <p:nvSpPr>
          <p:cNvPr id="7" name="Footer Placeholder 5"/>
          <p:cNvSpPr>
            <a:spLocks noGrp="1"/>
          </p:cNvSpPr>
          <p:nvPr>
            <p:ph type="ftr" sz="quarter" idx="11"/>
          </p:nvPr>
        </p:nvSpPr>
        <p:spPr/>
        <p:txBody>
          <a:bodyPr/>
          <a:lstStyle>
            <a:lvl1pPr>
              <a:defRPr/>
            </a:lvl1pPr>
          </a:lstStyle>
          <a:p>
            <a:pPr>
              <a:defRPr/>
            </a:pPr>
            <a:endParaRPr lang="en-GB"/>
          </a:p>
        </p:txBody>
      </p:sp>
      <p:sp>
        <p:nvSpPr>
          <p:cNvPr id="8" name="Slide Number Placeholder 6"/>
          <p:cNvSpPr>
            <a:spLocks noGrp="1"/>
          </p:cNvSpPr>
          <p:nvPr>
            <p:ph type="sldNum" sz="quarter" idx="12"/>
          </p:nvPr>
        </p:nvSpPr>
        <p:spPr/>
        <p:txBody>
          <a:bodyPr/>
          <a:lstStyle>
            <a:lvl1pPr>
              <a:defRPr/>
            </a:lvl1pPr>
          </a:lstStyle>
          <a:p>
            <a:pPr>
              <a:defRPr/>
            </a:pPr>
            <a:fld id="{06BC5DA7-E2F6-471C-8EDA-668BE922163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026" name="Picture 6" descr="Interior-Overlay.png"/>
          <p:cNvPicPr>
            <a:picLocks noChangeAspect="1"/>
          </p:cNvPicPr>
          <p:nvPr/>
        </p:nvPicPr>
        <p:blipFill>
          <a:blip r:embed="rId13" cstate="print">
            <a:lum bright="-10000"/>
          </a:blip>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550863" y="436563"/>
            <a:ext cx="8042275" cy="14430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838200" y="2038350"/>
            <a:ext cx="7467600" cy="3951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50863" y="6148388"/>
            <a:ext cx="2133600" cy="365125"/>
          </a:xfrm>
          <a:prstGeom prst="rect">
            <a:avLst/>
          </a:prstGeom>
        </p:spPr>
        <p:txBody>
          <a:bodyPr vert="horz" lIns="91440" tIns="45720" rIns="91440" bIns="45720" rtlCol="0" anchor="ctr"/>
          <a:lstStyle>
            <a:lvl1pPr algn="l" fontAlgn="auto">
              <a:spcBef>
                <a:spcPts val="0"/>
              </a:spcBef>
              <a:spcAft>
                <a:spcPts val="0"/>
              </a:spcAft>
              <a:defRPr sz="1400" b="0" smtClean="0">
                <a:solidFill>
                  <a:schemeClr val="tx1">
                    <a:lumMod val="50000"/>
                    <a:lumOff val="50000"/>
                  </a:schemeClr>
                </a:solidFill>
                <a:latin typeface="Rage Italic" pitchFamily="66" charset="0"/>
                <a:cs typeface="Rage Italic" pitchFamily="66" charset="0"/>
              </a:defRPr>
            </a:lvl1pPr>
          </a:lstStyle>
          <a:p>
            <a:pPr>
              <a:defRPr/>
            </a:pPr>
            <a:fld id="{2D23F11A-4295-4ABB-A002-6ED48BB69A5E}" type="datetimeFigureOut">
              <a:rPr lang="en-GB"/>
              <a:pPr>
                <a:defRPr/>
              </a:pPr>
              <a:t>26/11/2020</a:t>
            </a:fld>
            <a:endParaRPr lang="en-GB"/>
          </a:p>
        </p:txBody>
      </p:sp>
      <p:sp>
        <p:nvSpPr>
          <p:cNvPr id="5" name="Footer Placeholder 4"/>
          <p:cNvSpPr>
            <a:spLocks noGrp="1"/>
          </p:cNvSpPr>
          <p:nvPr>
            <p:ph type="ftr" sz="quarter" idx="3"/>
          </p:nvPr>
        </p:nvSpPr>
        <p:spPr>
          <a:xfrm>
            <a:off x="3124200" y="6148388"/>
            <a:ext cx="2895600" cy="365125"/>
          </a:xfrm>
          <a:prstGeom prst="rect">
            <a:avLst/>
          </a:prstGeom>
        </p:spPr>
        <p:txBody>
          <a:bodyPr vert="horz" lIns="91440" tIns="45720" rIns="91440" bIns="45720" rtlCol="0" anchor="ctr"/>
          <a:lstStyle>
            <a:lvl1pPr algn="ctr" fontAlgn="auto">
              <a:spcBef>
                <a:spcPts val="0"/>
              </a:spcBef>
              <a:spcAft>
                <a:spcPts val="0"/>
              </a:spcAft>
              <a:defRPr sz="1400" b="0">
                <a:solidFill>
                  <a:schemeClr val="tx1">
                    <a:lumMod val="50000"/>
                    <a:lumOff val="50000"/>
                  </a:schemeClr>
                </a:solidFill>
                <a:latin typeface="Rage Italic" pitchFamily="66" charset="0"/>
                <a:cs typeface="Rage Italic" pitchFamily="66" charset="0"/>
              </a:defRPr>
            </a:lvl1pPr>
          </a:lstStyle>
          <a:p>
            <a:pPr>
              <a:defRPr/>
            </a:pPr>
            <a:endParaRPr lang="en-GB"/>
          </a:p>
        </p:txBody>
      </p:sp>
      <p:sp>
        <p:nvSpPr>
          <p:cNvPr id="6" name="Slide Number Placeholder 5"/>
          <p:cNvSpPr>
            <a:spLocks noGrp="1"/>
          </p:cNvSpPr>
          <p:nvPr>
            <p:ph type="sldNum" sz="quarter" idx="4"/>
          </p:nvPr>
        </p:nvSpPr>
        <p:spPr>
          <a:xfrm>
            <a:off x="6459538" y="6148388"/>
            <a:ext cx="2133600" cy="365125"/>
          </a:xfrm>
          <a:prstGeom prst="rect">
            <a:avLst/>
          </a:prstGeom>
        </p:spPr>
        <p:txBody>
          <a:bodyPr vert="horz" lIns="91440" tIns="45720" rIns="91440" bIns="45720" rtlCol="0" anchor="ctr"/>
          <a:lstStyle>
            <a:lvl1pPr algn="r" fontAlgn="auto">
              <a:spcBef>
                <a:spcPts val="0"/>
              </a:spcBef>
              <a:spcAft>
                <a:spcPts val="0"/>
              </a:spcAft>
              <a:defRPr sz="1400" b="0" smtClean="0">
                <a:solidFill>
                  <a:schemeClr val="tx1">
                    <a:lumMod val="50000"/>
                    <a:lumOff val="50000"/>
                  </a:schemeClr>
                </a:solidFill>
                <a:latin typeface="Rage Italic" pitchFamily="66" charset="0"/>
                <a:cs typeface="Rage Italic" pitchFamily="66" charset="0"/>
              </a:defRPr>
            </a:lvl1pPr>
          </a:lstStyle>
          <a:p>
            <a:pPr>
              <a:defRPr/>
            </a:pPr>
            <a:fld id="{EBF2D9CF-5CDB-498F-9CB1-B1945F3059A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73" r:id="rId5"/>
    <p:sldLayoutId id="2147483668" r:id="rId6"/>
    <p:sldLayoutId id="2147483667" r:id="rId7"/>
    <p:sldLayoutId id="2147483666" r:id="rId8"/>
    <p:sldLayoutId id="2147483674" r:id="rId9"/>
    <p:sldLayoutId id="2147483665" r:id="rId10"/>
    <p:sldLayoutId id="2147483664" r:id="rId11"/>
  </p:sldLayoutIdLst>
  <p:txStyles>
    <p:titleStyle>
      <a:lvl1pPr algn="ctr" defTabSz="457200" rtl="0" fontAlgn="base">
        <a:spcBef>
          <a:spcPct val="0"/>
        </a:spcBef>
        <a:spcAft>
          <a:spcPct val="0"/>
        </a:spcAft>
        <a:defRPr sz="4800" kern="1200">
          <a:solidFill>
            <a:srgbClr val="262626"/>
          </a:solidFill>
          <a:latin typeface="+mj-lt"/>
          <a:ea typeface="+mj-ea"/>
          <a:cs typeface="+mj-cs"/>
        </a:defRPr>
      </a:lvl1pPr>
      <a:lvl2pPr algn="ctr" defTabSz="457200" rtl="0" fontAlgn="base">
        <a:spcBef>
          <a:spcPct val="0"/>
        </a:spcBef>
        <a:spcAft>
          <a:spcPct val="0"/>
        </a:spcAft>
        <a:defRPr sz="4800">
          <a:solidFill>
            <a:srgbClr val="262626"/>
          </a:solidFill>
          <a:latin typeface="Cambria" pitchFamily="18" charset="0"/>
        </a:defRPr>
      </a:lvl2pPr>
      <a:lvl3pPr algn="ctr" defTabSz="457200" rtl="0" fontAlgn="base">
        <a:spcBef>
          <a:spcPct val="0"/>
        </a:spcBef>
        <a:spcAft>
          <a:spcPct val="0"/>
        </a:spcAft>
        <a:defRPr sz="4800">
          <a:solidFill>
            <a:srgbClr val="262626"/>
          </a:solidFill>
          <a:latin typeface="Cambria" pitchFamily="18" charset="0"/>
        </a:defRPr>
      </a:lvl3pPr>
      <a:lvl4pPr algn="ctr" defTabSz="457200" rtl="0" fontAlgn="base">
        <a:spcBef>
          <a:spcPct val="0"/>
        </a:spcBef>
        <a:spcAft>
          <a:spcPct val="0"/>
        </a:spcAft>
        <a:defRPr sz="4800">
          <a:solidFill>
            <a:srgbClr val="262626"/>
          </a:solidFill>
          <a:latin typeface="Cambria" pitchFamily="18" charset="0"/>
        </a:defRPr>
      </a:lvl4pPr>
      <a:lvl5pPr algn="ctr" defTabSz="457200" rtl="0" fontAlgn="base">
        <a:spcBef>
          <a:spcPct val="0"/>
        </a:spcBef>
        <a:spcAft>
          <a:spcPct val="0"/>
        </a:spcAft>
        <a:defRPr sz="4800">
          <a:solidFill>
            <a:srgbClr val="262626"/>
          </a:solidFill>
          <a:latin typeface="Cambri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fontAlgn="base">
        <a:spcBef>
          <a:spcPct val="20000"/>
        </a:spcBef>
        <a:spcAft>
          <a:spcPct val="0"/>
        </a:spcAft>
        <a:buClr>
          <a:schemeClr val="accent1"/>
        </a:buClr>
        <a:buSzPct val="95000"/>
        <a:buFont typeface="Rage Italic" pitchFamily="66" charset="0"/>
        <a:buChar char="0"/>
        <a:defRPr sz="2400" kern="1200">
          <a:solidFill>
            <a:srgbClr val="404040"/>
          </a:solidFill>
          <a:latin typeface="+mn-lt"/>
          <a:ea typeface="+mn-ea"/>
          <a:cs typeface="+mn-cs"/>
        </a:defRPr>
      </a:lvl1pPr>
      <a:lvl2pPr marL="557213" indent="-228600" algn="l" defTabSz="457200" rtl="0" fontAlgn="base">
        <a:spcBef>
          <a:spcPct val="20000"/>
        </a:spcBef>
        <a:spcAft>
          <a:spcPct val="0"/>
        </a:spcAft>
        <a:buClr>
          <a:schemeClr val="accent1"/>
        </a:buClr>
        <a:buSzPct val="95000"/>
        <a:buFont typeface="Rage Italic" pitchFamily="66" charset="0"/>
        <a:buChar char="0"/>
        <a:defRPr sz="2200" kern="1200">
          <a:solidFill>
            <a:srgbClr val="404040"/>
          </a:solidFill>
          <a:latin typeface="+mn-lt"/>
          <a:ea typeface="+mn-ea"/>
          <a:cs typeface="+mn-cs"/>
        </a:defRPr>
      </a:lvl2pPr>
      <a:lvl3pPr marL="822325" indent="-182563" algn="l" defTabSz="457200" rtl="0" fontAlgn="base">
        <a:spcBef>
          <a:spcPct val="20000"/>
        </a:spcBef>
        <a:spcAft>
          <a:spcPct val="0"/>
        </a:spcAft>
        <a:buClr>
          <a:schemeClr val="accent1"/>
        </a:buClr>
        <a:buSzPct val="95000"/>
        <a:buFont typeface="Rage Italic" pitchFamily="66" charset="0"/>
        <a:buChar char="0"/>
        <a:defRPr sz="2000" kern="1200">
          <a:solidFill>
            <a:srgbClr val="404040"/>
          </a:solidFill>
          <a:latin typeface="+mn-lt"/>
          <a:ea typeface="+mn-ea"/>
          <a:cs typeface="+mn-cs"/>
        </a:defRPr>
      </a:lvl3pPr>
      <a:lvl4pPr marL="1096963" indent="-182563" algn="l" defTabSz="457200" rtl="0" fontAlgn="base">
        <a:spcBef>
          <a:spcPct val="20000"/>
        </a:spcBef>
        <a:spcAft>
          <a:spcPct val="0"/>
        </a:spcAft>
        <a:buClr>
          <a:schemeClr val="accent1"/>
        </a:buClr>
        <a:buSzPct val="95000"/>
        <a:buFont typeface="Rage Italic" pitchFamily="66" charset="0"/>
        <a:buChar char="0"/>
        <a:defRPr sz="1600" kern="1200">
          <a:solidFill>
            <a:srgbClr val="404040"/>
          </a:solidFill>
          <a:latin typeface="+mn-lt"/>
          <a:ea typeface="+mn-ea"/>
          <a:cs typeface="+mn-cs"/>
        </a:defRPr>
      </a:lvl4pPr>
      <a:lvl5pPr marL="1416050" indent="-182563" algn="l" defTabSz="457200" rtl="0" fontAlgn="base">
        <a:spcBef>
          <a:spcPct val="20000"/>
        </a:spcBef>
        <a:spcAft>
          <a:spcPct val="0"/>
        </a:spcAft>
        <a:buClr>
          <a:schemeClr val="accent1"/>
        </a:buClr>
        <a:buSzPct val="95000"/>
        <a:buFont typeface="Rage Italic" pitchFamily="66" charset="0"/>
        <a:buChar char="0"/>
        <a:defRPr sz="1400" kern="1200">
          <a:solidFill>
            <a:srgbClr val="404040"/>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file:///G:\English\An%20Inspector%20Calls%20and%20Heroes\AIC%20Extract%20Question%20(2).do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rot="360000">
            <a:off x="2981325" y="2835275"/>
            <a:ext cx="5343525" cy="3055938"/>
          </a:xfrm>
        </p:spPr>
        <p:txBody>
          <a:bodyPr rtlCol="0">
            <a:noAutofit/>
          </a:bodyPr>
          <a:lstStyle/>
          <a:p>
            <a:pPr fontAlgn="auto">
              <a:spcAft>
                <a:spcPts val="0"/>
              </a:spcAft>
              <a:defRPr/>
            </a:pPr>
            <a:r>
              <a:rPr lang="en-GB" dirty="0"/>
              <a:t>An Inspector Calls by J.B. Priestley</a:t>
            </a:r>
            <a:br>
              <a:rPr lang="en-GB" dirty="0"/>
            </a:br>
            <a:br>
              <a:rPr lang="en-GB" dirty="0"/>
            </a:br>
            <a:r>
              <a:rPr lang="en-GB" dirty="0"/>
              <a:t>Revision</a:t>
            </a:r>
          </a:p>
        </p:txBody>
      </p:sp>
      <p:sp>
        <p:nvSpPr>
          <p:cNvPr id="13314" name="TextBox 5"/>
          <p:cNvSpPr txBox="1">
            <a:spLocks noChangeArrowheads="1"/>
          </p:cNvSpPr>
          <p:nvPr/>
        </p:nvSpPr>
        <p:spPr bwMode="auto">
          <a:xfrm rot="-1019031">
            <a:off x="563563" y="4342954"/>
            <a:ext cx="2538412" cy="1077218"/>
          </a:xfrm>
          <a:prstGeom prst="rect">
            <a:avLst/>
          </a:prstGeom>
          <a:noFill/>
          <a:ln w="9525">
            <a:noFill/>
            <a:miter lim="800000"/>
            <a:headEnd/>
            <a:tailEnd/>
          </a:ln>
        </p:spPr>
        <p:txBody>
          <a:bodyPr>
            <a:spAutoFit/>
          </a:bodyPr>
          <a:lstStyle/>
          <a:p>
            <a:pPr algn="ctr"/>
            <a:r>
              <a:rPr lang="en-GB" sz="3200" dirty="0">
                <a:latin typeface="Cambria" pitchFamily="18" charset="0"/>
              </a:rPr>
              <a:t>22nd May 2014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a:latin typeface="Showcard Gothic" pitchFamily="82" charset="0"/>
              </a:rPr>
              <a:t>characters</a:t>
            </a:r>
          </a:p>
        </p:txBody>
      </p:sp>
      <p:sp>
        <p:nvSpPr>
          <p:cNvPr id="22530" name="Content Placeholder 2"/>
          <p:cNvSpPr>
            <a:spLocks noGrp="1"/>
          </p:cNvSpPr>
          <p:nvPr>
            <p:ph sz="quarter" idx="13"/>
          </p:nvPr>
        </p:nvSpPr>
        <p:spPr>
          <a:xfrm>
            <a:off x="323850" y="2038350"/>
            <a:ext cx="4175125" cy="3951288"/>
          </a:xfrm>
        </p:spPr>
        <p:txBody>
          <a:bodyPr/>
          <a:lstStyle/>
          <a:p>
            <a:r>
              <a:rPr lang="en-GB">
                <a:latin typeface="Calisto MT" pitchFamily="18" charset="0"/>
              </a:rPr>
              <a:t>Mr Arthur Birling</a:t>
            </a:r>
          </a:p>
          <a:p>
            <a:r>
              <a:rPr lang="en-GB">
                <a:latin typeface="Calisto MT" pitchFamily="18" charset="0"/>
              </a:rPr>
              <a:t>Mrs Sybil Birling</a:t>
            </a:r>
          </a:p>
          <a:p>
            <a:r>
              <a:rPr lang="en-GB">
                <a:latin typeface="Calisto MT" pitchFamily="18" charset="0"/>
              </a:rPr>
              <a:t>Sheila Birling</a:t>
            </a:r>
          </a:p>
          <a:p>
            <a:r>
              <a:rPr lang="en-GB">
                <a:latin typeface="Calisto MT" pitchFamily="18" charset="0"/>
              </a:rPr>
              <a:t>Eric Birling</a:t>
            </a:r>
          </a:p>
          <a:p>
            <a:r>
              <a:rPr lang="en-GB">
                <a:latin typeface="Calisto MT" pitchFamily="18" charset="0"/>
              </a:rPr>
              <a:t>Gerald Croft</a:t>
            </a:r>
          </a:p>
          <a:p>
            <a:r>
              <a:rPr lang="en-GB">
                <a:latin typeface="Calisto MT" pitchFamily="18" charset="0"/>
              </a:rPr>
              <a:t>Inspector Goole</a:t>
            </a:r>
          </a:p>
          <a:p>
            <a:r>
              <a:rPr lang="en-GB">
                <a:latin typeface="Calisto MT" pitchFamily="18" charset="0"/>
              </a:rPr>
              <a:t>Eva Smith/Daisy Renton</a:t>
            </a:r>
          </a:p>
        </p:txBody>
      </p:sp>
      <p:sp>
        <p:nvSpPr>
          <p:cNvPr id="4" name="Content Placeholder 3"/>
          <p:cNvSpPr>
            <a:spLocks noGrp="1"/>
          </p:cNvSpPr>
          <p:nvPr>
            <p:ph sz="quarter" idx="14"/>
          </p:nvPr>
        </p:nvSpPr>
        <p:spPr>
          <a:xfrm>
            <a:off x="4645025" y="2038350"/>
            <a:ext cx="4175125" cy="4486275"/>
          </a:xfrm>
        </p:spPr>
        <p:txBody>
          <a:bodyPr rtlCol="0">
            <a:normAutofit lnSpcReduction="10000"/>
          </a:bodyPr>
          <a:lstStyle/>
          <a:p>
            <a:pPr fontAlgn="auto">
              <a:spcAft>
                <a:spcPts val="0"/>
              </a:spcAft>
              <a:buFont typeface="Rage Italic" pitchFamily="66" charset="0"/>
              <a:buNone/>
              <a:defRPr/>
            </a:pPr>
            <a:r>
              <a:rPr lang="en-GB" b="1" u="sng" dirty="0">
                <a:solidFill>
                  <a:schemeClr val="tx1">
                    <a:lumMod val="75000"/>
                    <a:lumOff val="25000"/>
                  </a:schemeClr>
                </a:solidFill>
                <a:latin typeface="Calisto MT" pitchFamily="18" charset="0"/>
              </a:rPr>
              <a:t>TASK</a:t>
            </a:r>
          </a:p>
          <a:p>
            <a:pPr fontAlgn="auto">
              <a:spcAft>
                <a:spcPts val="0"/>
              </a:spcAft>
              <a:buNone/>
              <a:defRPr/>
            </a:pPr>
            <a:endParaRPr lang="en-GB" dirty="0">
              <a:solidFill>
                <a:schemeClr val="tx1">
                  <a:lumMod val="75000"/>
                  <a:lumOff val="25000"/>
                </a:schemeClr>
              </a:solidFill>
              <a:latin typeface="Calisto MT" pitchFamily="18" charset="0"/>
            </a:endParaRPr>
          </a:p>
          <a:p>
            <a:pPr fontAlgn="auto">
              <a:spcAft>
                <a:spcPts val="0"/>
              </a:spcAft>
              <a:defRPr/>
            </a:pPr>
            <a:r>
              <a:rPr lang="en-GB" dirty="0">
                <a:solidFill>
                  <a:schemeClr val="tx1">
                    <a:lumMod val="75000"/>
                    <a:lumOff val="25000"/>
                  </a:schemeClr>
                </a:solidFill>
                <a:latin typeface="Calisto MT" pitchFamily="18" charset="0"/>
              </a:rPr>
              <a:t>Can you think of 5 quotes for each character?</a:t>
            </a:r>
          </a:p>
          <a:p>
            <a:pPr fontAlgn="auto">
              <a:spcAft>
                <a:spcPts val="0"/>
              </a:spcAft>
              <a:defRPr/>
            </a:pPr>
            <a:endParaRPr lang="en-GB" dirty="0">
              <a:solidFill>
                <a:schemeClr val="tx1">
                  <a:lumMod val="75000"/>
                  <a:lumOff val="25000"/>
                </a:schemeClr>
              </a:solidFill>
              <a:latin typeface="Calisto MT" pitchFamily="18" charset="0"/>
            </a:endParaRPr>
          </a:p>
          <a:p>
            <a:pPr fontAlgn="auto">
              <a:spcAft>
                <a:spcPts val="0"/>
              </a:spcAft>
              <a:defRPr/>
            </a:pPr>
            <a:r>
              <a:rPr lang="en-GB" dirty="0">
                <a:solidFill>
                  <a:schemeClr val="tx1">
                    <a:lumMod val="75000"/>
                    <a:lumOff val="25000"/>
                  </a:schemeClr>
                </a:solidFill>
                <a:latin typeface="Calisto MT" pitchFamily="18" charset="0"/>
              </a:rPr>
              <a:t>Can you think of 4 – 5 main incidents that this character is involved in throughout the text?</a:t>
            </a:r>
          </a:p>
          <a:p>
            <a:pPr fontAlgn="auto">
              <a:spcAft>
                <a:spcPts val="0"/>
              </a:spcAft>
              <a:defRPr/>
            </a:pPr>
            <a:endParaRPr lang="en-GB" dirty="0">
              <a:solidFill>
                <a:schemeClr val="tx1">
                  <a:lumMod val="75000"/>
                  <a:lumOff val="25000"/>
                </a:schemeClr>
              </a:solidFill>
              <a:latin typeface="Calisto MT" pitchFamily="18" charset="0"/>
            </a:endParaRPr>
          </a:p>
          <a:p>
            <a:pPr fontAlgn="auto">
              <a:spcAft>
                <a:spcPts val="0"/>
              </a:spcAft>
              <a:defRPr/>
            </a:pPr>
            <a:r>
              <a:rPr lang="en-GB" dirty="0">
                <a:solidFill>
                  <a:schemeClr val="tx1">
                    <a:lumMod val="75000"/>
                    <a:lumOff val="25000"/>
                  </a:schemeClr>
                </a:solidFill>
                <a:latin typeface="Calisto MT" pitchFamily="18" charset="0"/>
              </a:rPr>
              <a:t>Can you link each character to a major theme?</a:t>
            </a:r>
          </a:p>
          <a:p>
            <a:pPr fontAlgn="auto">
              <a:spcAft>
                <a:spcPts val="0"/>
              </a:spcAft>
              <a:buFont typeface="Rage Italic" pitchFamily="66" charset="0"/>
              <a:buNone/>
              <a:defRPr/>
            </a:pPr>
            <a:endParaRPr lang="en-GB" b="1" u="sng" dirty="0">
              <a:solidFill>
                <a:schemeClr val="tx1">
                  <a:lumMod val="75000"/>
                  <a:lumOff val="25000"/>
                </a:schemeClr>
              </a:solidFill>
              <a:latin typeface="Calisto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10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8" dur="1000" fill="hold"/>
                                        <p:tgtEl>
                                          <p:spTgt spid="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 calcmode="lin" valueType="num">
                                      <p:cBhvr>
                                        <p:cTn id="14" dur="1000" fill="hold"/>
                                        <p:tgtEl>
                                          <p:spTgt spid="4">
                                            <p:txEl>
                                              <p:pRg st="4" end="4"/>
                                            </p:txEl>
                                          </p:spTgt>
                                        </p:tgtEl>
                                        <p:attrNameLst>
                                          <p:attrName>ppt_x</p:attrName>
                                        </p:attrNameLst>
                                      </p:cBhvr>
                                      <p:tavLst>
                                        <p:tav tm="0">
                                          <p:val>
                                            <p:strVal val="#ppt_x-.2"/>
                                          </p:val>
                                        </p:tav>
                                        <p:tav tm="100000">
                                          <p:val>
                                            <p:strVal val="#ppt_x"/>
                                          </p:val>
                                        </p:tav>
                                      </p:tavLst>
                                    </p:anim>
                                    <p:anim calcmode="lin" valueType="num">
                                      <p:cBhvr>
                                        <p:cTn id="15" dur="1000" fill="hold"/>
                                        <p:tgtEl>
                                          <p:spTgt spid="4">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 calcmode="lin" valueType="num">
                                      <p:cBhvr>
                                        <p:cTn id="21" dur="1000" fill="hold"/>
                                        <p:tgtEl>
                                          <p:spTgt spid="4">
                                            <p:txEl>
                                              <p:pRg st="6" end="6"/>
                                            </p:txEl>
                                          </p:spTgt>
                                        </p:tgtEl>
                                        <p:attrNameLst>
                                          <p:attrName>ppt_x</p:attrName>
                                        </p:attrNameLst>
                                      </p:cBhvr>
                                      <p:tavLst>
                                        <p:tav tm="0">
                                          <p:val>
                                            <p:strVal val="#ppt_x-.2"/>
                                          </p:val>
                                        </p:tav>
                                        <p:tav tm="100000">
                                          <p:val>
                                            <p:strVal val="#ppt_x"/>
                                          </p:val>
                                        </p:tav>
                                      </p:tavLst>
                                    </p:anim>
                                    <p:anim calcmode="lin" valueType="num">
                                      <p:cBhvr>
                                        <p:cTn id="22" dur="1000" fill="hold"/>
                                        <p:tgtEl>
                                          <p:spTgt spid="4">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rtlCol="0">
            <a:normAutofit fontScale="90000"/>
          </a:bodyPr>
          <a:lstStyle/>
          <a:p>
            <a:pPr fontAlgn="auto">
              <a:spcAft>
                <a:spcPts val="0"/>
              </a:spcAft>
              <a:defRPr/>
            </a:pPr>
            <a:r>
              <a:rPr lang="en-GB" dirty="0">
                <a:solidFill>
                  <a:schemeClr val="tx1">
                    <a:lumMod val="85000"/>
                    <a:lumOff val="15000"/>
                  </a:schemeClr>
                </a:solidFill>
                <a:latin typeface="Kristen ITC" pitchFamily="66" charset="0"/>
              </a:rPr>
              <a:t>Themes</a:t>
            </a:r>
            <a:r>
              <a:rPr lang="en-GB" dirty="0">
                <a:solidFill>
                  <a:schemeClr val="tx1">
                    <a:lumMod val="85000"/>
                    <a:lumOff val="15000"/>
                  </a:schemeClr>
                </a:solidFill>
                <a:latin typeface="Comic Sans MS" pitchFamily="66" charset="0"/>
              </a:rPr>
              <a:t> – Britain in 1912 and 1945</a:t>
            </a:r>
            <a:endParaRPr lang="en-GB" b="1" dirty="0">
              <a:solidFill>
                <a:schemeClr val="tx1">
                  <a:lumMod val="85000"/>
                  <a:lumOff val="15000"/>
                </a:schemeClr>
              </a:solidFill>
              <a:latin typeface="Comic Sans MS" pitchFamily="66" charset="0"/>
            </a:endParaRPr>
          </a:p>
        </p:txBody>
      </p:sp>
      <p:sp>
        <p:nvSpPr>
          <p:cNvPr id="23554" name="Content Placeholder 2"/>
          <p:cNvSpPr>
            <a:spLocks noGrp="1"/>
          </p:cNvSpPr>
          <p:nvPr>
            <p:ph idx="1"/>
          </p:nvPr>
        </p:nvSpPr>
        <p:spPr>
          <a:xfrm>
            <a:off x="179388" y="1600200"/>
            <a:ext cx="8785225" cy="5068888"/>
          </a:xfrm>
        </p:spPr>
        <p:txBody>
          <a:bodyPr/>
          <a:lstStyle/>
          <a:p>
            <a:pPr>
              <a:buFont typeface="Rage Italic" pitchFamily="66" charset="0"/>
              <a:buNone/>
            </a:pPr>
            <a:r>
              <a:rPr lang="en-GB" sz="1800" b="1">
                <a:latin typeface="Calisto MT" pitchFamily="18" charset="0"/>
              </a:rPr>
              <a:t>In 1912 Britain was a very different place from how it is now.</a:t>
            </a:r>
          </a:p>
          <a:p>
            <a:pPr>
              <a:buFont typeface="Rage Italic" pitchFamily="66" charset="0"/>
              <a:buNone/>
            </a:pPr>
            <a:endParaRPr lang="en-GB" sz="1800" b="1">
              <a:latin typeface="Calisto MT" pitchFamily="18" charset="0"/>
            </a:endParaRPr>
          </a:p>
          <a:p>
            <a:r>
              <a:rPr lang="en-GB" sz="1800">
                <a:latin typeface="Calisto MT" pitchFamily="18" charset="0"/>
              </a:rPr>
              <a:t>British society was firmly divided. People with the most money had the most power. The Labour Party was formed in 1906 to represent the interests of the working class.</a:t>
            </a:r>
          </a:p>
          <a:p>
            <a:endParaRPr lang="en-GB" sz="1800">
              <a:latin typeface="Calisto MT" pitchFamily="18" charset="0"/>
            </a:endParaRPr>
          </a:p>
          <a:p>
            <a:r>
              <a:rPr lang="en-GB" sz="1800">
                <a:latin typeface="Calisto MT" pitchFamily="18" charset="0"/>
              </a:rPr>
              <a:t>Women weren’t allowed to vote and their lives were farmed more controlled by their families and husbands than today.</a:t>
            </a:r>
          </a:p>
          <a:p>
            <a:endParaRPr lang="en-GB" sz="1800">
              <a:latin typeface="Calisto MT" pitchFamily="18" charset="0"/>
            </a:endParaRPr>
          </a:p>
          <a:p>
            <a:pPr>
              <a:buFont typeface="Rage Italic" pitchFamily="66" charset="0"/>
              <a:buNone/>
            </a:pPr>
            <a:r>
              <a:rPr lang="en-GB" sz="1800" b="1">
                <a:latin typeface="Calisto MT" pitchFamily="18" charset="0"/>
              </a:rPr>
              <a:t>Britain was heading towards the First World War…</a:t>
            </a:r>
          </a:p>
          <a:p>
            <a:pPr>
              <a:buFont typeface="Rage Italic" pitchFamily="66" charset="0"/>
              <a:buNone/>
            </a:pPr>
            <a:endParaRPr lang="en-GB" sz="1800">
              <a:latin typeface="Calisto MT" pitchFamily="18" charset="0"/>
            </a:endParaRPr>
          </a:p>
          <a:p>
            <a:r>
              <a:rPr lang="en-GB" sz="1800">
                <a:latin typeface="Calisto MT" pitchFamily="18" charset="0"/>
              </a:rPr>
              <a:t>There was a dangerous level of tension between the big European countries in 1912, which resulted in the First World War (1914 – 1918). This was a terrible conflict, which cost millions of lives.</a:t>
            </a:r>
          </a:p>
          <a:p>
            <a:endParaRPr lang="en-GB" sz="1800">
              <a:latin typeface="Calisto MT" pitchFamily="18" charset="0"/>
            </a:endParaRPr>
          </a:p>
          <a:p>
            <a:r>
              <a:rPr lang="en-GB" sz="1800">
                <a:latin typeface="Calisto MT" pitchFamily="18" charset="0"/>
              </a:rPr>
              <a:t>After the war many British people questioned the leadership given by the upper classes during the war.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rtlCol="0">
            <a:normAutofit fontScale="90000"/>
          </a:bodyPr>
          <a:lstStyle/>
          <a:p>
            <a:pPr fontAlgn="auto">
              <a:spcAft>
                <a:spcPts val="0"/>
              </a:spcAft>
              <a:defRPr/>
            </a:pPr>
            <a:r>
              <a:rPr lang="en-GB" dirty="0">
                <a:solidFill>
                  <a:schemeClr val="tx1">
                    <a:lumMod val="85000"/>
                    <a:lumOff val="15000"/>
                  </a:schemeClr>
                </a:solidFill>
                <a:latin typeface="Kristen ITC" pitchFamily="66" charset="0"/>
              </a:rPr>
              <a:t>Themes</a:t>
            </a:r>
            <a:r>
              <a:rPr lang="en-GB" dirty="0">
                <a:solidFill>
                  <a:schemeClr val="tx1">
                    <a:lumMod val="85000"/>
                    <a:lumOff val="15000"/>
                  </a:schemeClr>
                </a:solidFill>
                <a:latin typeface="Comic Sans MS" pitchFamily="66" charset="0"/>
              </a:rPr>
              <a:t> – Britain in 1912 and 1945</a:t>
            </a:r>
            <a:endParaRPr lang="en-GB" b="1" dirty="0">
              <a:solidFill>
                <a:schemeClr val="tx1">
                  <a:lumMod val="85000"/>
                  <a:lumOff val="15000"/>
                </a:schemeClr>
              </a:solidFill>
              <a:latin typeface="Comic Sans MS" pitchFamily="66" charset="0"/>
            </a:endParaRPr>
          </a:p>
        </p:txBody>
      </p:sp>
      <p:sp>
        <p:nvSpPr>
          <p:cNvPr id="24578" name="Content Placeholder 2"/>
          <p:cNvSpPr>
            <a:spLocks noGrp="1"/>
          </p:cNvSpPr>
          <p:nvPr>
            <p:ph idx="1"/>
          </p:nvPr>
        </p:nvSpPr>
        <p:spPr>
          <a:xfrm>
            <a:off x="179388" y="1600200"/>
            <a:ext cx="8785225" cy="5068888"/>
          </a:xfrm>
        </p:spPr>
        <p:txBody>
          <a:bodyPr/>
          <a:lstStyle/>
          <a:p>
            <a:pPr>
              <a:buFont typeface="Rage Italic" pitchFamily="66" charset="0"/>
              <a:buNone/>
            </a:pPr>
            <a:r>
              <a:rPr lang="en-GB" sz="1800" b="1">
                <a:latin typeface="Calisto MT" pitchFamily="18" charset="0"/>
              </a:rPr>
              <a:t>Things had changed by 1945 – but there were still big problems.</a:t>
            </a:r>
          </a:p>
          <a:p>
            <a:pPr>
              <a:buFont typeface="Rage Italic" pitchFamily="66" charset="0"/>
              <a:buNone/>
            </a:pPr>
            <a:endParaRPr lang="en-GB" sz="1800" b="1">
              <a:latin typeface="Calisto MT" pitchFamily="18" charset="0"/>
            </a:endParaRPr>
          </a:p>
          <a:p>
            <a:r>
              <a:rPr lang="en-GB" sz="1800">
                <a:latin typeface="Calisto MT" pitchFamily="18" charset="0"/>
              </a:rPr>
              <a:t>By 1928 all men and women over 21 got the vote, which meant power was shared out more evenly.</a:t>
            </a:r>
          </a:p>
          <a:p>
            <a:endParaRPr lang="en-GB" sz="1800">
              <a:latin typeface="Calisto MT" pitchFamily="18" charset="0"/>
            </a:endParaRPr>
          </a:p>
          <a:p>
            <a:r>
              <a:rPr lang="en-GB" sz="1800">
                <a:latin typeface="Calisto MT" pitchFamily="18" charset="0"/>
              </a:rPr>
              <a:t>From 1930 a global economic slump known as the Depression hit many British industries. There was a big increase in unemployment and many workers faced terrible poverty.</a:t>
            </a:r>
          </a:p>
          <a:p>
            <a:endParaRPr lang="en-GB" sz="1800">
              <a:latin typeface="Calisto MT" pitchFamily="18" charset="0"/>
            </a:endParaRPr>
          </a:p>
          <a:p>
            <a:pPr>
              <a:buFont typeface="Rage Italic" pitchFamily="66" charset="0"/>
              <a:buNone/>
            </a:pPr>
            <a:r>
              <a:rPr lang="en-GB" sz="1800" b="1">
                <a:latin typeface="Calisto MT" pitchFamily="18" charset="0"/>
              </a:rPr>
              <a:t>Priestley wrote the play during the Second World War…</a:t>
            </a:r>
          </a:p>
          <a:p>
            <a:pPr>
              <a:buFont typeface="Rage Italic" pitchFamily="66" charset="0"/>
              <a:buNone/>
            </a:pPr>
            <a:endParaRPr lang="en-GB" sz="1800">
              <a:latin typeface="Calisto MT" pitchFamily="18" charset="0"/>
            </a:endParaRPr>
          </a:p>
          <a:p>
            <a:r>
              <a:rPr lang="en-GB" sz="1800">
                <a:latin typeface="Calisto MT" pitchFamily="18" charset="0"/>
              </a:rPr>
              <a:t>After the war people wanted to work out how to make a better society.</a:t>
            </a:r>
          </a:p>
          <a:p>
            <a:endParaRPr lang="en-GB" sz="1800">
              <a:latin typeface="Calisto MT" pitchFamily="18" charset="0"/>
            </a:endParaRPr>
          </a:p>
          <a:p>
            <a:r>
              <a:rPr lang="en-GB" sz="1800">
                <a:latin typeface="Calisto MT" pitchFamily="18" charset="0"/>
              </a:rPr>
              <a:t>Socialism and other left-wing ideas, which call for the more equal sharing out of wealth and power, became more popular. Right-wing ideas favour private ownership and wealth.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rtlCol="0">
            <a:normAutofit fontScale="90000"/>
          </a:bodyPr>
          <a:lstStyle/>
          <a:p>
            <a:pPr fontAlgn="auto">
              <a:spcAft>
                <a:spcPts val="0"/>
              </a:spcAft>
              <a:defRPr/>
            </a:pPr>
            <a:r>
              <a:rPr lang="en-GB" dirty="0">
                <a:solidFill>
                  <a:schemeClr val="tx1">
                    <a:lumMod val="85000"/>
                    <a:lumOff val="15000"/>
                  </a:schemeClr>
                </a:solidFill>
                <a:latin typeface="Kristen ITC" pitchFamily="66" charset="0"/>
              </a:rPr>
              <a:t>Themes</a:t>
            </a:r>
            <a:r>
              <a:rPr lang="en-GB" dirty="0">
                <a:solidFill>
                  <a:schemeClr val="tx1">
                    <a:lumMod val="85000"/>
                    <a:lumOff val="15000"/>
                  </a:schemeClr>
                </a:solidFill>
                <a:latin typeface="Comic Sans MS" pitchFamily="66" charset="0"/>
              </a:rPr>
              <a:t> – Britain in 1912 and 1945</a:t>
            </a:r>
            <a:endParaRPr lang="en-GB" b="1" dirty="0">
              <a:solidFill>
                <a:schemeClr val="tx1">
                  <a:lumMod val="85000"/>
                  <a:lumOff val="15000"/>
                </a:schemeClr>
              </a:solidFill>
              <a:latin typeface="Comic Sans MS" pitchFamily="66" charset="0"/>
            </a:endParaRPr>
          </a:p>
        </p:txBody>
      </p:sp>
      <p:sp>
        <p:nvSpPr>
          <p:cNvPr id="25602" name="Content Placeholder 2"/>
          <p:cNvSpPr>
            <a:spLocks noGrp="1"/>
          </p:cNvSpPr>
          <p:nvPr>
            <p:ph idx="1"/>
          </p:nvPr>
        </p:nvSpPr>
        <p:spPr>
          <a:xfrm>
            <a:off x="179388" y="1600200"/>
            <a:ext cx="8785225" cy="5068888"/>
          </a:xfrm>
        </p:spPr>
        <p:txBody>
          <a:bodyPr/>
          <a:lstStyle/>
          <a:p>
            <a:pPr>
              <a:buFont typeface="Rage Italic" pitchFamily="66" charset="0"/>
              <a:buNone/>
            </a:pPr>
            <a:r>
              <a:rPr lang="en-GB" sz="1800" b="1">
                <a:latin typeface="Calisto MT" pitchFamily="18" charset="0"/>
              </a:rPr>
              <a:t>Things had changed by 1945 – but there were still big problems.</a:t>
            </a:r>
          </a:p>
          <a:p>
            <a:pPr>
              <a:buFont typeface="Rage Italic" pitchFamily="66" charset="0"/>
              <a:buNone/>
            </a:pPr>
            <a:endParaRPr lang="en-GB" sz="1800" b="1">
              <a:latin typeface="Calisto MT" pitchFamily="18" charset="0"/>
            </a:endParaRPr>
          </a:p>
          <a:p>
            <a:r>
              <a:rPr lang="en-GB" sz="1800">
                <a:latin typeface="Calisto MT" pitchFamily="18" charset="0"/>
              </a:rPr>
              <a:t>By 1928 all men and women over 21 got the vote, which meant power was shared out more evenly.</a:t>
            </a:r>
          </a:p>
          <a:p>
            <a:endParaRPr lang="en-GB" sz="1800">
              <a:latin typeface="Calisto MT" pitchFamily="18" charset="0"/>
            </a:endParaRPr>
          </a:p>
          <a:p>
            <a:r>
              <a:rPr lang="en-GB" sz="1800">
                <a:latin typeface="Calisto MT" pitchFamily="18" charset="0"/>
              </a:rPr>
              <a:t>From 1930 a global economic slump known as the Depression hit many British industries. There was a big increase in unemployment and many workers faced terrible poverty.</a:t>
            </a:r>
          </a:p>
          <a:p>
            <a:endParaRPr lang="en-GB" sz="1800">
              <a:latin typeface="Calisto MT" pitchFamily="18" charset="0"/>
            </a:endParaRPr>
          </a:p>
          <a:p>
            <a:pPr>
              <a:buFont typeface="Rage Italic" pitchFamily="66" charset="0"/>
              <a:buNone/>
            </a:pPr>
            <a:r>
              <a:rPr lang="en-GB" sz="1800" b="1">
                <a:latin typeface="Calisto MT" pitchFamily="18" charset="0"/>
              </a:rPr>
              <a:t>Priestley wrote the play during the Second World War…</a:t>
            </a:r>
          </a:p>
          <a:p>
            <a:pPr>
              <a:buFont typeface="Rage Italic" pitchFamily="66" charset="0"/>
              <a:buNone/>
            </a:pPr>
            <a:endParaRPr lang="en-GB" sz="1800">
              <a:latin typeface="Calisto MT" pitchFamily="18" charset="0"/>
            </a:endParaRPr>
          </a:p>
          <a:p>
            <a:r>
              <a:rPr lang="en-GB" sz="1800">
                <a:latin typeface="Calisto MT" pitchFamily="18" charset="0"/>
              </a:rPr>
              <a:t>After the war people wanted to work out how to make a better society.</a:t>
            </a:r>
          </a:p>
          <a:p>
            <a:endParaRPr lang="en-GB" sz="1800">
              <a:latin typeface="Calisto MT" pitchFamily="18" charset="0"/>
            </a:endParaRPr>
          </a:p>
          <a:p>
            <a:r>
              <a:rPr lang="en-GB" sz="1800">
                <a:latin typeface="Calisto MT" pitchFamily="18" charset="0"/>
              </a:rPr>
              <a:t>Socialism and other left-wing ideas, which call for the more equal sharing out of wealth and power, became more popular. Right-wing ideas favour private ownership and wealth.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0" y="274638"/>
            <a:ext cx="9144000" cy="1143000"/>
          </a:xfrm>
        </p:spPr>
        <p:txBody>
          <a:bodyPr/>
          <a:lstStyle/>
          <a:p>
            <a:r>
              <a:rPr lang="en-GB">
                <a:latin typeface="Kristen ITC" pitchFamily="66" charset="0"/>
              </a:rPr>
              <a:t>Themes</a:t>
            </a:r>
            <a:r>
              <a:rPr lang="en-GB">
                <a:latin typeface="Comic Sans MS" pitchFamily="66" charset="0"/>
              </a:rPr>
              <a:t> – Social Class</a:t>
            </a:r>
            <a:endParaRPr lang="en-GB" b="1">
              <a:latin typeface="Comic Sans MS" pitchFamily="66" charset="0"/>
            </a:endParaRPr>
          </a:p>
        </p:txBody>
      </p:sp>
      <p:sp>
        <p:nvSpPr>
          <p:cNvPr id="26626" name="Content Placeholder 2"/>
          <p:cNvSpPr>
            <a:spLocks noGrp="1"/>
          </p:cNvSpPr>
          <p:nvPr>
            <p:ph idx="1"/>
          </p:nvPr>
        </p:nvSpPr>
        <p:spPr>
          <a:xfrm>
            <a:off x="179388" y="1600200"/>
            <a:ext cx="8785225" cy="5068888"/>
          </a:xfrm>
        </p:spPr>
        <p:txBody>
          <a:bodyPr/>
          <a:lstStyle/>
          <a:p>
            <a:pPr>
              <a:buFont typeface="Rage Italic" pitchFamily="66" charset="0"/>
              <a:buNone/>
            </a:pPr>
            <a:r>
              <a:rPr lang="en-GB" sz="1800" b="1">
                <a:latin typeface="Calisto MT" pitchFamily="18" charset="0"/>
              </a:rPr>
              <a:t>Class drives the plot and shapes the characters.</a:t>
            </a:r>
          </a:p>
          <a:p>
            <a:pPr>
              <a:buFont typeface="Rage Italic" pitchFamily="66" charset="0"/>
              <a:buNone/>
            </a:pPr>
            <a:endParaRPr lang="en-GB" sz="1800" b="1">
              <a:latin typeface="Calisto MT" pitchFamily="18" charset="0"/>
            </a:endParaRPr>
          </a:p>
          <a:p>
            <a:r>
              <a:rPr lang="en-GB" sz="1800">
                <a:latin typeface="Calisto MT" pitchFamily="18" charset="0"/>
              </a:rPr>
              <a:t>Priestley designed the characters to put his message across about social responsibility.</a:t>
            </a:r>
          </a:p>
          <a:p>
            <a:endParaRPr lang="en-GB" sz="1800">
              <a:latin typeface="Calisto MT" pitchFamily="18" charset="0"/>
            </a:endParaRPr>
          </a:p>
          <a:p>
            <a:r>
              <a:rPr lang="en-GB" sz="1800">
                <a:latin typeface="Calisto MT" pitchFamily="18" charset="0"/>
              </a:rPr>
              <a:t>Priestley challenges their views and behaviour in order to challenge the class hierarchy.</a:t>
            </a:r>
          </a:p>
          <a:p>
            <a:endParaRPr lang="en-GB" sz="1800">
              <a:latin typeface="Calisto MT" pitchFamily="18" charset="0"/>
            </a:endParaRPr>
          </a:p>
          <a:p>
            <a:r>
              <a:rPr lang="en-GB" sz="1800">
                <a:latin typeface="Calisto MT" pitchFamily="18" charset="0"/>
              </a:rPr>
              <a:t>Priestley portrays the upper classes as having a limited sense of social responsibility for those less well off. They either didn’t know, didn’t want to know or didn’t care.</a:t>
            </a:r>
          </a:p>
        </p:txBody>
      </p:sp>
      <p:sp>
        <p:nvSpPr>
          <p:cNvPr id="4" name="Down Arrow Callout 3"/>
          <p:cNvSpPr/>
          <p:nvPr/>
        </p:nvSpPr>
        <p:spPr>
          <a:xfrm>
            <a:off x="395288" y="4365625"/>
            <a:ext cx="2520950" cy="1871663"/>
          </a:xfrm>
          <a:prstGeom prst="downArrowCallout">
            <a:avLst/>
          </a:prstGeom>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GB" b="1" dirty="0">
                <a:solidFill>
                  <a:schemeClr val="bg1"/>
                </a:solidFill>
                <a:latin typeface="Comic Sans MS" pitchFamily="66" charset="0"/>
              </a:rPr>
              <a:t>Working Class</a:t>
            </a:r>
          </a:p>
          <a:p>
            <a:pPr algn="ctr" fontAlgn="auto">
              <a:spcBef>
                <a:spcPts val="0"/>
              </a:spcBef>
              <a:spcAft>
                <a:spcPts val="0"/>
              </a:spcAft>
              <a:defRPr/>
            </a:pPr>
            <a:endParaRPr lang="en-GB" b="1" dirty="0">
              <a:solidFill>
                <a:schemeClr val="bg1"/>
              </a:solidFill>
              <a:latin typeface="Comic Sans MS" pitchFamily="66" charset="0"/>
            </a:endParaRPr>
          </a:p>
          <a:p>
            <a:pPr algn="ctr" fontAlgn="auto">
              <a:spcBef>
                <a:spcPts val="0"/>
              </a:spcBef>
              <a:spcAft>
                <a:spcPts val="0"/>
              </a:spcAft>
              <a:defRPr/>
            </a:pPr>
            <a:r>
              <a:rPr lang="en-GB" dirty="0">
                <a:solidFill>
                  <a:schemeClr val="bg1"/>
                </a:solidFill>
                <a:latin typeface="Comic Sans MS" pitchFamily="66" charset="0"/>
              </a:rPr>
              <a:t>Had all the hardest jobs and little money.</a:t>
            </a:r>
          </a:p>
        </p:txBody>
      </p:sp>
      <p:sp>
        <p:nvSpPr>
          <p:cNvPr id="26628" name="TextBox 4"/>
          <p:cNvSpPr txBox="1">
            <a:spLocks noChangeArrowheads="1"/>
          </p:cNvSpPr>
          <p:nvPr/>
        </p:nvSpPr>
        <p:spPr bwMode="auto">
          <a:xfrm>
            <a:off x="395288" y="6237288"/>
            <a:ext cx="2520950" cy="461962"/>
          </a:xfrm>
          <a:prstGeom prst="rect">
            <a:avLst/>
          </a:prstGeom>
          <a:noFill/>
          <a:ln w="9525">
            <a:noFill/>
            <a:miter lim="800000"/>
            <a:headEnd/>
            <a:tailEnd/>
          </a:ln>
        </p:spPr>
        <p:txBody>
          <a:bodyPr>
            <a:spAutoFit/>
          </a:bodyPr>
          <a:lstStyle/>
          <a:p>
            <a:pPr algn="ctr"/>
            <a:r>
              <a:rPr lang="en-GB" sz="2400" b="1">
                <a:latin typeface="Calisto MT" pitchFamily="18" charset="0"/>
              </a:rPr>
              <a:t>Eva/Daisy</a:t>
            </a:r>
          </a:p>
        </p:txBody>
      </p:sp>
      <p:sp>
        <p:nvSpPr>
          <p:cNvPr id="6" name="Down Arrow Callout 5"/>
          <p:cNvSpPr/>
          <p:nvPr/>
        </p:nvSpPr>
        <p:spPr>
          <a:xfrm>
            <a:off x="3348038" y="4365625"/>
            <a:ext cx="2519362" cy="1871663"/>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GB" b="1" dirty="0">
                <a:solidFill>
                  <a:schemeClr val="bg1"/>
                </a:solidFill>
                <a:latin typeface="Comic Sans MS" pitchFamily="66" charset="0"/>
              </a:rPr>
              <a:t>Middle Class</a:t>
            </a:r>
          </a:p>
          <a:p>
            <a:pPr algn="ctr" fontAlgn="auto">
              <a:spcBef>
                <a:spcPts val="0"/>
              </a:spcBef>
              <a:spcAft>
                <a:spcPts val="0"/>
              </a:spcAft>
              <a:defRPr/>
            </a:pPr>
            <a:endParaRPr lang="en-GB" sz="1400" b="1" dirty="0">
              <a:solidFill>
                <a:schemeClr val="bg1"/>
              </a:solidFill>
              <a:latin typeface="Comic Sans MS" pitchFamily="66" charset="0"/>
            </a:endParaRPr>
          </a:p>
          <a:p>
            <a:pPr algn="ctr" fontAlgn="auto">
              <a:spcBef>
                <a:spcPts val="0"/>
              </a:spcBef>
              <a:spcAft>
                <a:spcPts val="0"/>
              </a:spcAft>
              <a:defRPr/>
            </a:pPr>
            <a:r>
              <a:rPr lang="en-GB" sz="1400" dirty="0">
                <a:solidFill>
                  <a:schemeClr val="bg1"/>
                </a:solidFill>
                <a:latin typeface="Comic Sans MS" pitchFamily="66" charset="0"/>
              </a:rPr>
              <a:t>Owned factories or were professionals. Had plenty of money and control.</a:t>
            </a:r>
          </a:p>
        </p:txBody>
      </p:sp>
      <p:sp>
        <p:nvSpPr>
          <p:cNvPr id="26630" name="TextBox 6"/>
          <p:cNvSpPr txBox="1">
            <a:spLocks noChangeArrowheads="1"/>
          </p:cNvSpPr>
          <p:nvPr/>
        </p:nvSpPr>
        <p:spPr bwMode="auto">
          <a:xfrm>
            <a:off x="3348038" y="6237288"/>
            <a:ext cx="2519362" cy="461962"/>
          </a:xfrm>
          <a:prstGeom prst="rect">
            <a:avLst/>
          </a:prstGeom>
          <a:noFill/>
          <a:ln w="9525">
            <a:noFill/>
            <a:miter lim="800000"/>
            <a:headEnd/>
            <a:tailEnd/>
          </a:ln>
        </p:spPr>
        <p:txBody>
          <a:bodyPr>
            <a:spAutoFit/>
          </a:bodyPr>
          <a:lstStyle/>
          <a:p>
            <a:pPr algn="ctr"/>
            <a:r>
              <a:rPr lang="en-GB" sz="2400" b="1">
                <a:latin typeface="Calisto MT" pitchFamily="18" charset="0"/>
              </a:rPr>
              <a:t>The Birlings</a:t>
            </a:r>
          </a:p>
        </p:txBody>
      </p:sp>
      <p:sp>
        <p:nvSpPr>
          <p:cNvPr id="8" name="Down Arrow Callout 7"/>
          <p:cNvSpPr/>
          <p:nvPr/>
        </p:nvSpPr>
        <p:spPr>
          <a:xfrm>
            <a:off x="6227763" y="4365625"/>
            <a:ext cx="2520950" cy="1871663"/>
          </a:xfrm>
          <a:prstGeom prst="downArrowCallou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GB" b="1" dirty="0">
                <a:solidFill>
                  <a:schemeClr val="bg1"/>
                </a:solidFill>
                <a:latin typeface="Comic Sans MS" pitchFamily="66" charset="0"/>
              </a:rPr>
              <a:t>Upper Class</a:t>
            </a:r>
          </a:p>
          <a:p>
            <a:pPr algn="ctr" fontAlgn="auto">
              <a:spcBef>
                <a:spcPts val="0"/>
              </a:spcBef>
              <a:spcAft>
                <a:spcPts val="0"/>
              </a:spcAft>
              <a:defRPr/>
            </a:pPr>
            <a:endParaRPr lang="en-GB" b="1" dirty="0">
              <a:solidFill>
                <a:schemeClr val="bg1"/>
              </a:solidFill>
              <a:latin typeface="Comic Sans MS" pitchFamily="66" charset="0"/>
            </a:endParaRPr>
          </a:p>
          <a:p>
            <a:pPr algn="ctr" fontAlgn="auto">
              <a:spcBef>
                <a:spcPts val="0"/>
              </a:spcBef>
              <a:spcAft>
                <a:spcPts val="0"/>
              </a:spcAft>
              <a:defRPr/>
            </a:pPr>
            <a:r>
              <a:rPr lang="en-GB" sz="1400" dirty="0">
                <a:solidFill>
                  <a:schemeClr val="bg1"/>
                </a:solidFill>
                <a:latin typeface="Comic Sans MS" pitchFamily="66" charset="0"/>
              </a:rPr>
              <a:t>Inherited loads of money. Were often Lords and Ladies.</a:t>
            </a:r>
          </a:p>
        </p:txBody>
      </p:sp>
      <p:sp>
        <p:nvSpPr>
          <p:cNvPr id="26632" name="TextBox 8"/>
          <p:cNvSpPr txBox="1">
            <a:spLocks noChangeArrowheads="1"/>
          </p:cNvSpPr>
          <p:nvPr/>
        </p:nvSpPr>
        <p:spPr bwMode="auto">
          <a:xfrm>
            <a:off x="6227763" y="6237288"/>
            <a:ext cx="2520950" cy="461962"/>
          </a:xfrm>
          <a:prstGeom prst="rect">
            <a:avLst/>
          </a:prstGeom>
          <a:noFill/>
          <a:ln w="9525">
            <a:noFill/>
            <a:miter lim="800000"/>
            <a:headEnd/>
            <a:tailEnd/>
          </a:ln>
        </p:spPr>
        <p:txBody>
          <a:bodyPr>
            <a:spAutoFit/>
          </a:bodyPr>
          <a:lstStyle/>
          <a:p>
            <a:pPr algn="ctr"/>
            <a:r>
              <a:rPr lang="en-GB" sz="2400" b="1">
                <a:latin typeface="Calisto MT" pitchFamily="18" charset="0"/>
              </a:rPr>
              <a:t>Gerald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0" y="274638"/>
            <a:ext cx="9144000" cy="1143000"/>
          </a:xfrm>
        </p:spPr>
        <p:txBody>
          <a:bodyPr/>
          <a:lstStyle/>
          <a:p>
            <a:r>
              <a:rPr lang="en-GB">
                <a:latin typeface="Kristen ITC" pitchFamily="66" charset="0"/>
              </a:rPr>
              <a:t>Themes</a:t>
            </a:r>
            <a:r>
              <a:rPr lang="en-GB">
                <a:latin typeface="Comic Sans MS" pitchFamily="66" charset="0"/>
              </a:rPr>
              <a:t> – Social Class</a:t>
            </a:r>
            <a:endParaRPr lang="en-GB" b="1">
              <a:latin typeface="Comic Sans MS" pitchFamily="66" charset="0"/>
            </a:endParaRPr>
          </a:p>
        </p:txBody>
      </p:sp>
      <p:sp>
        <p:nvSpPr>
          <p:cNvPr id="27650" name="Content Placeholder 2"/>
          <p:cNvSpPr>
            <a:spLocks noGrp="1"/>
          </p:cNvSpPr>
          <p:nvPr>
            <p:ph idx="1"/>
          </p:nvPr>
        </p:nvSpPr>
        <p:spPr>
          <a:xfrm>
            <a:off x="179388" y="1600200"/>
            <a:ext cx="8785225" cy="5068888"/>
          </a:xfrm>
        </p:spPr>
        <p:txBody>
          <a:bodyPr/>
          <a:lstStyle/>
          <a:p>
            <a:r>
              <a:rPr lang="en-GB" sz="1900">
                <a:latin typeface="Calisto MT" pitchFamily="18" charset="0"/>
              </a:rPr>
              <a:t>Birling’s biggest concern about Eva Smith’s death is that he won’t get his knighthood because there will be a “public scandal”.</a:t>
            </a:r>
          </a:p>
          <a:p>
            <a:endParaRPr lang="en-GB" sz="1900">
              <a:latin typeface="Calisto MT" pitchFamily="18" charset="0"/>
            </a:endParaRPr>
          </a:p>
          <a:p>
            <a:r>
              <a:rPr lang="en-GB" sz="1900">
                <a:latin typeface="Calisto MT" pitchFamily="18" charset="0"/>
              </a:rPr>
              <a:t>He uses Gerald to promote his social class – he asks him to hint to his parents that he’s expecting a knighthood, and he’s also very pleased that his daughter is marrying into a higher class.</a:t>
            </a:r>
          </a:p>
          <a:p>
            <a:endParaRPr lang="en-GB" sz="1900">
              <a:latin typeface="Calisto MT" pitchFamily="18" charset="0"/>
            </a:endParaRPr>
          </a:p>
          <a:p>
            <a:r>
              <a:rPr lang="en-GB" sz="1900">
                <a:latin typeface="Calisto MT" pitchFamily="18" charset="0"/>
              </a:rPr>
              <a:t>Priestley uses the play to reveal the unfairness of the class system. The play shows how Priestley saw society. Priestley presents the Birlings’ arrogant behaviour and selfish attitudes as common to the middle classes.</a:t>
            </a:r>
          </a:p>
          <a:p>
            <a:endParaRPr lang="en-GB" sz="1900">
              <a:latin typeface="Calisto MT" pitchFamily="18" charset="0"/>
            </a:endParaRPr>
          </a:p>
          <a:p>
            <a:r>
              <a:rPr lang="en-GB" sz="1900">
                <a:latin typeface="Calisto MT" pitchFamily="18" charset="0"/>
              </a:rPr>
              <a:t>Eva Smith could have been anyone. </a:t>
            </a:r>
          </a:p>
          <a:p>
            <a:endParaRPr lang="en-GB" sz="1900">
              <a:latin typeface="Calisto MT" pitchFamily="18" charset="0"/>
            </a:endParaRPr>
          </a:p>
          <a:p>
            <a:r>
              <a:rPr lang="en-GB" sz="1900">
                <a:latin typeface="Calisto MT" pitchFamily="18" charset="0"/>
              </a:rPr>
              <a:t>By presenting Sheila and Eric as having changed at the end of the play, turning against the views of their own class, Priestley’s saying that class isn’t all that matters – individuals can break out and choose to act differently.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0" y="274638"/>
            <a:ext cx="9144000" cy="1143000"/>
          </a:xfrm>
        </p:spPr>
        <p:txBody>
          <a:bodyPr/>
          <a:lstStyle/>
          <a:p>
            <a:r>
              <a:rPr lang="en-GB">
                <a:latin typeface="Kristen ITC" pitchFamily="66" charset="0"/>
              </a:rPr>
              <a:t>Themes</a:t>
            </a:r>
            <a:r>
              <a:rPr lang="en-GB">
                <a:latin typeface="Comic Sans MS" pitchFamily="66" charset="0"/>
              </a:rPr>
              <a:t> – Young and Old</a:t>
            </a:r>
            <a:endParaRPr lang="en-GB" b="1">
              <a:latin typeface="Comic Sans MS" pitchFamily="66" charset="0"/>
            </a:endParaRPr>
          </a:p>
        </p:txBody>
      </p:sp>
      <p:sp>
        <p:nvSpPr>
          <p:cNvPr id="28674" name="Content Placeholder 2"/>
          <p:cNvSpPr>
            <a:spLocks noGrp="1"/>
          </p:cNvSpPr>
          <p:nvPr>
            <p:ph idx="1"/>
          </p:nvPr>
        </p:nvSpPr>
        <p:spPr>
          <a:xfrm>
            <a:off x="179388" y="1600200"/>
            <a:ext cx="8785225" cy="5068888"/>
          </a:xfrm>
        </p:spPr>
        <p:txBody>
          <a:bodyPr/>
          <a:lstStyle/>
          <a:p>
            <a:r>
              <a:rPr lang="en-GB" sz="2200">
                <a:latin typeface="Calisto MT" pitchFamily="18" charset="0"/>
              </a:rPr>
              <a:t>Arthur and Sybil Birling have very traditional views – they think that children should be seen and not heard and they don’t like their authority to be challenged. They represent the views of the ruling class.</a:t>
            </a:r>
          </a:p>
          <a:p>
            <a:endParaRPr lang="en-GB" sz="2200">
              <a:latin typeface="Calisto MT" pitchFamily="18" charset="0"/>
            </a:endParaRPr>
          </a:p>
          <a:p>
            <a:r>
              <a:rPr lang="en-GB" sz="2200">
                <a:latin typeface="Calisto MT" pitchFamily="18" charset="0"/>
              </a:rPr>
              <a:t>The younger generation are shown as challenging the authority of their elders. Because the younger generation learn their lesson, there’s a chance for an equal and fairer society in the future.</a:t>
            </a:r>
          </a:p>
          <a:p>
            <a:endParaRPr lang="en-GB" sz="2200">
              <a:latin typeface="Calisto MT" pitchFamily="18" charset="0"/>
            </a:endParaRPr>
          </a:p>
          <a:p>
            <a:r>
              <a:rPr lang="en-GB" sz="2200">
                <a:latin typeface="Calisto MT" pitchFamily="18" charset="0"/>
              </a:rPr>
              <a:t>The fact that Gerald is of the younger generation but remains unchanged suggests that a more caring future isn’t inevitable – people can choose whether to change or not. Priestley is also making a criticism of the upper classes, that they’re set in their ways and therefore unlikely to change.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438"/>
            <a:ext cx="9144000" cy="693737"/>
          </a:xfrm>
        </p:spPr>
        <p:txBody>
          <a:bodyPr rtlCol="0">
            <a:normAutofit fontScale="90000"/>
          </a:bodyPr>
          <a:lstStyle/>
          <a:p>
            <a:pPr fontAlgn="auto">
              <a:spcAft>
                <a:spcPts val="0"/>
              </a:spcAft>
              <a:defRPr/>
            </a:pPr>
            <a:r>
              <a:rPr lang="en-GB" dirty="0">
                <a:solidFill>
                  <a:schemeClr val="tx1">
                    <a:lumMod val="85000"/>
                    <a:lumOff val="15000"/>
                  </a:schemeClr>
                </a:solidFill>
                <a:latin typeface="Kristen ITC" pitchFamily="66" charset="0"/>
              </a:rPr>
              <a:t>Themes</a:t>
            </a:r>
            <a:r>
              <a:rPr lang="en-GB" dirty="0">
                <a:solidFill>
                  <a:schemeClr val="tx1">
                    <a:lumMod val="85000"/>
                    <a:lumOff val="15000"/>
                  </a:schemeClr>
                </a:solidFill>
                <a:latin typeface="Comic Sans MS" pitchFamily="66" charset="0"/>
              </a:rPr>
              <a:t> – Men and Women</a:t>
            </a:r>
            <a:endParaRPr lang="en-GB" b="1" dirty="0">
              <a:solidFill>
                <a:schemeClr val="tx1">
                  <a:lumMod val="85000"/>
                  <a:lumOff val="15000"/>
                </a:schemeClr>
              </a:solidFill>
              <a:latin typeface="Comic Sans MS" pitchFamily="66" charset="0"/>
            </a:endParaRPr>
          </a:p>
        </p:txBody>
      </p:sp>
      <p:sp>
        <p:nvSpPr>
          <p:cNvPr id="29698" name="Content Placeholder 2"/>
          <p:cNvSpPr>
            <a:spLocks noGrp="1"/>
          </p:cNvSpPr>
          <p:nvPr>
            <p:ph idx="1"/>
          </p:nvPr>
        </p:nvSpPr>
        <p:spPr>
          <a:xfrm>
            <a:off x="179388" y="4797425"/>
            <a:ext cx="8785225" cy="2016125"/>
          </a:xfrm>
        </p:spPr>
        <p:txBody>
          <a:bodyPr/>
          <a:lstStyle/>
          <a:p>
            <a:r>
              <a:rPr lang="en-GB" sz="1600">
                <a:latin typeface="Calisto MT" pitchFamily="18" charset="0"/>
              </a:rPr>
              <a:t>As the play develops Birling, Gerald and Eric get weaker, while Sheila gets stronger. Priestley does this to challenge the audience’s view of women at the time.</a:t>
            </a:r>
          </a:p>
          <a:p>
            <a:endParaRPr lang="en-GB" sz="1600">
              <a:latin typeface="Calisto MT" pitchFamily="18" charset="0"/>
            </a:endParaRPr>
          </a:p>
          <a:p>
            <a:r>
              <a:rPr lang="en-GB" sz="1600">
                <a:latin typeface="Calisto MT" pitchFamily="18" charset="0"/>
              </a:rPr>
              <a:t>Gerald’s rejected by Sheila, and Eric is revealed to be nervous and lazy, with a drinking problem.</a:t>
            </a:r>
          </a:p>
          <a:p>
            <a:endParaRPr lang="en-GB" sz="1600">
              <a:latin typeface="Calisto MT" pitchFamily="18" charset="0"/>
            </a:endParaRPr>
          </a:p>
          <a:p>
            <a:r>
              <a:rPr lang="en-GB" sz="1600">
                <a:latin typeface="Calisto MT" pitchFamily="18" charset="0"/>
              </a:rPr>
              <a:t>Sheila starts stating her own opinions. She’s learnt to think for herself.</a:t>
            </a:r>
          </a:p>
        </p:txBody>
      </p:sp>
      <p:sp>
        <p:nvSpPr>
          <p:cNvPr id="4" name="TextBox 3"/>
          <p:cNvSpPr txBox="1"/>
          <p:nvPr/>
        </p:nvSpPr>
        <p:spPr>
          <a:xfrm>
            <a:off x="179388" y="836613"/>
            <a:ext cx="8785225" cy="1816100"/>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algn="ctr" fontAlgn="auto">
              <a:spcBef>
                <a:spcPts val="0"/>
              </a:spcBef>
              <a:spcAft>
                <a:spcPts val="0"/>
              </a:spcAft>
              <a:defRPr/>
            </a:pPr>
            <a:r>
              <a:rPr lang="en-GB" sz="1600" b="1" u="sng" dirty="0">
                <a:latin typeface="Comic Sans MS" pitchFamily="66" charset="0"/>
              </a:rPr>
              <a:t>MEN</a:t>
            </a:r>
          </a:p>
          <a:p>
            <a:pPr algn="ctr" fontAlgn="auto">
              <a:spcBef>
                <a:spcPts val="0"/>
              </a:spcBef>
              <a:spcAft>
                <a:spcPts val="0"/>
              </a:spcAft>
              <a:defRPr/>
            </a:pPr>
            <a:endParaRPr lang="en-GB" sz="1600" b="1" u="sng" dirty="0">
              <a:latin typeface="Comic Sans MS" pitchFamily="66" charset="0"/>
            </a:endParaRPr>
          </a:p>
          <a:p>
            <a:pPr fontAlgn="auto">
              <a:spcBef>
                <a:spcPts val="0"/>
              </a:spcBef>
              <a:spcAft>
                <a:spcPts val="0"/>
              </a:spcAft>
              <a:buFont typeface="Arial" pitchFamily="34" charset="0"/>
              <a:buChar char="•"/>
              <a:defRPr/>
            </a:pPr>
            <a:r>
              <a:rPr lang="en-GB" sz="1600" dirty="0">
                <a:latin typeface="Comic Sans MS" pitchFamily="66" charset="0"/>
              </a:rPr>
              <a:t> They’re preoccupied with work and public affairs – e.g. “the miners came out on strike.”</a:t>
            </a:r>
          </a:p>
          <a:p>
            <a:pPr fontAlgn="auto">
              <a:spcBef>
                <a:spcPts val="0"/>
              </a:spcBef>
              <a:spcAft>
                <a:spcPts val="0"/>
              </a:spcAft>
              <a:buFont typeface="Arial" pitchFamily="34" charset="0"/>
              <a:buChar char="•"/>
              <a:defRPr/>
            </a:pPr>
            <a:r>
              <a:rPr lang="en-GB" sz="1600" dirty="0">
                <a:latin typeface="Comic Sans MS" pitchFamily="66" charset="0"/>
              </a:rPr>
              <a:t> Gerald feels it’s his duty to rescue Daisy/Eva from the womanising Alderman Meggarty.</a:t>
            </a:r>
          </a:p>
          <a:p>
            <a:pPr fontAlgn="auto">
              <a:spcBef>
                <a:spcPts val="0"/>
              </a:spcBef>
              <a:spcAft>
                <a:spcPts val="0"/>
              </a:spcAft>
              <a:buFont typeface="Arial" pitchFamily="34" charset="0"/>
              <a:buChar char="•"/>
              <a:defRPr/>
            </a:pPr>
            <a:r>
              <a:rPr lang="en-GB" sz="1600" dirty="0">
                <a:latin typeface="Comic Sans MS" pitchFamily="66" charset="0"/>
              </a:rPr>
              <a:t> Gerald is allowed to sleep around before his marriage. Sheila isn’t. Arthur says that even in his day they “broke out and had a bit of fun sometimes”. There are different rules for men and women.</a:t>
            </a:r>
          </a:p>
        </p:txBody>
      </p:sp>
      <p:sp>
        <p:nvSpPr>
          <p:cNvPr id="5" name="TextBox 4"/>
          <p:cNvSpPr txBox="1"/>
          <p:nvPr/>
        </p:nvSpPr>
        <p:spPr>
          <a:xfrm>
            <a:off x="179388" y="2735263"/>
            <a:ext cx="8785225" cy="2062162"/>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ctr" fontAlgn="auto">
              <a:spcBef>
                <a:spcPts val="0"/>
              </a:spcBef>
              <a:spcAft>
                <a:spcPts val="0"/>
              </a:spcAft>
              <a:defRPr/>
            </a:pPr>
            <a:r>
              <a:rPr lang="en-GB" sz="1600" b="1" u="sng" dirty="0">
                <a:latin typeface="Comic Sans MS" pitchFamily="66" charset="0"/>
              </a:rPr>
              <a:t>WOMEN</a:t>
            </a:r>
          </a:p>
          <a:p>
            <a:pPr algn="ctr" fontAlgn="auto">
              <a:spcBef>
                <a:spcPts val="0"/>
              </a:spcBef>
              <a:spcAft>
                <a:spcPts val="0"/>
              </a:spcAft>
              <a:defRPr/>
            </a:pPr>
            <a:endParaRPr lang="en-GB" sz="1600" b="1" u="sng" dirty="0">
              <a:latin typeface="Comic Sans MS" pitchFamily="66" charset="0"/>
            </a:endParaRPr>
          </a:p>
          <a:p>
            <a:pPr fontAlgn="auto">
              <a:spcBef>
                <a:spcPts val="0"/>
              </a:spcBef>
              <a:spcAft>
                <a:spcPts val="0"/>
              </a:spcAft>
              <a:buFont typeface="Arial" pitchFamily="34" charset="0"/>
              <a:buChar char="•"/>
              <a:defRPr/>
            </a:pPr>
            <a:r>
              <a:rPr lang="en-GB" sz="1600" dirty="0">
                <a:latin typeface="Comic Sans MS" pitchFamily="66" charset="0"/>
              </a:rPr>
              <a:t> They’re supposed to be obsessed with “pretty clothes”, shopping and weddings – Sheila gazes adoringly at her ring and asks, “is it the one you wanted me to have?”</a:t>
            </a:r>
          </a:p>
          <a:p>
            <a:pPr fontAlgn="auto">
              <a:spcBef>
                <a:spcPts val="0"/>
              </a:spcBef>
              <a:spcAft>
                <a:spcPts val="0"/>
              </a:spcAft>
              <a:buFont typeface="Arial" pitchFamily="34" charset="0"/>
              <a:buChar char="•"/>
              <a:defRPr/>
            </a:pPr>
            <a:r>
              <a:rPr lang="en-GB" sz="1600" dirty="0">
                <a:latin typeface="Comic Sans MS" pitchFamily="66" charset="0"/>
              </a:rPr>
              <a:t> They’re protected against “unpleasant and disturbing things”. </a:t>
            </a:r>
          </a:p>
          <a:p>
            <a:pPr fontAlgn="auto">
              <a:spcBef>
                <a:spcPts val="0"/>
              </a:spcBef>
              <a:spcAft>
                <a:spcPts val="0"/>
              </a:spcAft>
              <a:buFont typeface="Arial" pitchFamily="34" charset="0"/>
              <a:buChar char="•"/>
              <a:defRPr/>
            </a:pPr>
            <a:r>
              <a:rPr lang="en-GB" sz="1600" dirty="0">
                <a:latin typeface="Comic Sans MS" pitchFamily="66" charset="0"/>
              </a:rPr>
              <a:t> Sheila gets Eva sacked because of pride, vanity and jealousy – stereotypical female traits in the play.</a:t>
            </a:r>
          </a:p>
          <a:p>
            <a:pPr fontAlgn="auto">
              <a:spcBef>
                <a:spcPts val="0"/>
              </a:spcBef>
              <a:spcAft>
                <a:spcPts val="0"/>
              </a:spcAft>
              <a:buFont typeface="Arial" pitchFamily="34" charset="0"/>
              <a:buChar char="•"/>
              <a:defRPr/>
            </a:pPr>
            <a:r>
              <a:rPr lang="en-GB" sz="1600" dirty="0">
                <a:latin typeface="Comic Sans MS" pitchFamily="66" charset="0"/>
              </a:rPr>
              <a:t> Sheila is accused of being hysterical – a state often associated with women at the time.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0" y="274638"/>
            <a:ext cx="9144000" cy="1143000"/>
          </a:xfrm>
        </p:spPr>
        <p:txBody>
          <a:bodyPr/>
          <a:lstStyle/>
          <a:p>
            <a:r>
              <a:rPr lang="en-GB">
                <a:latin typeface="Kristen ITC" pitchFamily="66" charset="0"/>
              </a:rPr>
              <a:t>Themes</a:t>
            </a:r>
            <a:r>
              <a:rPr lang="en-GB">
                <a:latin typeface="Comic Sans MS" pitchFamily="66" charset="0"/>
              </a:rPr>
              <a:t> – Social Responsibility</a:t>
            </a:r>
            <a:endParaRPr lang="en-GB" b="1">
              <a:latin typeface="Comic Sans MS" pitchFamily="66" charset="0"/>
            </a:endParaRPr>
          </a:p>
        </p:txBody>
      </p:sp>
      <p:sp>
        <p:nvSpPr>
          <p:cNvPr id="30722" name="Content Placeholder 2"/>
          <p:cNvSpPr>
            <a:spLocks noGrp="1"/>
          </p:cNvSpPr>
          <p:nvPr>
            <p:ph idx="1"/>
          </p:nvPr>
        </p:nvSpPr>
        <p:spPr>
          <a:xfrm>
            <a:off x="179388" y="1600200"/>
            <a:ext cx="8785225" cy="5068888"/>
          </a:xfrm>
        </p:spPr>
        <p:txBody>
          <a:bodyPr/>
          <a:lstStyle/>
          <a:p>
            <a:r>
              <a:rPr lang="en-GB" sz="2800">
                <a:latin typeface="Calisto MT" pitchFamily="18" charset="0"/>
              </a:rPr>
              <a:t>The Inspector’s final speech is clear and to the point – it’s a summary of his lesson about responsibility.</a:t>
            </a:r>
          </a:p>
          <a:p>
            <a:endParaRPr lang="en-GB" sz="2800">
              <a:latin typeface="Calisto MT" pitchFamily="18" charset="0"/>
            </a:endParaRPr>
          </a:p>
          <a:p>
            <a:r>
              <a:rPr lang="en-GB" sz="2800">
                <a:latin typeface="Calisto MT" pitchFamily="18" charset="0"/>
              </a:rPr>
              <a:t>All the events in </a:t>
            </a:r>
            <a:r>
              <a:rPr lang="en-GB" sz="2800" i="1">
                <a:latin typeface="Calisto MT" pitchFamily="18" charset="0"/>
              </a:rPr>
              <a:t>An Inspector Calls</a:t>
            </a:r>
            <a:r>
              <a:rPr lang="en-GB" sz="2800">
                <a:latin typeface="Calisto MT" pitchFamily="18" charset="0"/>
              </a:rPr>
              <a:t> are connected. Priestley’s moral seems to be that it doesn’t take great people to change the world – we all change it every day just by the way we treat others.</a:t>
            </a:r>
          </a:p>
          <a:p>
            <a:endParaRPr lang="en-GB" sz="2800">
              <a:latin typeface="Calisto MT" pitchFamily="18" charset="0"/>
            </a:endParaRPr>
          </a:p>
          <a:p>
            <a:r>
              <a:rPr lang="en-GB" sz="2800">
                <a:latin typeface="Calisto MT" pitchFamily="18" charset="0"/>
              </a:rPr>
              <a:t>Priestley was a supporter of socialism – his plays promote social responsibility and criticise the problems caused by the class divide.</a:t>
            </a:r>
          </a:p>
          <a:p>
            <a:pPr>
              <a:buFont typeface="Rage Italic" pitchFamily="66" charset="0"/>
              <a:buNone/>
            </a:pPr>
            <a:endParaRPr lang="en-GB" sz="2800">
              <a:latin typeface="Calisto MT"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GB">
                <a:latin typeface="Showcard Gothic" pitchFamily="82" charset="0"/>
              </a:rPr>
              <a:t>theme revision task</a:t>
            </a:r>
          </a:p>
        </p:txBody>
      </p:sp>
      <p:sp>
        <p:nvSpPr>
          <p:cNvPr id="31746" name="Content Placeholder 2"/>
          <p:cNvSpPr>
            <a:spLocks noGrp="1"/>
          </p:cNvSpPr>
          <p:nvPr>
            <p:ph idx="1"/>
          </p:nvPr>
        </p:nvSpPr>
        <p:spPr/>
        <p:txBody>
          <a:bodyPr/>
          <a:lstStyle/>
          <a:p>
            <a:r>
              <a:rPr lang="en-GB">
                <a:latin typeface="Calisto MT" pitchFamily="18" charset="0"/>
              </a:rPr>
              <a:t>Can you name 3 key themes for each text?</a:t>
            </a:r>
          </a:p>
          <a:p>
            <a:endParaRPr lang="en-GB">
              <a:latin typeface="Calisto MT" pitchFamily="18" charset="0"/>
            </a:endParaRPr>
          </a:p>
          <a:p>
            <a:r>
              <a:rPr lang="en-GB">
                <a:latin typeface="Calisto MT" pitchFamily="18" charset="0"/>
              </a:rPr>
              <a:t>Can you think of a quote for each theme?</a:t>
            </a:r>
          </a:p>
          <a:p>
            <a:endParaRPr lang="en-GB">
              <a:latin typeface="Calisto MT" pitchFamily="18" charset="0"/>
            </a:endParaRPr>
          </a:p>
          <a:p>
            <a:r>
              <a:rPr lang="en-GB">
                <a:latin typeface="Calisto MT" pitchFamily="18" charset="0"/>
              </a:rPr>
              <a:t>Can you match a character’s actions or opinion to each key theme?</a:t>
            </a:r>
          </a:p>
          <a:p>
            <a:endParaRPr lang="en-GB">
              <a:latin typeface="Calisto MT" pitchFamily="18" charset="0"/>
            </a:endParaRPr>
          </a:p>
          <a:p>
            <a:r>
              <a:rPr lang="en-GB">
                <a:latin typeface="Calisto MT" pitchFamily="18" charset="0"/>
              </a:rPr>
              <a:t>Can you think of 4 – 5 times that this theme is shown throughout the text?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550863" y="-171450"/>
            <a:ext cx="8042275" cy="1443038"/>
          </a:xfrm>
        </p:spPr>
        <p:txBody>
          <a:bodyPr/>
          <a:lstStyle/>
          <a:p>
            <a:r>
              <a:rPr lang="en-GB">
                <a:latin typeface="Ravie" pitchFamily="82" charset="0"/>
              </a:rPr>
              <a:t>The Basics…</a:t>
            </a:r>
          </a:p>
        </p:txBody>
      </p:sp>
      <p:sp>
        <p:nvSpPr>
          <p:cNvPr id="3" name="Content Placeholder 2"/>
          <p:cNvSpPr>
            <a:spLocks noGrp="1"/>
          </p:cNvSpPr>
          <p:nvPr>
            <p:ph idx="1"/>
          </p:nvPr>
        </p:nvSpPr>
        <p:spPr>
          <a:xfrm>
            <a:off x="179388" y="1125538"/>
            <a:ext cx="8785225" cy="5543550"/>
          </a:xfrm>
        </p:spPr>
        <p:txBody>
          <a:bodyPr rtlCol="0">
            <a:normAutofit fontScale="92500" lnSpcReduction="10000"/>
          </a:bodyPr>
          <a:lstStyle/>
          <a:p>
            <a:pPr fontAlgn="auto">
              <a:spcAft>
                <a:spcPts val="0"/>
              </a:spcAft>
              <a:defRPr/>
            </a:pPr>
            <a:r>
              <a:rPr lang="en-GB" dirty="0">
                <a:solidFill>
                  <a:schemeClr val="tx1">
                    <a:lumMod val="75000"/>
                    <a:lumOff val="25000"/>
                  </a:schemeClr>
                </a:solidFill>
                <a:latin typeface="Comic Sans MS" pitchFamily="66" charset="0"/>
              </a:rPr>
              <a:t>The exam is </a:t>
            </a:r>
            <a:r>
              <a:rPr lang="en-GB" b="1" dirty="0">
                <a:solidFill>
                  <a:schemeClr val="tx1">
                    <a:lumMod val="75000"/>
                    <a:lumOff val="25000"/>
                  </a:schemeClr>
                </a:solidFill>
                <a:latin typeface="Comic Sans MS" pitchFamily="66" charset="0"/>
              </a:rPr>
              <a:t>2 hours</a:t>
            </a:r>
            <a:r>
              <a:rPr lang="en-GB" dirty="0">
                <a:solidFill>
                  <a:schemeClr val="tx1">
                    <a:lumMod val="75000"/>
                    <a:lumOff val="25000"/>
                  </a:schemeClr>
                </a:solidFill>
                <a:latin typeface="Comic Sans MS" pitchFamily="66" charset="0"/>
              </a:rPr>
              <a:t> long, divided into 2 sections. Worth 40% of total GCSE.</a:t>
            </a:r>
          </a:p>
          <a:p>
            <a:pPr fontAlgn="auto">
              <a:spcAft>
                <a:spcPts val="0"/>
              </a:spcAft>
              <a:defRPr/>
            </a:pPr>
            <a:endParaRPr lang="en-GB" dirty="0">
              <a:solidFill>
                <a:schemeClr val="tx1">
                  <a:lumMod val="75000"/>
                  <a:lumOff val="25000"/>
                </a:schemeClr>
              </a:solidFill>
              <a:latin typeface="Comic Sans MS" pitchFamily="66" charset="0"/>
            </a:endParaRPr>
          </a:p>
          <a:p>
            <a:pPr algn="ctr" fontAlgn="auto">
              <a:spcAft>
                <a:spcPts val="0"/>
              </a:spcAft>
              <a:buFont typeface="Rage Italic" pitchFamily="66" charset="0"/>
              <a:buNone/>
              <a:defRPr/>
            </a:pPr>
            <a:r>
              <a:rPr lang="en-GB" b="1" dirty="0">
                <a:solidFill>
                  <a:srgbClr val="00FF00"/>
                </a:solidFill>
                <a:latin typeface="Comic Sans MS" pitchFamily="66" charset="0"/>
              </a:rPr>
              <a:t>Section A: Prose</a:t>
            </a:r>
            <a:r>
              <a:rPr lang="en-GB" dirty="0">
                <a:solidFill>
                  <a:srgbClr val="00FF00"/>
                </a:solidFill>
                <a:latin typeface="Comic Sans MS" pitchFamily="66" charset="0"/>
              </a:rPr>
              <a:t> </a:t>
            </a:r>
            <a:r>
              <a:rPr lang="en-GB" dirty="0">
                <a:solidFill>
                  <a:schemeClr val="tx1">
                    <a:lumMod val="75000"/>
                    <a:lumOff val="25000"/>
                  </a:schemeClr>
                </a:solidFill>
                <a:latin typeface="Comic Sans MS" pitchFamily="66" charset="0"/>
              </a:rPr>
              <a:t>“Heroes” – extract (10 marks) and essay (20 marks)</a:t>
            </a:r>
          </a:p>
          <a:p>
            <a:pPr algn="ctr" fontAlgn="auto">
              <a:spcAft>
                <a:spcPts val="0"/>
              </a:spcAft>
              <a:buFont typeface="Rage Italic" pitchFamily="66" charset="0"/>
              <a:buNone/>
              <a:defRPr/>
            </a:pPr>
            <a:endParaRPr lang="en-GB" dirty="0">
              <a:solidFill>
                <a:schemeClr val="tx1">
                  <a:lumMod val="75000"/>
                  <a:lumOff val="25000"/>
                </a:schemeClr>
              </a:solidFill>
              <a:latin typeface="Comic Sans MS" pitchFamily="66" charset="0"/>
            </a:endParaRPr>
          </a:p>
          <a:p>
            <a:pPr algn="ctr" fontAlgn="auto">
              <a:spcAft>
                <a:spcPts val="0"/>
              </a:spcAft>
              <a:buFont typeface="Rage Italic" pitchFamily="66" charset="0"/>
              <a:buNone/>
              <a:defRPr/>
            </a:pPr>
            <a:r>
              <a:rPr lang="en-GB" b="1" dirty="0">
                <a:solidFill>
                  <a:srgbClr val="FF0000"/>
                </a:solidFill>
                <a:latin typeface="Comic Sans MS" pitchFamily="66" charset="0"/>
              </a:rPr>
              <a:t>Section B: Drama</a:t>
            </a:r>
            <a:r>
              <a:rPr lang="en-GB" dirty="0">
                <a:solidFill>
                  <a:srgbClr val="FF0000"/>
                </a:solidFill>
                <a:latin typeface="Comic Sans MS" pitchFamily="66" charset="0"/>
              </a:rPr>
              <a:t> </a:t>
            </a:r>
            <a:r>
              <a:rPr lang="en-GB" dirty="0">
                <a:solidFill>
                  <a:schemeClr val="tx1">
                    <a:lumMod val="75000"/>
                    <a:lumOff val="25000"/>
                  </a:schemeClr>
                </a:solidFill>
                <a:latin typeface="Comic Sans MS" pitchFamily="66" charset="0"/>
              </a:rPr>
              <a:t>“An Inspector Calls” – extract (10 marks) and essay (20 marks)</a:t>
            </a:r>
          </a:p>
          <a:p>
            <a:pPr fontAlgn="auto">
              <a:spcAft>
                <a:spcPts val="0"/>
              </a:spcAft>
              <a:buFont typeface="Rage Italic" pitchFamily="66" charset="0"/>
              <a:buNone/>
              <a:defRPr/>
            </a:pPr>
            <a:endParaRPr lang="en-GB" b="1" dirty="0">
              <a:solidFill>
                <a:schemeClr val="tx1">
                  <a:lumMod val="75000"/>
                  <a:lumOff val="25000"/>
                </a:schemeClr>
              </a:solidFill>
              <a:latin typeface="Comic Sans MS" pitchFamily="66" charset="0"/>
            </a:endParaRPr>
          </a:p>
          <a:p>
            <a:pPr fontAlgn="auto">
              <a:spcAft>
                <a:spcPts val="0"/>
              </a:spcAft>
              <a:defRPr/>
            </a:pPr>
            <a:r>
              <a:rPr lang="en-GB" dirty="0">
                <a:solidFill>
                  <a:schemeClr val="tx1">
                    <a:lumMod val="75000"/>
                    <a:lumOff val="25000"/>
                  </a:schemeClr>
                </a:solidFill>
                <a:latin typeface="Comic Sans MS" pitchFamily="66" charset="0"/>
              </a:rPr>
              <a:t>You should aim to spend </a:t>
            </a:r>
            <a:r>
              <a:rPr lang="en-GB" b="1" dirty="0">
                <a:solidFill>
                  <a:schemeClr val="tx1">
                    <a:lumMod val="75000"/>
                    <a:lumOff val="25000"/>
                  </a:schemeClr>
                </a:solidFill>
                <a:latin typeface="Comic Sans MS" pitchFamily="66" charset="0"/>
              </a:rPr>
              <a:t>20 minutes</a:t>
            </a:r>
            <a:r>
              <a:rPr lang="en-GB" dirty="0">
                <a:solidFill>
                  <a:schemeClr val="tx1">
                    <a:lumMod val="75000"/>
                    <a:lumOff val="25000"/>
                  </a:schemeClr>
                </a:solidFill>
                <a:latin typeface="Comic Sans MS" pitchFamily="66" charset="0"/>
              </a:rPr>
              <a:t> on each extract and </a:t>
            </a:r>
            <a:r>
              <a:rPr lang="en-GB" b="1" dirty="0">
                <a:solidFill>
                  <a:schemeClr val="tx1">
                    <a:lumMod val="75000"/>
                    <a:lumOff val="25000"/>
                  </a:schemeClr>
                </a:solidFill>
                <a:latin typeface="Comic Sans MS" pitchFamily="66" charset="0"/>
              </a:rPr>
              <a:t>40 minutes</a:t>
            </a:r>
            <a:r>
              <a:rPr lang="en-GB" dirty="0">
                <a:solidFill>
                  <a:schemeClr val="tx1">
                    <a:lumMod val="75000"/>
                    <a:lumOff val="25000"/>
                  </a:schemeClr>
                </a:solidFill>
                <a:latin typeface="Comic Sans MS" pitchFamily="66" charset="0"/>
              </a:rPr>
              <a:t> for each essay. Extract answers should be approximately </a:t>
            </a:r>
            <a:r>
              <a:rPr lang="en-GB" b="1" dirty="0">
                <a:solidFill>
                  <a:schemeClr val="tx1">
                    <a:lumMod val="75000"/>
                    <a:lumOff val="25000"/>
                  </a:schemeClr>
                </a:solidFill>
                <a:latin typeface="Comic Sans MS" pitchFamily="66" charset="0"/>
              </a:rPr>
              <a:t>1 side of A4</a:t>
            </a:r>
            <a:r>
              <a:rPr lang="en-GB" dirty="0">
                <a:solidFill>
                  <a:schemeClr val="tx1">
                    <a:lumMod val="75000"/>
                    <a:lumOff val="25000"/>
                  </a:schemeClr>
                </a:solidFill>
                <a:latin typeface="Comic Sans MS" pitchFamily="66" charset="0"/>
              </a:rPr>
              <a:t>. Essay answers should be a </a:t>
            </a:r>
            <a:r>
              <a:rPr lang="en-GB" b="1" dirty="0">
                <a:solidFill>
                  <a:schemeClr val="tx1">
                    <a:lumMod val="75000"/>
                    <a:lumOff val="25000"/>
                  </a:schemeClr>
                </a:solidFill>
                <a:latin typeface="Comic Sans MS" pitchFamily="66" charset="0"/>
              </a:rPr>
              <a:t>minimum of 2 – 3 sides of A4</a:t>
            </a:r>
            <a:r>
              <a:rPr lang="en-GB" dirty="0">
                <a:solidFill>
                  <a:schemeClr val="tx1">
                    <a:lumMod val="75000"/>
                    <a:lumOff val="25000"/>
                  </a:schemeClr>
                </a:solidFill>
                <a:latin typeface="Comic Sans MS" pitchFamily="66" charset="0"/>
              </a:rPr>
              <a:t>.</a:t>
            </a:r>
          </a:p>
          <a:p>
            <a:pPr fontAlgn="auto">
              <a:spcAft>
                <a:spcPts val="0"/>
              </a:spcAft>
              <a:defRPr/>
            </a:pPr>
            <a:endParaRPr lang="en-GB" dirty="0">
              <a:solidFill>
                <a:schemeClr val="tx1">
                  <a:lumMod val="75000"/>
                  <a:lumOff val="25000"/>
                </a:schemeClr>
              </a:solidFill>
              <a:latin typeface="Comic Sans MS" pitchFamily="66" charset="0"/>
            </a:endParaRPr>
          </a:p>
          <a:p>
            <a:pPr fontAlgn="auto">
              <a:spcAft>
                <a:spcPts val="0"/>
              </a:spcAft>
              <a:defRPr/>
            </a:pPr>
            <a:r>
              <a:rPr lang="en-GB" dirty="0">
                <a:solidFill>
                  <a:schemeClr val="tx1">
                    <a:lumMod val="75000"/>
                    <a:lumOff val="25000"/>
                  </a:schemeClr>
                </a:solidFill>
                <a:latin typeface="Comic Sans MS" pitchFamily="66" charset="0"/>
              </a:rPr>
              <a:t>Make sure you leave some time at the end to re-read and revise your answers!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14300"/>
            <a:ext cx="8040688" cy="1443038"/>
          </a:xfrm>
        </p:spPr>
        <p:txBody>
          <a:bodyPr rtlCol="0">
            <a:normAutofit fontScale="90000"/>
          </a:bodyPr>
          <a:lstStyle/>
          <a:p>
            <a:pPr fontAlgn="auto">
              <a:spcAft>
                <a:spcPts val="0"/>
              </a:spcAft>
              <a:defRPr/>
            </a:pPr>
            <a:r>
              <a:rPr lang="en-GB" dirty="0">
                <a:solidFill>
                  <a:schemeClr val="tx1">
                    <a:lumMod val="85000"/>
                    <a:lumOff val="15000"/>
                  </a:schemeClr>
                </a:solidFill>
                <a:latin typeface="Kristen ITC" pitchFamily="66" charset="0"/>
              </a:rPr>
              <a:t>Language Techniques </a:t>
            </a:r>
            <a:r>
              <a:rPr lang="en-GB" dirty="0">
                <a:solidFill>
                  <a:schemeClr val="tx1">
                    <a:lumMod val="85000"/>
                    <a:lumOff val="15000"/>
                  </a:schemeClr>
                </a:solidFill>
                <a:latin typeface="Comic Sans MS" pitchFamily="66" charset="0"/>
              </a:rPr>
              <a:t>used in ‘An Inspector Calls’</a:t>
            </a:r>
          </a:p>
        </p:txBody>
      </p:sp>
      <p:sp>
        <p:nvSpPr>
          <p:cNvPr id="32770" name="Content Placeholder 2"/>
          <p:cNvSpPr>
            <a:spLocks noGrp="1"/>
          </p:cNvSpPr>
          <p:nvPr>
            <p:ph idx="1"/>
          </p:nvPr>
        </p:nvSpPr>
        <p:spPr>
          <a:xfrm>
            <a:off x="179388" y="1773238"/>
            <a:ext cx="8785225" cy="4895850"/>
          </a:xfrm>
        </p:spPr>
        <p:txBody>
          <a:bodyPr/>
          <a:lstStyle/>
          <a:p>
            <a:r>
              <a:rPr lang="en-GB" sz="2200">
                <a:latin typeface="Calisto MT" pitchFamily="18" charset="0"/>
              </a:rPr>
              <a:t>Words such as “chaps” (men) and “jingo” help show the characters’ social class. They’re using language of their social group.</a:t>
            </a:r>
          </a:p>
          <a:p>
            <a:endParaRPr lang="en-GB" sz="2200">
              <a:latin typeface="Calisto MT" pitchFamily="18" charset="0"/>
            </a:endParaRPr>
          </a:p>
          <a:p>
            <a:r>
              <a:rPr lang="en-GB" sz="2200">
                <a:latin typeface="Calisto MT" pitchFamily="18" charset="0"/>
              </a:rPr>
              <a:t>The Inspector uses plain and direct language, he only says what he needs to – there can’t be any confusion.</a:t>
            </a:r>
          </a:p>
          <a:p>
            <a:endParaRPr lang="en-GB" sz="2200">
              <a:latin typeface="Calisto MT" pitchFamily="18" charset="0"/>
            </a:endParaRPr>
          </a:p>
          <a:p>
            <a:r>
              <a:rPr lang="en-GB" sz="2200">
                <a:latin typeface="Calisto MT" pitchFamily="18" charset="0"/>
              </a:rPr>
              <a:t>He also uses silence – he has a “disconcerting habitat” of staring for a while at a person before he speaks to them.</a:t>
            </a:r>
          </a:p>
          <a:p>
            <a:endParaRPr lang="en-GB" sz="2200">
              <a:latin typeface="Calisto MT" pitchFamily="18" charset="0"/>
            </a:endParaRPr>
          </a:p>
          <a:p>
            <a:r>
              <a:rPr lang="en-GB" sz="2200">
                <a:latin typeface="Calisto MT" pitchFamily="18" charset="0"/>
              </a:rPr>
              <a:t>The older Birlings find him offensive because of his manner and language – he is “rude” and “impertinent”. </a:t>
            </a:r>
          </a:p>
          <a:p>
            <a:endParaRPr lang="en-GB" sz="2200">
              <a:latin typeface="Calisto MT" pitchFamily="18" charset="0"/>
            </a:endParaRPr>
          </a:p>
          <a:p>
            <a:r>
              <a:rPr lang="en-GB" sz="2200">
                <a:latin typeface="Calisto MT" pitchFamily="18" charset="0"/>
              </a:rPr>
              <a:t>By the end of the play Sheila is confident and assertive.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a:xfrm>
            <a:off x="179388" y="1773238"/>
            <a:ext cx="8785225" cy="4895850"/>
          </a:xfrm>
        </p:spPr>
        <p:txBody>
          <a:bodyPr/>
          <a:lstStyle/>
          <a:p>
            <a:pPr>
              <a:buFont typeface="Rage Italic" pitchFamily="66" charset="0"/>
              <a:buNone/>
            </a:pPr>
            <a:r>
              <a:rPr lang="en-GB" sz="2800" b="1">
                <a:latin typeface="Calisto MT" pitchFamily="18" charset="0"/>
              </a:rPr>
              <a:t>Priestley uses </a:t>
            </a:r>
            <a:r>
              <a:rPr lang="en-GB" sz="2800" b="1">
                <a:solidFill>
                  <a:srgbClr val="FF0000"/>
                </a:solidFill>
                <a:latin typeface="Calisto MT" pitchFamily="18" charset="0"/>
              </a:rPr>
              <a:t>dramatic irony </a:t>
            </a:r>
            <a:r>
              <a:rPr lang="en-GB" sz="2800" b="1">
                <a:latin typeface="Calisto MT" pitchFamily="18" charset="0"/>
              </a:rPr>
              <a:t>to influence the audience.</a:t>
            </a:r>
          </a:p>
          <a:p>
            <a:pPr>
              <a:buFont typeface="Rage Italic" pitchFamily="66" charset="0"/>
              <a:buNone/>
            </a:pPr>
            <a:endParaRPr lang="en-GB" sz="2800">
              <a:latin typeface="Calisto MT" pitchFamily="18" charset="0"/>
            </a:endParaRPr>
          </a:p>
          <a:p>
            <a:r>
              <a:rPr lang="en-GB" sz="2800">
                <a:latin typeface="Calisto MT" pitchFamily="18" charset="0"/>
              </a:rPr>
              <a:t>It seems as if the Inspector’s omniscient – he knows everything.</a:t>
            </a:r>
          </a:p>
          <a:p>
            <a:endParaRPr lang="en-GB" sz="2800">
              <a:latin typeface="Calisto MT" pitchFamily="18" charset="0"/>
            </a:endParaRPr>
          </a:p>
          <a:p>
            <a:r>
              <a:rPr lang="en-GB" sz="2800">
                <a:latin typeface="Calisto MT" pitchFamily="18" charset="0"/>
              </a:rPr>
              <a:t>The audience know that a lot of what Birling dismisses in his speech actually happened.</a:t>
            </a:r>
          </a:p>
          <a:p>
            <a:endParaRPr lang="en-GB" sz="2800">
              <a:latin typeface="Calisto MT" pitchFamily="18" charset="0"/>
            </a:endParaRPr>
          </a:p>
          <a:p>
            <a:r>
              <a:rPr lang="en-GB" sz="2800">
                <a:latin typeface="Calisto MT" pitchFamily="18" charset="0"/>
              </a:rPr>
              <a:t>When the audience know more than the characters, it’s called dramatic irony.</a:t>
            </a:r>
          </a:p>
        </p:txBody>
      </p:sp>
      <p:sp>
        <p:nvSpPr>
          <p:cNvPr id="33794" name="Title 3"/>
          <p:cNvSpPr>
            <a:spLocks noGrp="1"/>
          </p:cNvSpPr>
          <p:nvPr>
            <p:ph type="title"/>
          </p:nvPr>
        </p:nvSpPr>
        <p:spPr/>
        <p:txBody>
          <a:bodyPr/>
          <a:lstStyle/>
          <a:p>
            <a:endParaRPr lang="en-GB"/>
          </a:p>
        </p:txBody>
      </p:sp>
      <p:sp>
        <p:nvSpPr>
          <p:cNvPr id="5" name="Title 1"/>
          <p:cNvSpPr txBox="1">
            <a:spLocks/>
          </p:cNvSpPr>
          <p:nvPr/>
        </p:nvSpPr>
        <p:spPr>
          <a:xfrm>
            <a:off x="539750" y="114300"/>
            <a:ext cx="8040688" cy="1443038"/>
          </a:xfrm>
          <a:prstGeom prst="rect">
            <a:avLst/>
          </a:prstGeom>
        </p:spPr>
        <p:txBody>
          <a:bodyPr anchor="ctr">
            <a:normAutofit fontScale="97500" lnSpcReduction="10000"/>
          </a:bodyPr>
          <a:lstStyle/>
          <a:p>
            <a:pPr algn="ctr" defTabSz="457200" fontAlgn="auto">
              <a:spcAft>
                <a:spcPts val="0"/>
              </a:spcAft>
              <a:defRPr/>
            </a:pPr>
            <a:r>
              <a:rPr lang="en-GB" sz="4800">
                <a:solidFill>
                  <a:schemeClr val="tx1">
                    <a:lumMod val="85000"/>
                    <a:lumOff val="15000"/>
                  </a:schemeClr>
                </a:solidFill>
                <a:latin typeface="Kristen ITC" pitchFamily="66" charset="0"/>
                <a:ea typeface="+mj-ea"/>
                <a:cs typeface="+mj-cs"/>
              </a:rPr>
              <a:t>Language Techniques </a:t>
            </a:r>
            <a:r>
              <a:rPr lang="en-GB" sz="4800">
                <a:solidFill>
                  <a:schemeClr val="tx1">
                    <a:lumMod val="85000"/>
                    <a:lumOff val="15000"/>
                  </a:schemeClr>
                </a:solidFill>
                <a:latin typeface="Comic Sans MS" pitchFamily="66" charset="0"/>
                <a:ea typeface="+mj-ea"/>
                <a:cs typeface="+mj-cs"/>
              </a:rPr>
              <a:t>used in ‘An Inspector Calls’</a:t>
            </a:r>
            <a:endParaRPr lang="en-GB" sz="4800" dirty="0">
              <a:solidFill>
                <a:schemeClr val="tx1">
                  <a:lumMod val="85000"/>
                  <a:lumOff val="15000"/>
                </a:schemeClr>
              </a:solidFill>
              <a:latin typeface="Comic Sans MS" pitchFamily="66" charset="0"/>
              <a:ea typeface="+mj-ea"/>
              <a:cs typeface="+mj-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3" y="188913"/>
            <a:ext cx="8042275" cy="1443037"/>
          </a:xfrm>
        </p:spPr>
        <p:txBody>
          <a:bodyPr rtlCol="0">
            <a:normAutofit fontScale="90000"/>
          </a:bodyPr>
          <a:lstStyle/>
          <a:p>
            <a:pPr fontAlgn="auto">
              <a:spcAft>
                <a:spcPts val="0"/>
              </a:spcAft>
              <a:defRPr/>
            </a:pPr>
            <a:r>
              <a:rPr lang="en-GB" dirty="0">
                <a:solidFill>
                  <a:schemeClr val="tx1">
                    <a:lumMod val="85000"/>
                    <a:lumOff val="15000"/>
                  </a:schemeClr>
                </a:solidFill>
                <a:latin typeface="Kristen ITC" pitchFamily="66" charset="0"/>
              </a:rPr>
              <a:t>Language Techniques </a:t>
            </a:r>
            <a:r>
              <a:rPr lang="en-GB" dirty="0">
                <a:solidFill>
                  <a:schemeClr val="tx1">
                    <a:lumMod val="85000"/>
                    <a:lumOff val="15000"/>
                  </a:schemeClr>
                </a:solidFill>
                <a:latin typeface="Comic Sans MS" pitchFamily="66" charset="0"/>
              </a:rPr>
              <a:t>used in ‘An Inspector Calls’</a:t>
            </a:r>
          </a:p>
        </p:txBody>
      </p:sp>
      <p:sp>
        <p:nvSpPr>
          <p:cNvPr id="34818" name="Content Placeholder 2"/>
          <p:cNvSpPr>
            <a:spLocks noGrp="1"/>
          </p:cNvSpPr>
          <p:nvPr>
            <p:ph idx="1"/>
          </p:nvPr>
        </p:nvSpPr>
        <p:spPr>
          <a:xfrm>
            <a:off x="179388" y="1773238"/>
            <a:ext cx="8785225" cy="4895850"/>
          </a:xfrm>
        </p:spPr>
        <p:txBody>
          <a:bodyPr/>
          <a:lstStyle/>
          <a:p>
            <a:pPr>
              <a:buFont typeface="Rage Italic" pitchFamily="66" charset="0"/>
              <a:buNone/>
            </a:pPr>
            <a:r>
              <a:rPr lang="en-GB" sz="2900" b="1">
                <a:latin typeface="Calisto MT" pitchFamily="18" charset="0"/>
              </a:rPr>
              <a:t>The Birlings use </a:t>
            </a:r>
            <a:r>
              <a:rPr lang="en-GB" sz="2900" b="1">
                <a:solidFill>
                  <a:srgbClr val="00FF00"/>
                </a:solidFill>
                <a:latin typeface="Calisto MT" pitchFamily="18" charset="0"/>
              </a:rPr>
              <a:t>euphemism </a:t>
            </a:r>
            <a:r>
              <a:rPr lang="en-GB" sz="2900" b="1">
                <a:latin typeface="Calisto MT" pitchFamily="18" charset="0"/>
              </a:rPr>
              <a:t>to hide what they mean.</a:t>
            </a:r>
          </a:p>
          <a:p>
            <a:pPr>
              <a:buFont typeface="Rage Italic" pitchFamily="66" charset="0"/>
              <a:buNone/>
            </a:pPr>
            <a:endParaRPr lang="en-GB" sz="2900">
              <a:latin typeface="Calisto MT" pitchFamily="18" charset="0"/>
            </a:endParaRPr>
          </a:p>
          <a:p>
            <a:r>
              <a:rPr lang="en-GB" sz="2900">
                <a:latin typeface="Calisto MT" pitchFamily="18" charset="0"/>
              </a:rPr>
              <a:t>A euphemism is a way of avoiding something unpleasant by using other, often more vague, words. For example, Mrs Birling describes Eva Smith “a girl of that sort” (meaning a lower-class girl).</a:t>
            </a:r>
          </a:p>
          <a:p>
            <a:endParaRPr lang="en-GB" sz="2900">
              <a:latin typeface="Calisto MT" pitchFamily="18" charset="0"/>
            </a:endParaRPr>
          </a:p>
          <a:p>
            <a:r>
              <a:rPr lang="en-GB" sz="2900">
                <a:latin typeface="Calisto MT" pitchFamily="18" charset="0"/>
              </a:rPr>
              <a:t>The Inspector doesn’t use euphemisms. His language is more direct.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3" y="260350"/>
            <a:ext cx="8042275" cy="1443038"/>
          </a:xfrm>
        </p:spPr>
        <p:txBody>
          <a:bodyPr rtlCol="0">
            <a:normAutofit fontScale="90000"/>
          </a:bodyPr>
          <a:lstStyle/>
          <a:p>
            <a:pPr fontAlgn="auto">
              <a:spcAft>
                <a:spcPts val="0"/>
              </a:spcAft>
              <a:defRPr/>
            </a:pPr>
            <a:r>
              <a:rPr lang="en-GB" dirty="0">
                <a:solidFill>
                  <a:schemeClr val="tx1">
                    <a:lumMod val="85000"/>
                    <a:lumOff val="15000"/>
                  </a:schemeClr>
                </a:solidFill>
                <a:latin typeface="Kristen ITC" pitchFamily="66" charset="0"/>
              </a:rPr>
              <a:t>Language Techniques </a:t>
            </a:r>
            <a:r>
              <a:rPr lang="en-GB" dirty="0">
                <a:solidFill>
                  <a:schemeClr val="tx1">
                    <a:lumMod val="85000"/>
                    <a:lumOff val="15000"/>
                  </a:schemeClr>
                </a:solidFill>
                <a:latin typeface="Comic Sans MS" pitchFamily="66" charset="0"/>
              </a:rPr>
              <a:t>used in ‘An Inspector Calls’</a:t>
            </a:r>
          </a:p>
        </p:txBody>
      </p:sp>
      <p:sp>
        <p:nvSpPr>
          <p:cNvPr id="35842" name="Content Placeholder 2"/>
          <p:cNvSpPr>
            <a:spLocks noGrp="1"/>
          </p:cNvSpPr>
          <p:nvPr>
            <p:ph idx="1"/>
          </p:nvPr>
        </p:nvSpPr>
        <p:spPr>
          <a:xfrm>
            <a:off x="179388" y="1773238"/>
            <a:ext cx="8785225" cy="4895850"/>
          </a:xfrm>
        </p:spPr>
        <p:txBody>
          <a:bodyPr/>
          <a:lstStyle/>
          <a:p>
            <a:pPr>
              <a:buFont typeface="Rage Italic" pitchFamily="66" charset="0"/>
              <a:buNone/>
            </a:pPr>
            <a:r>
              <a:rPr lang="en-GB" sz="2600" b="1">
                <a:latin typeface="Calisto MT" pitchFamily="18" charset="0"/>
              </a:rPr>
              <a:t>The Inspector uses </a:t>
            </a:r>
            <a:r>
              <a:rPr lang="en-GB" sz="2600" b="1">
                <a:solidFill>
                  <a:srgbClr val="0000FF"/>
                </a:solidFill>
                <a:latin typeface="Calisto MT" pitchFamily="18" charset="0"/>
              </a:rPr>
              <a:t>imagery</a:t>
            </a:r>
            <a:r>
              <a:rPr lang="en-GB" sz="2600" b="1">
                <a:latin typeface="Calisto MT" pitchFamily="18" charset="0"/>
              </a:rPr>
              <a:t>.</a:t>
            </a:r>
          </a:p>
          <a:p>
            <a:pPr>
              <a:buFont typeface="Rage Italic" pitchFamily="66" charset="0"/>
              <a:buNone/>
            </a:pPr>
            <a:endParaRPr lang="en-GB" sz="2600">
              <a:latin typeface="Calisto MT" pitchFamily="18" charset="0"/>
            </a:endParaRPr>
          </a:p>
          <a:p>
            <a:r>
              <a:rPr lang="en-GB" sz="2600">
                <a:latin typeface="Calisto MT" pitchFamily="18" charset="0"/>
              </a:rPr>
              <a:t>Language that creates a strong picture is called imagery.</a:t>
            </a:r>
          </a:p>
          <a:p>
            <a:endParaRPr lang="en-GB" sz="2600">
              <a:latin typeface="Calisto MT" pitchFamily="18" charset="0"/>
            </a:endParaRPr>
          </a:p>
          <a:p>
            <a:r>
              <a:rPr lang="en-GB" sz="2600">
                <a:latin typeface="Calisto MT" pitchFamily="18" charset="0"/>
              </a:rPr>
              <a:t>The Inspector uses graphic imagery to shock – the words “burnt her inside out” create an image that distresses Sheila and the audience.</a:t>
            </a:r>
          </a:p>
          <a:p>
            <a:endParaRPr lang="en-GB" sz="2600">
              <a:latin typeface="Calisto MT" pitchFamily="18" charset="0"/>
            </a:endParaRPr>
          </a:p>
          <a:p>
            <a:r>
              <a:rPr lang="en-GB" sz="2600">
                <a:latin typeface="Calisto MT" pitchFamily="18" charset="0"/>
              </a:rPr>
              <a:t>The Inspector’s final speech uses imagery from the Bible. This makes the Inspector sound like a religious figure. For example, “we are members of one body.”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GB">
                <a:latin typeface="Showcard Gothic" pitchFamily="82" charset="0"/>
              </a:rPr>
              <a:t>Extract questions</a:t>
            </a:r>
          </a:p>
        </p:txBody>
      </p:sp>
      <p:sp>
        <p:nvSpPr>
          <p:cNvPr id="36866" name="Content Placeholder 2"/>
          <p:cNvSpPr>
            <a:spLocks noGrp="1"/>
          </p:cNvSpPr>
          <p:nvPr>
            <p:ph idx="1"/>
          </p:nvPr>
        </p:nvSpPr>
        <p:spPr/>
        <p:txBody>
          <a:bodyPr/>
          <a:lstStyle/>
          <a:p>
            <a:r>
              <a:rPr lang="en-GB">
                <a:latin typeface="Calisto MT" pitchFamily="18" charset="0"/>
              </a:rPr>
              <a:t>You will be given an extract of about a page and a single question worth 10 marks and will be expected to pull out quotes from the extract to support your answer. Your answer should be in full sentences and should be at least 1 page of A4.</a:t>
            </a:r>
          </a:p>
          <a:p>
            <a:endParaRPr lang="en-GB">
              <a:latin typeface="Calisto MT" pitchFamily="18" charset="0"/>
            </a:endParaRPr>
          </a:p>
          <a:p>
            <a:r>
              <a:rPr lang="en-GB">
                <a:latin typeface="Calisto MT" pitchFamily="18" charset="0"/>
              </a:rPr>
              <a:t>You have about 15 – 20 minutes to answer the question. If your answer is short then add more evidence!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3038"/>
          </a:xfrm>
        </p:spPr>
        <p:txBody>
          <a:bodyPr rtlCol="0">
            <a:normAutofit fontScale="90000"/>
          </a:bodyPr>
          <a:lstStyle/>
          <a:p>
            <a:pPr fontAlgn="auto">
              <a:spcAft>
                <a:spcPts val="0"/>
              </a:spcAft>
              <a:defRPr/>
            </a:pPr>
            <a:r>
              <a:rPr lang="en-GB" dirty="0">
                <a:solidFill>
                  <a:schemeClr val="tx1">
                    <a:lumMod val="85000"/>
                    <a:lumOff val="15000"/>
                  </a:schemeClr>
                </a:solidFill>
                <a:latin typeface="Showcard Gothic" pitchFamily="82" charset="0"/>
              </a:rPr>
              <a:t>Extract questions – top tips</a:t>
            </a:r>
          </a:p>
        </p:txBody>
      </p:sp>
      <p:sp>
        <p:nvSpPr>
          <p:cNvPr id="3" name="Content Placeholder 2"/>
          <p:cNvSpPr>
            <a:spLocks noGrp="1"/>
          </p:cNvSpPr>
          <p:nvPr>
            <p:ph idx="1"/>
          </p:nvPr>
        </p:nvSpPr>
        <p:spPr>
          <a:xfrm>
            <a:off x="179388" y="1600200"/>
            <a:ext cx="8785225" cy="5068888"/>
          </a:xfrm>
        </p:spPr>
        <p:txBody>
          <a:bodyPr rtlCol="0">
            <a:normAutofit fontScale="92500" lnSpcReduction="20000"/>
          </a:bodyPr>
          <a:lstStyle/>
          <a:p>
            <a:pPr fontAlgn="auto">
              <a:spcAft>
                <a:spcPts val="0"/>
              </a:spcAft>
              <a:defRPr/>
            </a:pPr>
            <a:r>
              <a:rPr lang="en-GB" dirty="0">
                <a:solidFill>
                  <a:schemeClr val="tx1">
                    <a:lumMod val="75000"/>
                    <a:lumOff val="25000"/>
                  </a:schemeClr>
                </a:solidFill>
                <a:latin typeface="Calisto MT" pitchFamily="18" charset="0"/>
              </a:rPr>
              <a:t>Ask yourself ‘why has this extract been chosen?’ Start off by briefly explaining why the extract is important. It might be a turning point in the play or reveal something new or important about a character. Show that you know how and where it fits into the play.</a:t>
            </a:r>
          </a:p>
          <a:p>
            <a:pPr fontAlgn="auto">
              <a:spcAft>
                <a:spcPts val="0"/>
              </a:spcAft>
              <a:defRPr/>
            </a:pPr>
            <a:endParaRPr lang="en-GB" dirty="0">
              <a:solidFill>
                <a:schemeClr val="tx1">
                  <a:lumMod val="75000"/>
                  <a:lumOff val="25000"/>
                </a:schemeClr>
              </a:solidFill>
              <a:latin typeface="Calisto MT" pitchFamily="18" charset="0"/>
            </a:endParaRPr>
          </a:p>
          <a:p>
            <a:pPr fontAlgn="auto">
              <a:spcAft>
                <a:spcPts val="0"/>
              </a:spcAft>
              <a:defRPr/>
            </a:pPr>
            <a:r>
              <a:rPr lang="en-GB" dirty="0">
                <a:solidFill>
                  <a:schemeClr val="tx1">
                    <a:lumMod val="75000"/>
                    <a:lumOff val="25000"/>
                  </a:schemeClr>
                </a:solidFill>
                <a:latin typeface="Calisto MT" pitchFamily="18" charset="0"/>
              </a:rPr>
              <a:t>Next, directly address your question focus. For mood and atmosphere questions have a bank of words to describe it in different ways.</a:t>
            </a:r>
          </a:p>
          <a:p>
            <a:pPr fontAlgn="auto">
              <a:spcAft>
                <a:spcPts val="0"/>
              </a:spcAft>
              <a:defRPr/>
            </a:pPr>
            <a:endParaRPr lang="en-GB" dirty="0">
              <a:solidFill>
                <a:schemeClr val="tx1">
                  <a:lumMod val="75000"/>
                  <a:lumOff val="25000"/>
                </a:schemeClr>
              </a:solidFill>
              <a:latin typeface="Calisto MT" pitchFamily="18" charset="0"/>
            </a:endParaRPr>
          </a:p>
          <a:p>
            <a:pPr fontAlgn="auto">
              <a:spcAft>
                <a:spcPts val="0"/>
              </a:spcAft>
              <a:defRPr/>
            </a:pPr>
            <a:r>
              <a:rPr lang="en-GB" dirty="0">
                <a:solidFill>
                  <a:schemeClr val="tx1">
                    <a:lumMod val="75000"/>
                    <a:lumOff val="25000"/>
                  </a:schemeClr>
                </a:solidFill>
                <a:latin typeface="Calisto MT" pitchFamily="18" charset="0"/>
              </a:rPr>
              <a:t>Track through the text and find evidence, </a:t>
            </a:r>
            <a:r>
              <a:rPr lang="en-GB" b="1" dirty="0">
                <a:solidFill>
                  <a:schemeClr val="tx1">
                    <a:lumMod val="75000"/>
                    <a:lumOff val="25000"/>
                  </a:schemeClr>
                </a:solidFill>
                <a:latin typeface="Calisto MT" pitchFamily="18" charset="0"/>
              </a:rPr>
              <a:t>in order</a:t>
            </a:r>
            <a:r>
              <a:rPr lang="en-GB" dirty="0">
                <a:solidFill>
                  <a:schemeClr val="tx1">
                    <a:lumMod val="75000"/>
                    <a:lumOff val="25000"/>
                  </a:schemeClr>
                </a:solidFill>
                <a:latin typeface="Calisto MT" pitchFamily="18" charset="0"/>
              </a:rPr>
              <a:t>, as thoroughly as possible. Use evidence from the whole extract. Don’t forget about using quotes from the stage directions!</a:t>
            </a:r>
          </a:p>
          <a:p>
            <a:pPr fontAlgn="auto">
              <a:spcAft>
                <a:spcPts val="0"/>
              </a:spcAft>
              <a:defRPr/>
            </a:pPr>
            <a:endParaRPr lang="en-GB" dirty="0">
              <a:solidFill>
                <a:schemeClr val="tx1">
                  <a:lumMod val="75000"/>
                  <a:lumOff val="25000"/>
                </a:schemeClr>
              </a:solidFill>
              <a:latin typeface="Calisto MT" pitchFamily="18" charset="0"/>
            </a:endParaRPr>
          </a:p>
          <a:p>
            <a:pPr fontAlgn="auto">
              <a:spcAft>
                <a:spcPts val="0"/>
              </a:spcAft>
              <a:defRPr/>
            </a:pPr>
            <a:r>
              <a:rPr lang="en-GB" dirty="0">
                <a:solidFill>
                  <a:schemeClr val="tx1">
                    <a:lumMod val="75000"/>
                    <a:lumOff val="25000"/>
                  </a:schemeClr>
                </a:solidFill>
                <a:latin typeface="Calisto MT" pitchFamily="18" charset="0"/>
              </a:rPr>
              <a:t>If you think it is relevant, you can mention something from other parts of the text, but </a:t>
            </a:r>
            <a:r>
              <a:rPr lang="en-GB" b="1" dirty="0">
                <a:solidFill>
                  <a:schemeClr val="tx1">
                    <a:lumMod val="75000"/>
                    <a:lumOff val="25000"/>
                  </a:schemeClr>
                </a:solidFill>
                <a:latin typeface="Calisto MT" pitchFamily="18" charset="0"/>
              </a:rPr>
              <a:t>always remain focused on the extract</a:t>
            </a:r>
            <a:r>
              <a:rPr lang="en-GB" dirty="0">
                <a:solidFill>
                  <a:schemeClr val="tx1">
                    <a:lumMod val="75000"/>
                    <a:lumOff val="25000"/>
                  </a:schemeClr>
                </a:solidFill>
                <a:latin typeface="Calisto MT" pitchFamily="18" charset="0"/>
              </a:rPr>
              <a:t>.</a:t>
            </a:r>
          </a:p>
          <a:p>
            <a:pPr fontAlgn="auto">
              <a:spcAft>
                <a:spcPts val="0"/>
              </a:spcAft>
              <a:defRPr/>
            </a:pPr>
            <a:endParaRPr lang="en-GB" dirty="0">
              <a:solidFill>
                <a:schemeClr val="tx1">
                  <a:lumMod val="75000"/>
                  <a:lumOff val="25000"/>
                </a:schemeClr>
              </a:solidFill>
              <a:latin typeface="Calisto MT" pitchFamily="18" charset="0"/>
            </a:endParaRPr>
          </a:p>
          <a:p>
            <a:pPr algn="ctr" fontAlgn="auto">
              <a:spcAft>
                <a:spcPts val="0"/>
              </a:spcAft>
              <a:buFont typeface="Rage Italic" pitchFamily="66" charset="0"/>
              <a:buNone/>
              <a:defRPr/>
            </a:pPr>
            <a:r>
              <a:rPr lang="en-GB" b="1" dirty="0">
                <a:solidFill>
                  <a:schemeClr val="tx1">
                    <a:lumMod val="75000"/>
                    <a:lumOff val="25000"/>
                  </a:schemeClr>
                </a:solidFill>
                <a:latin typeface="Calisto MT" pitchFamily="18" charset="0"/>
              </a:rPr>
              <a:t>20 minutes – one side of A4 – 10 marks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0"/>
            <a:ext cx="8040688" cy="1443038"/>
          </a:xfrm>
        </p:spPr>
        <p:txBody>
          <a:bodyPr rtlCol="0">
            <a:normAutofit fontScale="90000"/>
          </a:bodyPr>
          <a:lstStyle/>
          <a:p>
            <a:pPr fontAlgn="auto">
              <a:spcAft>
                <a:spcPts val="0"/>
              </a:spcAft>
              <a:defRPr/>
            </a:pPr>
            <a:r>
              <a:rPr lang="en-GB" dirty="0">
                <a:solidFill>
                  <a:schemeClr val="tx1">
                    <a:lumMod val="85000"/>
                    <a:lumOff val="15000"/>
                  </a:schemeClr>
                </a:solidFill>
                <a:latin typeface="Showcard Gothic" pitchFamily="82" charset="0"/>
              </a:rPr>
              <a:t>Drama extract questions: </a:t>
            </a:r>
            <a:br>
              <a:rPr lang="en-GB" dirty="0">
                <a:solidFill>
                  <a:schemeClr val="tx1">
                    <a:lumMod val="85000"/>
                    <a:lumOff val="15000"/>
                  </a:schemeClr>
                </a:solidFill>
                <a:latin typeface="Showcard Gothic" pitchFamily="82" charset="0"/>
              </a:rPr>
            </a:br>
            <a:r>
              <a:rPr lang="en-GB" dirty="0">
                <a:solidFill>
                  <a:schemeClr val="tx1">
                    <a:lumMod val="85000"/>
                    <a:lumOff val="15000"/>
                  </a:schemeClr>
                </a:solidFill>
                <a:latin typeface="Showcard Gothic" pitchFamily="82" charset="0"/>
              </a:rPr>
              <a:t>3 main types – audience </a:t>
            </a:r>
          </a:p>
        </p:txBody>
      </p:sp>
      <p:sp>
        <p:nvSpPr>
          <p:cNvPr id="3" name="Content Placeholder 2"/>
          <p:cNvSpPr>
            <a:spLocks noGrp="1"/>
          </p:cNvSpPr>
          <p:nvPr>
            <p:ph idx="1"/>
          </p:nvPr>
        </p:nvSpPr>
        <p:spPr>
          <a:xfrm>
            <a:off x="179388" y="1600200"/>
            <a:ext cx="8785225" cy="5068888"/>
          </a:xfrm>
        </p:spPr>
        <p:txBody>
          <a:bodyPr rtlCol="0">
            <a:noAutofit/>
          </a:bodyPr>
          <a:lstStyle/>
          <a:p>
            <a:pPr fontAlgn="auto">
              <a:spcAft>
                <a:spcPts val="0"/>
              </a:spcAft>
              <a:defRPr/>
            </a:pPr>
            <a:r>
              <a:rPr lang="en-GB" sz="1850" dirty="0">
                <a:solidFill>
                  <a:schemeClr val="tx1">
                    <a:lumMod val="75000"/>
                    <a:lumOff val="25000"/>
                  </a:schemeClr>
                </a:solidFill>
                <a:latin typeface="Calisto MT" pitchFamily="18" charset="0"/>
              </a:rPr>
              <a:t>Compare audiences from 2013 to 1945.</a:t>
            </a:r>
          </a:p>
          <a:p>
            <a:pPr fontAlgn="auto">
              <a:spcAft>
                <a:spcPts val="0"/>
              </a:spcAft>
              <a:defRPr/>
            </a:pPr>
            <a:endParaRPr lang="en-GB" sz="1850" dirty="0">
              <a:solidFill>
                <a:schemeClr val="tx1">
                  <a:lumMod val="75000"/>
                  <a:lumOff val="25000"/>
                </a:schemeClr>
              </a:solidFill>
              <a:latin typeface="Calisto MT" pitchFamily="18" charset="0"/>
            </a:endParaRPr>
          </a:p>
          <a:p>
            <a:pPr fontAlgn="auto">
              <a:spcAft>
                <a:spcPts val="0"/>
              </a:spcAft>
              <a:defRPr/>
            </a:pPr>
            <a:r>
              <a:rPr lang="en-GB" sz="1850" dirty="0">
                <a:solidFill>
                  <a:schemeClr val="tx1">
                    <a:lumMod val="75000"/>
                    <a:lumOff val="25000"/>
                  </a:schemeClr>
                </a:solidFill>
                <a:latin typeface="Calisto MT" pitchFamily="18" charset="0"/>
              </a:rPr>
              <a:t>You may find a question asking how the audience might respond to this part of the play. If so, talk about how audience members might react to a character’s behaviour or the development of the plot. Choose 5 – 6 examples.</a:t>
            </a:r>
          </a:p>
          <a:p>
            <a:pPr fontAlgn="auto">
              <a:spcAft>
                <a:spcPts val="0"/>
              </a:spcAft>
              <a:defRPr/>
            </a:pPr>
            <a:endParaRPr lang="en-GB" sz="1850" dirty="0">
              <a:solidFill>
                <a:schemeClr val="tx1">
                  <a:lumMod val="75000"/>
                  <a:lumOff val="25000"/>
                </a:schemeClr>
              </a:solidFill>
              <a:latin typeface="Calisto MT" pitchFamily="18" charset="0"/>
            </a:endParaRPr>
          </a:p>
          <a:p>
            <a:pPr fontAlgn="auto">
              <a:spcAft>
                <a:spcPts val="0"/>
              </a:spcAft>
              <a:defRPr/>
            </a:pPr>
            <a:r>
              <a:rPr lang="en-GB" sz="1850" dirty="0">
                <a:solidFill>
                  <a:schemeClr val="tx1">
                    <a:lumMod val="75000"/>
                    <a:lumOff val="25000"/>
                  </a:schemeClr>
                </a:solidFill>
                <a:latin typeface="Calisto MT" pitchFamily="18" charset="0"/>
              </a:rPr>
              <a:t>Always be specific – no broad statements – support with quotes.</a:t>
            </a:r>
          </a:p>
          <a:p>
            <a:pPr fontAlgn="auto">
              <a:spcAft>
                <a:spcPts val="0"/>
              </a:spcAft>
              <a:defRPr/>
            </a:pPr>
            <a:endParaRPr lang="en-GB" sz="1850" dirty="0">
              <a:solidFill>
                <a:schemeClr val="tx1">
                  <a:lumMod val="75000"/>
                  <a:lumOff val="25000"/>
                </a:schemeClr>
              </a:solidFill>
              <a:latin typeface="Calisto MT" pitchFamily="18" charset="0"/>
            </a:endParaRPr>
          </a:p>
          <a:p>
            <a:pPr fontAlgn="auto">
              <a:spcAft>
                <a:spcPts val="0"/>
              </a:spcAft>
              <a:defRPr/>
            </a:pPr>
            <a:r>
              <a:rPr lang="en-GB" sz="1850" dirty="0">
                <a:solidFill>
                  <a:schemeClr val="tx1">
                    <a:lumMod val="75000"/>
                    <a:lumOff val="25000"/>
                  </a:schemeClr>
                </a:solidFill>
                <a:latin typeface="Calisto MT" pitchFamily="18" charset="0"/>
              </a:rPr>
              <a:t>Remember to use the stage directions!</a:t>
            </a:r>
          </a:p>
          <a:p>
            <a:pPr fontAlgn="auto">
              <a:spcAft>
                <a:spcPts val="0"/>
              </a:spcAft>
              <a:defRPr/>
            </a:pPr>
            <a:endParaRPr lang="en-GB" sz="1850" dirty="0">
              <a:solidFill>
                <a:schemeClr val="tx1">
                  <a:lumMod val="75000"/>
                  <a:lumOff val="25000"/>
                </a:schemeClr>
              </a:solidFill>
              <a:latin typeface="Calisto MT" pitchFamily="18" charset="0"/>
            </a:endParaRPr>
          </a:p>
          <a:p>
            <a:pPr fontAlgn="auto">
              <a:spcAft>
                <a:spcPts val="0"/>
              </a:spcAft>
              <a:buFont typeface="Rage Italic" pitchFamily="66" charset="0"/>
              <a:buNone/>
              <a:defRPr/>
            </a:pPr>
            <a:r>
              <a:rPr lang="en-GB" sz="1850" b="1" u="sng" dirty="0">
                <a:solidFill>
                  <a:schemeClr val="tx1">
                    <a:lumMod val="75000"/>
                    <a:lumOff val="25000"/>
                  </a:schemeClr>
                </a:solidFill>
                <a:latin typeface="Calisto MT" pitchFamily="18" charset="0"/>
              </a:rPr>
              <a:t>Example Questions</a:t>
            </a:r>
            <a:endParaRPr lang="en-GB" sz="1850" dirty="0">
              <a:solidFill>
                <a:schemeClr val="tx1">
                  <a:lumMod val="75000"/>
                  <a:lumOff val="25000"/>
                </a:schemeClr>
              </a:solidFill>
              <a:latin typeface="Calisto MT" pitchFamily="18" charset="0"/>
            </a:endParaRPr>
          </a:p>
          <a:p>
            <a:pPr fontAlgn="auto">
              <a:spcAft>
                <a:spcPts val="0"/>
              </a:spcAft>
              <a:buFont typeface="Wingdings" pitchFamily="2" charset="2"/>
              <a:buChar char="v"/>
              <a:defRPr/>
            </a:pPr>
            <a:r>
              <a:rPr lang="en-GB" sz="1850" i="1" dirty="0">
                <a:solidFill>
                  <a:schemeClr val="tx1">
                    <a:lumMod val="75000"/>
                    <a:lumOff val="25000"/>
                  </a:schemeClr>
                </a:solidFill>
                <a:latin typeface="Calisto MT" pitchFamily="18" charset="0"/>
              </a:rPr>
              <a:t>How do you think an audience would respond to this part of the play? Give reasons for what you say.</a:t>
            </a:r>
          </a:p>
          <a:p>
            <a:pPr fontAlgn="auto">
              <a:spcAft>
                <a:spcPts val="0"/>
              </a:spcAft>
              <a:buFont typeface="Wingdings" pitchFamily="2" charset="2"/>
              <a:buChar char="v"/>
              <a:defRPr/>
            </a:pPr>
            <a:endParaRPr lang="en-GB" sz="1850" i="1" dirty="0">
              <a:solidFill>
                <a:schemeClr val="tx1">
                  <a:lumMod val="75000"/>
                  <a:lumOff val="25000"/>
                </a:schemeClr>
              </a:solidFill>
              <a:latin typeface="Calisto MT" pitchFamily="18" charset="0"/>
            </a:endParaRPr>
          </a:p>
          <a:p>
            <a:pPr fontAlgn="auto">
              <a:spcAft>
                <a:spcPts val="0"/>
              </a:spcAft>
              <a:buFont typeface="Wingdings" pitchFamily="2" charset="2"/>
              <a:buChar char="v"/>
              <a:defRPr/>
            </a:pPr>
            <a:r>
              <a:rPr lang="en-GB" sz="1850" i="1" dirty="0">
                <a:solidFill>
                  <a:schemeClr val="tx1">
                    <a:lumMod val="75000"/>
                    <a:lumOff val="25000"/>
                  </a:schemeClr>
                </a:solidFill>
                <a:latin typeface="Calisto MT" pitchFamily="18" charset="0"/>
              </a:rPr>
              <a:t>Look closely at how Gerald speaks and behaves here. How could it affect an audience’s feelings towards him?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0"/>
            <a:ext cx="8040688" cy="1443038"/>
          </a:xfrm>
        </p:spPr>
        <p:txBody>
          <a:bodyPr rtlCol="0">
            <a:normAutofit fontScale="90000"/>
          </a:bodyPr>
          <a:lstStyle/>
          <a:p>
            <a:pPr fontAlgn="auto">
              <a:spcAft>
                <a:spcPts val="0"/>
              </a:spcAft>
              <a:defRPr/>
            </a:pPr>
            <a:r>
              <a:rPr lang="en-GB" dirty="0">
                <a:solidFill>
                  <a:schemeClr val="tx1">
                    <a:lumMod val="85000"/>
                    <a:lumOff val="15000"/>
                  </a:schemeClr>
                </a:solidFill>
                <a:latin typeface="Showcard Gothic" pitchFamily="82" charset="0"/>
              </a:rPr>
              <a:t>Drama extract questions: </a:t>
            </a:r>
            <a:br>
              <a:rPr lang="en-GB" dirty="0">
                <a:solidFill>
                  <a:schemeClr val="tx1">
                    <a:lumMod val="85000"/>
                    <a:lumOff val="15000"/>
                  </a:schemeClr>
                </a:solidFill>
                <a:latin typeface="Showcard Gothic" pitchFamily="82" charset="0"/>
              </a:rPr>
            </a:br>
            <a:r>
              <a:rPr lang="en-GB" dirty="0">
                <a:solidFill>
                  <a:schemeClr val="tx1">
                    <a:lumMod val="85000"/>
                    <a:lumOff val="15000"/>
                  </a:schemeClr>
                </a:solidFill>
                <a:latin typeface="Showcard Gothic" pitchFamily="82" charset="0"/>
              </a:rPr>
              <a:t>3 main types – characters</a:t>
            </a:r>
          </a:p>
        </p:txBody>
      </p:sp>
      <p:sp>
        <p:nvSpPr>
          <p:cNvPr id="39938" name="Content Placeholder 2"/>
          <p:cNvSpPr>
            <a:spLocks noGrp="1"/>
          </p:cNvSpPr>
          <p:nvPr>
            <p:ph idx="1"/>
          </p:nvPr>
        </p:nvSpPr>
        <p:spPr>
          <a:xfrm>
            <a:off x="179388" y="1600200"/>
            <a:ext cx="8785225" cy="5068888"/>
          </a:xfrm>
        </p:spPr>
        <p:txBody>
          <a:bodyPr/>
          <a:lstStyle/>
          <a:p>
            <a:r>
              <a:rPr lang="en-GB" sz="2200">
                <a:latin typeface="Calisto MT" pitchFamily="18" charset="0"/>
              </a:rPr>
              <a:t>What they say, think, feel and do.</a:t>
            </a:r>
          </a:p>
          <a:p>
            <a:endParaRPr lang="en-GB" sz="2200">
              <a:latin typeface="Calisto MT" pitchFamily="18" charset="0"/>
            </a:endParaRPr>
          </a:p>
          <a:p>
            <a:r>
              <a:rPr lang="en-GB" sz="2200">
                <a:latin typeface="Calisto MT" pitchFamily="18" charset="0"/>
              </a:rPr>
              <a:t>How they are described – stage directions.</a:t>
            </a:r>
          </a:p>
          <a:p>
            <a:endParaRPr lang="en-GB" sz="2200">
              <a:latin typeface="Calisto MT" pitchFamily="18" charset="0"/>
            </a:endParaRPr>
          </a:p>
          <a:p>
            <a:r>
              <a:rPr lang="en-GB" sz="2200">
                <a:latin typeface="Calisto MT" pitchFamily="18" charset="0"/>
              </a:rPr>
              <a:t>What others say, think and feel about them, how they act towards them.</a:t>
            </a:r>
          </a:p>
          <a:p>
            <a:endParaRPr lang="en-GB" sz="2200">
              <a:latin typeface="Calisto MT" pitchFamily="18" charset="0"/>
            </a:endParaRPr>
          </a:p>
          <a:p>
            <a:pPr>
              <a:buFont typeface="Rage Italic" pitchFamily="66" charset="0"/>
              <a:buNone/>
            </a:pPr>
            <a:r>
              <a:rPr lang="en-GB" sz="2200" b="1" u="sng">
                <a:latin typeface="Calisto MT" pitchFamily="18" charset="0"/>
              </a:rPr>
              <a:t>Example Questions</a:t>
            </a:r>
            <a:endParaRPr lang="en-GB" sz="2200">
              <a:latin typeface="Calisto MT" pitchFamily="18" charset="0"/>
            </a:endParaRPr>
          </a:p>
          <a:p>
            <a:pPr>
              <a:buFont typeface="Wingdings" pitchFamily="2" charset="2"/>
              <a:buChar char="v"/>
            </a:pPr>
            <a:r>
              <a:rPr lang="en-GB" sz="2200" i="1">
                <a:latin typeface="Calisto MT" pitchFamily="18" charset="0"/>
              </a:rPr>
              <a:t>What does this extract reveal about Mr Birling?</a:t>
            </a:r>
          </a:p>
          <a:p>
            <a:pPr>
              <a:buFont typeface="Wingdings" pitchFamily="2" charset="2"/>
              <a:buChar char="v"/>
            </a:pPr>
            <a:endParaRPr lang="en-GB" sz="2200" i="1">
              <a:latin typeface="Calisto MT" pitchFamily="18" charset="0"/>
            </a:endParaRPr>
          </a:p>
          <a:p>
            <a:pPr>
              <a:buFont typeface="Wingdings" pitchFamily="2" charset="2"/>
              <a:buChar char="v"/>
            </a:pPr>
            <a:r>
              <a:rPr lang="en-GB" sz="2200" i="1">
                <a:latin typeface="Calisto MT" pitchFamily="18" charset="0"/>
              </a:rPr>
              <a:t>Show how the writer demonstrates Sheila’s thoughts and feelings.</a:t>
            </a:r>
          </a:p>
          <a:p>
            <a:pPr>
              <a:buFont typeface="Wingdings" pitchFamily="2" charset="2"/>
              <a:buChar char="v"/>
            </a:pPr>
            <a:endParaRPr lang="en-GB" sz="2200" i="1">
              <a:latin typeface="Calisto MT" pitchFamily="18" charset="0"/>
            </a:endParaRPr>
          </a:p>
          <a:p>
            <a:pPr>
              <a:buFont typeface="Wingdings" pitchFamily="2" charset="2"/>
              <a:buChar char="v"/>
            </a:pPr>
            <a:r>
              <a:rPr lang="en-GB" sz="2200" i="1">
                <a:latin typeface="Calisto MT" pitchFamily="18" charset="0"/>
              </a:rPr>
              <a:t>What are your thoughts and feelings as you read this extract?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3038"/>
          </a:xfrm>
        </p:spPr>
        <p:txBody>
          <a:bodyPr rtlCol="0">
            <a:normAutofit fontScale="90000"/>
          </a:bodyPr>
          <a:lstStyle/>
          <a:p>
            <a:pPr fontAlgn="auto">
              <a:spcAft>
                <a:spcPts val="0"/>
              </a:spcAft>
              <a:defRPr/>
            </a:pPr>
            <a:r>
              <a:rPr lang="en-GB" dirty="0">
                <a:solidFill>
                  <a:schemeClr val="tx1">
                    <a:lumMod val="85000"/>
                    <a:lumOff val="15000"/>
                  </a:schemeClr>
                </a:solidFill>
                <a:latin typeface="Showcard Gothic" pitchFamily="82" charset="0"/>
              </a:rPr>
              <a:t>Drama extract questions: </a:t>
            </a:r>
            <a:br>
              <a:rPr lang="en-GB" dirty="0">
                <a:solidFill>
                  <a:schemeClr val="tx1">
                    <a:lumMod val="85000"/>
                    <a:lumOff val="15000"/>
                  </a:schemeClr>
                </a:solidFill>
                <a:latin typeface="Showcard Gothic" pitchFamily="82" charset="0"/>
              </a:rPr>
            </a:br>
            <a:r>
              <a:rPr lang="en-GB" dirty="0">
                <a:solidFill>
                  <a:schemeClr val="tx1">
                    <a:lumMod val="85000"/>
                    <a:lumOff val="15000"/>
                  </a:schemeClr>
                </a:solidFill>
                <a:latin typeface="Showcard Gothic" pitchFamily="82" charset="0"/>
              </a:rPr>
              <a:t>3 main types – relationships</a:t>
            </a:r>
          </a:p>
        </p:txBody>
      </p:sp>
      <p:sp>
        <p:nvSpPr>
          <p:cNvPr id="40962" name="Content Placeholder 2"/>
          <p:cNvSpPr>
            <a:spLocks noGrp="1"/>
          </p:cNvSpPr>
          <p:nvPr>
            <p:ph idx="1"/>
          </p:nvPr>
        </p:nvSpPr>
        <p:spPr>
          <a:xfrm>
            <a:off x="179388" y="1600200"/>
            <a:ext cx="8785225" cy="5068888"/>
          </a:xfrm>
        </p:spPr>
        <p:txBody>
          <a:bodyPr/>
          <a:lstStyle/>
          <a:p>
            <a:r>
              <a:rPr lang="en-GB" sz="2200">
                <a:latin typeface="Calisto MT" pitchFamily="18" charset="0"/>
              </a:rPr>
              <a:t>What characters say to each other and how they say them.</a:t>
            </a:r>
          </a:p>
          <a:p>
            <a:endParaRPr lang="en-GB" sz="2200">
              <a:latin typeface="Calisto MT" pitchFamily="18" charset="0"/>
            </a:endParaRPr>
          </a:p>
          <a:p>
            <a:r>
              <a:rPr lang="en-GB" sz="2200">
                <a:latin typeface="Calisto MT" pitchFamily="18" charset="0"/>
              </a:rPr>
              <a:t>What is implied by what characters say. </a:t>
            </a:r>
          </a:p>
          <a:p>
            <a:endParaRPr lang="en-GB" sz="2200">
              <a:latin typeface="Calisto MT" pitchFamily="18" charset="0"/>
            </a:endParaRPr>
          </a:p>
          <a:p>
            <a:r>
              <a:rPr lang="en-GB" sz="2200">
                <a:latin typeface="Calisto MT" pitchFamily="18" charset="0"/>
              </a:rPr>
              <a:t>How the characters behave with each other.</a:t>
            </a:r>
          </a:p>
          <a:p>
            <a:endParaRPr lang="en-GB" sz="2200">
              <a:latin typeface="Calisto MT" pitchFamily="18" charset="0"/>
            </a:endParaRPr>
          </a:p>
          <a:p>
            <a:r>
              <a:rPr lang="en-GB" sz="2200">
                <a:latin typeface="Calisto MT" pitchFamily="18" charset="0"/>
              </a:rPr>
              <a:t>What their body language reveals.</a:t>
            </a:r>
          </a:p>
          <a:p>
            <a:endParaRPr lang="en-GB" sz="2200">
              <a:latin typeface="Calisto MT" pitchFamily="18" charset="0"/>
            </a:endParaRPr>
          </a:p>
          <a:p>
            <a:r>
              <a:rPr lang="en-GB" sz="2200">
                <a:latin typeface="Calisto MT" pitchFamily="18" charset="0"/>
              </a:rPr>
              <a:t>What you think about a character’s relationship – it might change.</a:t>
            </a:r>
          </a:p>
          <a:p>
            <a:pPr>
              <a:buFont typeface="Rage Italic" pitchFamily="66" charset="0"/>
              <a:buNone/>
            </a:pPr>
            <a:endParaRPr lang="en-GB" sz="2200">
              <a:latin typeface="Calisto MT" pitchFamily="18" charset="0"/>
            </a:endParaRPr>
          </a:p>
          <a:p>
            <a:pPr>
              <a:buFont typeface="Rage Italic" pitchFamily="66" charset="0"/>
              <a:buNone/>
            </a:pPr>
            <a:r>
              <a:rPr lang="en-GB" sz="2200" b="1" u="sng">
                <a:latin typeface="Calisto MT" pitchFamily="18" charset="0"/>
              </a:rPr>
              <a:t>Example Question</a:t>
            </a:r>
            <a:endParaRPr lang="en-GB" sz="2200">
              <a:latin typeface="Calisto MT" pitchFamily="18" charset="0"/>
            </a:endParaRPr>
          </a:p>
          <a:p>
            <a:pPr>
              <a:buFont typeface="Wingdings" pitchFamily="2" charset="2"/>
              <a:buChar char="v"/>
            </a:pPr>
            <a:r>
              <a:rPr lang="en-GB" sz="2200" i="1">
                <a:latin typeface="Calisto MT" pitchFamily="18" charset="0"/>
              </a:rPr>
              <a:t>Look closely at how Sheila and Mrs Birling speak and behave here. What does it reveal about their relationship?</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GB">
                <a:latin typeface="Britannic Bold" pitchFamily="34" charset="0"/>
              </a:rPr>
              <a:t>Extract Question</a:t>
            </a:r>
          </a:p>
        </p:txBody>
      </p:sp>
      <p:sp>
        <p:nvSpPr>
          <p:cNvPr id="41986" name="TextBox 3"/>
          <p:cNvSpPr txBox="1">
            <a:spLocks noChangeArrowheads="1"/>
          </p:cNvSpPr>
          <p:nvPr/>
        </p:nvSpPr>
        <p:spPr bwMode="auto">
          <a:xfrm>
            <a:off x="323850" y="1773238"/>
            <a:ext cx="8424863" cy="4032250"/>
          </a:xfrm>
          <a:prstGeom prst="rect">
            <a:avLst/>
          </a:prstGeom>
          <a:solidFill>
            <a:schemeClr val="bg1"/>
          </a:solidFill>
          <a:ln w="28575">
            <a:solidFill>
              <a:schemeClr val="tx1"/>
            </a:solidFill>
            <a:miter lim="800000"/>
            <a:headEnd/>
            <a:tailEnd/>
          </a:ln>
        </p:spPr>
        <p:txBody>
          <a:bodyPr>
            <a:spAutoFit/>
          </a:bodyPr>
          <a:lstStyle/>
          <a:p>
            <a:pPr algn="ctr"/>
            <a:r>
              <a:rPr lang="en-GB" sz="3200">
                <a:latin typeface="Comic Sans MS" pitchFamily="66" charset="0"/>
              </a:rPr>
              <a:t>Read the </a:t>
            </a:r>
            <a:r>
              <a:rPr lang="en-GB" sz="3200">
                <a:latin typeface="Comic Sans MS" pitchFamily="66" charset="0"/>
                <a:hlinkClick r:id="rId2" action="ppaction://hlinkfile"/>
              </a:rPr>
              <a:t>extract</a:t>
            </a:r>
            <a:r>
              <a:rPr lang="en-GB" sz="3200">
                <a:latin typeface="Comic Sans MS" pitchFamily="66" charset="0"/>
              </a:rPr>
              <a:t> and then answer the following question:</a:t>
            </a:r>
          </a:p>
          <a:p>
            <a:pPr algn="ctr"/>
            <a:endParaRPr lang="en-GB" sz="3200">
              <a:latin typeface="Comic Sans MS" pitchFamily="66" charset="0"/>
            </a:endParaRPr>
          </a:p>
          <a:p>
            <a:pPr algn="ctr"/>
            <a:r>
              <a:rPr lang="en-GB" sz="3200" b="1">
                <a:latin typeface="Comic Sans MS" pitchFamily="66" charset="0"/>
              </a:rPr>
              <a:t>Look closely at how Gerald speaks and behaves here. How could it affect an audience’s feelings towards him?</a:t>
            </a:r>
          </a:p>
          <a:p>
            <a:pPr algn="ctr"/>
            <a:endParaRPr lang="en-GB" sz="3200" b="1">
              <a:latin typeface="Comic Sans MS" pitchFamily="66" charset="0"/>
            </a:endParaRPr>
          </a:p>
          <a:p>
            <a:pPr algn="ctr"/>
            <a:r>
              <a:rPr lang="en-GB" sz="3200" b="1">
                <a:latin typeface="Comic Sans MS" pitchFamily="66" charset="0"/>
              </a:rPr>
              <a:t>(10 marks)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550863" y="-26988"/>
            <a:ext cx="8042275" cy="1443038"/>
          </a:xfrm>
        </p:spPr>
        <p:txBody>
          <a:bodyPr/>
          <a:lstStyle/>
          <a:p>
            <a:r>
              <a:rPr lang="en-GB"/>
              <a:t>TIMELINE</a:t>
            </a:r>
          </a:p>
        </p:txBody>
      </p:sp>
      <p:graphicFrame>
        <p:nvGraphicFramePr>
          <p:cNvPr id="4" name="Content Placeholder 3"/>
          <p:cNvGraphicFramePr>
            <a:graphicFrameLocks noGrp="1"/>
          </p:cNvGraphicFramePr>
          <p:nvPr>
            <p:ph idx="1"/>
          </p:nvPr>
        </p:nvGraphicFramePr>
        <p:xfrm>
          <a:off x="447675" y="1484313"/>
          <a:ext cx="8300309" cy="5054600"/>
        </p:xfrm>
        <a:graphic>
          <a:graphicData uri="http://schemas.openxmlformats.org/drawingml/2006/table">
            <a:tbl>
              <a:tblPr firstRow="1" bandRow="1">
                <a:tableStyleId>{7DF18680-E054-41AD-8BC1-D1AEF772440D}</a:tableStyleId>
              </a:tblPr>
              <a:tblGrid>
                <a:gridCol w="2314600">
                  <a:extLst>
                    <a:ext uri="{9D8B030D-6E8A-4147-A177-3AD203B41FA5}">
                      <a16:colId xmlns:a16="http://schemas.microsoft.com/office/drawing/2014/main" val="20000"/>
                    </a:ext>
                  </a:extLst>
                </a:gridCol>
                <a:gridCol w="3960440">
                  <a:extLst>
                    <a:ext uri="{9D8B030D-6E8A-4147-A177-3AD203B41FA5}">
                      <a16:colId xmlns:a16="http://schemas.microsoft.com/office/drawing/2014/main" val="20001"/>
                    </a:ext>
                  </a:extLst>
                </a:gridCol>
                <a:gridCol w="2025269">
                  <a:extLst>
                    <a:ext uri="{9D8B030D-6E8A-4147-A177-3AD203B41FA5}">
                      <a16:colId xmlns:a16="http://schemas.microsoft.com/office/drawing/2014/main" val="20002"/>
                    </a:ext>
                  </a:extLst>
                </a:gridCol>
              </a:tblGrid>
              <a:tr h="370840">
                <a:tc>
                  <a:txBody>
                    <a:bodyPr/>
                    <a:lstStyle/>
                    <a:p>
                      <a:pPr algn="ctr"/>
                      <a:r>
                        <a:rPr lang="en-GB" dirty="0"/>
                        <a:t>YEAR AND MONTH</a:t>
                      </a:r>
                    </a:p>
                  </a:txBody>
                  <a:tcPr/>
                </a:tc>
                <a:tc>
                  <a:txBody>
                    <a:bodyPr/>
                    <a:lstStyle/>
                    <a:p>
                      <a:pPr algn="ctr"/>
                      <a:r>
                        <a:rPr lang="en-GB" dirty="0"/>
                        <a:t>WHAT HAPPENS</a:t>
                      </a:r>
                    </a:p>
                  </a:txBody>
                  <a:tcPr/>
                </a:tc>
                <a:tc>
                  <a:txBody>
                    <a:bodyPr/>
                    <a:lstStyle/>
                    <a:p>
                      <a:pPr algn="ctr"/>
                      <a:r>
                        <a:rPr lang="en-GB" dirty="0"/>
                        <a:t>PERSON INVOLVED</a:t>
                      </a:r>
                    </a:p>
                  </a:txBody>
                  <a:tcPr/>
                </a:tc>
                <a:extLst>
                  <a:ext uri="{0D108BD9-81ED-4DB2-BD59-A6C34878D82A}">
                    <a16:rowId xmlns:a16="http://schemas.microsoft.com/office/drawing/2014/main" val="10000"/>
                  </a:ext>
                </a:extLst>
              </a:tr>
              <a:tr h="370840">
                <a:tc>
                  <a:txBody>
                    <a:bodyPr/>
                    <a:lstStyle/>
                    <a:p>
                      <a:pPr algn="ctr"/>
                      <a:r>
                        <a:rPr lang="en-GB" dirty="0"/>
                        <a:t>September 1910</a:t>
                      </a:r>
                    </a:p>
                  </a:txBody>
                  <a:tcPr/>
                </a:tc>
                <a:tc>
                  <a:txBody>
                    <a:bodyPr/>
                    <a:lstStyle/>
                    <a:p>
                      <a:pPr algn="ctr"/>
                      <a:r>
                        <a:rPr lang="en-GB" dirty="0"/>
                        <a:t>Eva sacked</a:t>
                      </a:r>
                      <a:r>
                        <a:rPr lang="en-GB" baseline="0" dirty="0"/>
                        <a:t> by Birling and Co.</a:t>
                      </a:r>
                      <a:endParaRPr lang="en-GB" dirty="0"/>
                    </a:p>
                  </a:txBody>
                  <a:tcPr/>
                </a:tc>
                <a:tc>
                  <a:txBody>
                    <a:bodyPr/>
                    <a:lstStyle/>
                    <a:p>
                      <a:pPr algn="ctr"/>
                      <a:r>
                        <a:rPr lang="en-GB" dirty="0"/>
                        <a:t>MR BIRLING</a:t>
                      </a:r>
                    </a:p>
                  </a:txBody>
                  <a:tcPr/>
                </a:tc>
                <a:extLst>
                  <a:ext uri="{0D108BD9-81ED-4DB2-BD59-A6C34878D82A}">
                    <a16:rowId xmlns:a16="http://schemas.microsoft.com/office/drawing/2014/main" val="10001"/>
                  </a:ext>
                </a:extLst>
              </a:tr>
              <a:tr h="370840">
                <a:tc>
                  <a:txBody>
                    <a:bodyPr/>
                    <a:lstStyle/>
                    <a:p>
                      <a:pPr algn="ctr"/>
                      <a:r>
                        <a:rPr lang="en-GB" dirty="0"/>
                        <a:t>December 1910</a:t>
                      </a:r>
                    </a:p>
                  </a:txBody>
                  <a:tcPr/>
                </a:tc>
                <a:tc>
                  <a:txBody>
                    <a:bodyPr/>
                    <a:lstStyle/>
                    <a:p>
                      <a:pPr algn="ctr"/>
                      <a:r>
                        <a:rPr lang="en-GB" dirty="0"/>
                        <a:t>Eva employed by </a:t>
                      </a:r>
                      <a:r>
                        <a:rPr lang="en-GB" dirty="0" err="1"/>
                        <a:t>Milwards</a:t>
                      </a:r>
                      <a:r>
                        <a:rPr lang="en-GB" dirty="0"/>
                        <a:t>.</a:t>
                      </a:r>
                    </a:p>
                  </a:txBody>
                  <a:tcPr/>
                </a:tc>
                <a:tc>
                  <a:txBody>
                    <a:bodyPr/>
                    <a:lstStyle/>
                    <a:p>
                      <a:pPr algn="ctr"/>
                      <a:endParaRPr lang="en-GB" dirty="0"/>
                    </a:p>
                  </a:txBody>
                  <a:tcPr/>
                </a:tc>
                <a:extLst>
                  <a:ext uri="{0D108BD9-81ED-4DB2-BD59-A6C34878D82A}">
                    <a16:rowId xmlns:a16="http://schemas.microsoft.com/office/drawing/2014/main" val="10002"/>
                  </a:ext>
                </a:extLst>
              </a:tr>
              <a:tr h="370840">
                <a:tc>
                  <a:txBody>
                    <a:bodyPr/>
                    <a:lstStyle/>
                    <a:p>
                      <a:pPr algn="ctr"/>
                      <a:r>
                        <a:rPr lang="en-GB" dirty="0"/>
                        <a:t>Late January 1911</a:t>
                      </a:r>
                    </a:p>
                  </a:txBody>
                  <a:tcPr/>
                </a:tc>
                <a:tc>
                  <a:txBody>
                    <a:bodyPr/>
                    <a:lstStyle/>
                    <a:p>
                      <a:pPr algn="ctr"/>
                      <a:r>
                        <a:rPr lang="en-GB" dirty="0"/>
                        <a:t>Eva sacked by </a:t>
                      </a:r>
                      <a:r>
                        <a:rPr lang="en-GB" dirty="0" err="1"/>
                        <a:t>Milwards</a:t>
                      </a:r>
                      <a:r>
                        <a:rPr lang="en-GB" dirty="0"/>
                        <a:t>.</a:t>
                      </a:r>
                    </a:p>
                  </a:txBody>
                  <a:tcPr/>
                </a:tc>
                <a:tc>
                  <a:txBody>
                    <a:bodyPr/>
                    <a:lstStyle/>
                    <a:p>
                      <a:pPr algn="ctr"/>
                      <a:r>
                        <a:rPr lang="en-GB" dirty="0"/>
                        <a:t>SHEILA</a:t>
                      </a:r>
                      <a:r>
                        <a:rPr lang="en-GB" baseline="0" dirty="0"/>
                        <a:t> BIRLING</a:t>
                      </a:r>
                      <a:endParaRPr lang="en-GB" dirty="0"/>
                    </a:p>
                  </a:txBody>
                  <a:tcPr/>
                </a:tc>
                <a:extLst>
                  <a:ext uri="{0D108BD9-81ED-4DB2-BD59-A6C34878D82A}">
                    <a16:rowId xmlns:a16="http://schemas.microsoft.com/office/drawing/2014/main" val="10003"/>
                  </a:ext>
                </a:extLst>
              </a:tr>
              <a:tr h="370840">
                <a:tc>
                  <a:txBody>
                    <a:bodyPr/>
                    <a:lstStyle/>
                    <a:p>
                      <a:pPr algn="ctr"/>
                      <a:r>
                        <a:rPr lang="en-GB" dirty="0"/>
                        <a:t>March 1911</a:t>
                      </a:r>
                    </a:p>
                  </a:txBody>
                  <a:tcPr/>
                </a:tc>
                <a:tc>
                  <a:txBody>
                    <a:bodyPr/>
                    <a:lstStyle/>
                    <a:p>
                      <a:pPr algn="ctr"/>
                      <a:r>
                        <a:rPr lang="en-GB" dirty="0"/>
                        <a:t>Eva (calling herself Daisy Renton) becomes Gerald’s mistress.</a:t>
                      </a:r>
                    </a:p>
                  </a:txBody>
                  <a:tcPr/>
                </a:tc>
                <a:tc>
                  <a:txBody>
                    <a:bodyPr/>
                    <a:lstStyle/>
                    <a:p>
                      <a:pPr algn="ctr"/>
                      <a:r>
                        <a:rPr lang="en-GB" dirty="0"/>
                        <a:t>GERALD CROFT</a:t>
                      </a:r>
                    </a:p>
                  </a:txBody>
                  <a:tcPr/>
                </a:tc>
                <a:extLst>
                  <a:ext uri="{0D108BD9-81ED-4DB2-BD59-A6C34878D82A}">
                    <a16:rowId xmlns:a16="http://schemas.microsoft.com/office/drawing/2014/main" val="10004"/>
                  </a:ext>
                </a:extLst>
              </a:tr>
              <a:tr h="370840">
                <a:tc>
                  <a:txBody>
                    <a:bodyPr/>
                    <a:lstStyle/>
                    <a:p>
                      <a:pPr algn="ctr"/>
                      <a:r>
                        <a:rPr lang="en-GB" dirty="0"/>
                        <a:t>Early September 1911</a:t>
                      </a:r>
                    </a:p>
                  </a:txBody>
                  <a:tcPr/>
                </a:tc>
                <a:tc>
                  <a:txBody>
                    <a:bodyPr/>
                    <a:lstStyle/>
                    <a:p>
                      <a:pPr algn="ctr"/>
                      <a:r>
                        <a:rPr lang="en-GB" dirty="0"/>
                        <a:t>Gerald breaks off the affair.</a:t>
                      </a:r>
                    </a:p>
                  </a:txBody>
                  <a:tcPr/>
                </a:tc>
                <a:tc>
                  <a:txBody>
                    <a:bodyPr/>
                    <a:lstStyle/>
                    <a:p>
                      <a:pPr algn="ctr"/>
                      <a:r>
                        <a:rPr lang="en-GB" dirty="0"/>
                        <a:t>GERALD CROFT</a:t>
                      </a:r>
                    </a:p>
                  </a:txBody>
                  <a:tcPr/>
                </a:tc>
                <a:extLst>
                  <a:ext uri="{0D108BD9-81ED-4DB2-BD59-A6C34878D82A}">
                    <a16:rowId xmlns:a16="http://schemas.microsoft.com/office/drawing/2014/main" val="10005"/>
                  </a:ext>
                </a:extLst>
              </a:tr>
              <a:tr h="370840">
                <a:tc>
                  <a:txBody>
                    <a:bodyPr/>
                    <a:lstStyle/>
                    <a:p>
                      <a:pPr algn="ctr"/>
                      <a:r>
                        <a:rPr lang="en-GB" dirty="0"/>
                        <a:t>November 1911</a:t>
                      </a:r>
                    </a:p>
                  </a:txBody>
                  <a:tcPr/>
                </a:tc>
                <a:tc>
                  <a:txBody>
                    <a:bodyPr/>
                    <a:lstStyle/>
                    <a:p>
                      <a:pPr algn="ctr"/>
                      <a:r>
                        <a:rPr lang="en-GB" dirty="0"/>
                        <a:t>Eric</a:t>
                      </a:r>
                      <a:r>
                        <a:rPr lang="en-GB" baseline="0" dirty="0"/>
                        <a:t> meets Eva.</a:t>
                      </a:r>
                      <a:endParaRPr lang="en-GB" dirty="0"/>
                    </a:p>
                  </a:txBody>
                  <a:tcPr/>
                </a:tc>
                <a:tc>
                  <a:txBody>
                    <a:bodyPr/>
                    <a:lstStyle/>
                    <a:p>
                      <a:pPr algn="ctr"/>
                      <a:r>
                        <a:rPr lang="en-GB" dirty="0"/>
                        <a:t>ERIC BIRLING</a:t>
                      </a:r>
                    </a:p>
                  </a:txBody>
                  <a:tcPr/>
                </a:tc>
                <a:extLst>
                  <a:ext uri="{0D108BD9-81ED-4DB2-BD59-A6C34878D82A}">
                    <a16:rowId xmlns:a16="http://schemas.microsoft.com/office/drawing/2014/main" val="10006"/>
                  </a:ext>
                </a:extLst>
              </a:tr>
              <a:tr h="370840">
                <a:tc>
                  <a:txBody>
                    <a:bodyPr/>
                    <a:lstStyle/>
                    <a:p>
                      <a:pPr algn="ctr"/>
                      <a:r>
                        <a:rPr lang="en-GB" dirty="0"/>
                        <a:t>December 1911/January 1912</a:t>
                      </a:r>
                    </a:p>
                  </a:txBody>
                  <a:tcPr/>
                </a:tc>
                <a:tc>
                  <a:txBody>
                    <a:bodyPr/>
                    <a:lstStyle/>
                    <a:p>
                      <a:pPr algn="ctr"/>
                      <a:r>
                        <a:rPr lang="en-GB" dirty="0"/>
                        <a:t>Eva finds she is pregnant.</a:t>
                      </a:r>
                    </a:p>
                  </a:txBody>
                  <a:tcPr/>
                </a:tc>
                <a:tc>
                  <a:txBody>
                    <a:bodyPr/>
                    <a:lstStyle/>
                    <a:p>
                      <a:pPr algn="ctr"/>
                      <a:r>
                        <a:rPr lang="en-GB" dirty="0"/>
                        <a:t>ERIC BIRLING</a:t>
                      </a:r>
                    </a:p>
                  </a:txBody>
                  <a:tcPr/>
                </a:tc>
                <a:extLst>
                  <a:ext uri="{0D108BD9-81ED-4DB2-BD59-A6C34878D82A}">
                    <a16:rowId xmlns:a16="http://schemas.microsoft.com/office/drawing/2014/main" val="10007"/>
                  </a:ext>
                </a:extLst>
              </a:tr>
              <a:tr h="370840">
                <a:tc>
                  <a:txBody>
                    <a:bodyPr/>
                    <a:lstStyle/>
                    <a:p>
                      <a:pPr algn="ctr"/>
                      <a:r>
                        <a:rPr lang="en-GB" dirty="0"/>
                        <a:t>Late March 1912</a:t>
                      </a:r>
                    </a:p>
                  </a:txBody>
                  <a:tcPr/>
                </a:tc>
                <a:tc>
                  <a:txBody>
                    <a:bodyPr/>
                    <a:lstStyle/>
                    <a:p>
                      <a:pPr algn="ctr"/>
                      <a:r>
                        <a:rPr lang="en-GB" dirty="0"/>
                        <a:t>Mrs Birling turns down Eva’s application for help.</a:t>
                      </a:r>
                    </a:p>
                  </a:txBody>
                  <a:tcPr/>
                </a:tc>
                <a:tc>
                  <a:txBody>
                    <a:bodyPr/>
                    <a:lstStyle/>
                    <a:p>
                      <a:pPr algn="ctr"/>
                      <a:r>
                        <a:rPr lang="en-GB" dirty="0"/>
                        <a:t>MRS BIRLING</a:t>
                      </a:r>
                    </a:p>
                  </a:txBody>
                  <a:tcPr/>
                </a:tc>
                <a:extLst>
                  <a:ext uri="{0D108BD9-81ED-4DB2-BD59-A6C34878D82A}">
                    <a16:rowId xmlns:a16="http://schemas.microsoft.com/office/drawing/2014/main" val="10008"/>
                  </a:ext>
                </a:extLst>
              </a:tr>
              <a:tr h="370840">
                <a:tc>
                  <a:txBody>
                    <a:bodyPr/>
                    <a:lstStyle/>
                    <a:p>
                      <a:pPr algn="ctr"/>
                      <a:r>
                        <a:rPr lang="en-GB" dirty="0"/>
                        <a:t>Early April 1912</a:t>
                      </a:r>
                    </a:p>
                  </a:txBody>
                  <a:tcPr/>
                </a:tc>
                <a:tc>
                  <a:txBody>
                    <a:bodyPr/>
                    <a:lstStyle/>
                    <a:p>
                      <a:pPr algn="ctr"/>
                      <a:r>
                        <a:rPr lang="en-GB" dirty="0"/>
                        <a:t>Eva’s suicide/the Inspector calls.</a:t>
                      </a:r>
                    </a:p>
                  </a:txBody>
                  <a:tcPr/>
                </a:tc>
                <a:tc>
                  <a:txBody>
                    <a:bodyPr/>
                    <a:lstStyle/>
                    <a:p>
                      <a:pPr algn="ctr"/>
                      <a:r>
                        <a:rPr lang="en-GB" dirty="0"/>
                        <a:t>ALL</a:t>
                      </a:r>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rtlCol="0">
            <a:normAutofit fontScale="90000"/>
          </a:bodyPr>
          <a:lstStyle/>
          <a:p>
            <a:pPr fontAlgn="auto">
              <a:spcAft>
                <a:spcPts val="0"/>
              </a:spcAft>
              <a:defRPr/>
            </a:pPr>
            <a:r>
              <a:rPr lang="en-GB" dirty="0">
                <a:solidFill>
                  <a:schemeClr val="tx1">
                    <a:lumMod val="85000"/>
                    <a:lumOff val="15000"/>
                  </a:schemeClr>
                </a:solidFill>
                <a:latin typeface="Showcard Gothic" pitchFamily="82" charset="0"/>
              </a:rPr>
              <a:t>Essay questions – 4 main styles</a:t>
            </a:r>
          </a:p>
        </p:txBody>
      </p:sp>
      <p:sp>
        <p:nvSpPr>
          <p:cNvPr id="43010" name="Content Placeholder 2"/>
          <p:cNvSpPr>
            <a:spLocks noGrp="1"/>
          </p:cNvSpPr>
          <p:nvPr>
            <p:ph idx="1"/>
          </p:nvPr>
        </p:nvSpPr>
        <p:spPr>
          <a:xfrm>
            <a:off x="179388" y="1600200"/>
            <a:ext cx="8785225" cy="5068888"/>
          </a:xfrm>
        </p:spPr>
        <p:txBody>
          <a:bodyPr/>
          <a:lstStyle/>
          <a:p>
            <a:pPr>
              <a:buFont typeface="Rage Italic" pitchFamily="66" charset="0"/>
              <a:buNone/>
            </a:pPr>
            <a:r>
              <a:rPr lang="en-GB" sz="2800" b="1">
                <a:solidFill>
                  <a:srgbClr val="FF0000"/>
                </a:solidFill>
                <a:latin typeface="Comic Sans MS" pitchFamily="66" charset="0"/>
              </a:rPr>
              <a:t>Character</a:t>
            </a:r>
            <a:r>
              <a:rPr lang="en-GB" sz="2800">
                <a:latin typeface="Comic Sans MS" pitchFamily="66" charset="0"/>
              </a:rPr>
              <a:t> – what do we learn about Sheila?</a:t>
            </a:r>
          </a:p>
          <a:p>
            <a:pPr>
              <a:buFont typeface="Rage Italic" pitchFamily="66" charset="0"/>
              <a:buNone/>
            </a:pPr>
            <a:endParaRPr lang="en-GB" sz="2800" b="1">
              <a:solidFill>
                <a:srgbClr val="FF0000"/>
              </a:solidFill>
              <a:latin typeface="Comic Sans MS" pitchFamily="66" charset="0"/>
            </a:endParaRPr>
          </a:p>
          <a:p>
            <a:pPr>
              <a:buFont typeface="Rage Italic" pitchFamily="66" charset="0"/>
              <a:buNone/>
            </a:pPr>
            <a:r>
              <a:rPr lang="en-GB" sz="2800" b="1">
                <a:solidFill>
                  <a:srgbClr val="800080"/>
                </a:solidFill>
                <a:latin typeface="Comic Sans MS" pitchFamily="66" charset="0"/>
              </a:rPr>
              <a:t>Theme</a:t>
            </a:r>
            <a:r>
              <a:rPr lang="en-GB" sz="2800">
                <a:latin typeface="Comic Sans MS" pitchFamily="66" charset="0"/>
              </a:rPr>
              <a:t> – who do you have least sympathy with?</a:t>
            </a:r>
          </a:p>
          <a:p>
            <a:pPr>
              <a:buFont typeface="Rage Italic" pitchFamily="66" charset="0"/>
              <a:buNone/>
            </a:pPr>
            <a:endParaRPr lang="en-GB" sz="2800" b="1">
              <a:solidFill>
                <a:srgbClr val="800080"/>
              </a:solidFill>
              <a:latin typeface="Comic Sans MS" pitchFamily="66" charset="0"/>
            </a:endParaRPr>
          </a:p>
          <a:p>
            <a:pPr>
              <a:buFont typeface="Rage Italic" pitchFamily="66" charset="0"/>
              <a:buNone/>
            </a:pPr>
            <a:r>
              <a:rPr lang="en-GB" sz="2800" b="1">
                <a:solidFill>
                  <a:srgbClr val="0000FF"/>
                </a:solidFill>
                <a:latin typeface="Comic Sans MS" pitchFamily="66" charset="0"/>
              </a:rPr>
              <a:t>Directing</a:t>
            </a:r>
            <a:r>
              <a:rPr lang="en-GB" sz="2800">
                <a:latin typeface="Comic Sans MS" pitchFamily="66" charset="0"/>
              </a:rPr>
              <a:t> – what advice would you give the actor playing Sybil Birling?</a:t>
            </a:r>
          </a:p>
          <a:p>
            <a:pPr>
              <a:buFont typeface="Rage Italic" pitchFamily="66" charset="0"/>
              <a:buNone/>
            </a:pPr>
            <a:endParaRPr lang="en-GB" sz="2800" b="1">
              <a:solidFill>
                <a:srgbClr val="0000FF"/>
              </a:solidFill>
              <a:latin typeface="Comic Sans MS" pitchFamily="66" charset="0"/>
            </a:endParaRPr>
          </a:p>
          <a:p>
            <a:pPr>
              <a:buFont typeface="Rage Italic" pitchFamily="66" charset="0"/>
              <a:buNone/>
            </a:pPr>
            <a:r>
              <a:rPr lang="en-GB" sz="2800" b="1">
                <a:solidFill>
                  <a:srgbClr val="00FF00"/>
                </a:solidFill>
                <a:latin typeface="Comic Sans MS" pitchFamily="66" charset="0"/>
              </a:rPr>
              <a:t>Imagine</a:t>
            </a:r>
            <a:r>
              <a:rPr lang="en-GB" sz="2800">
                <a:latin typeface="Comic Sans MS" pitchFamily="66" charset="0"/>
              </a:rPr>
              <a:t> – imagine you are Arthur Birling after the Inspector has left.</a:t>
            </a:r>
            <a:endParaRPr lang="en-GB" sz="2800" b="1">
              <a:solidFill>
                <a:srgbClr val="00FF00"/>
              </a:solidFill>
              <a:latin typeface="Comic Sans MS" pitchFamily="66"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0" y="0"/>
            <a:ext cx="9144000" cy="1443038"/>
          </a:xfrm>
        </p:spPr>
        <p:txBody>
          <a:bodyPr/>
          <a:lstStyle/>
          <a:p>
            <a:r>
              <a:rPr lang="en-GB">
                <a:latin typeface="Showcard Gothic" pitchFamily="82" charset="0"/>
              </a:rPr>
              <a:t>Essay questions – top tips</a:t>
            </a:r>
          </a:p>
        </p:txBody>
      </p:sp>
      <p:sp>
        <p:nvSpPr>
          <p:cNvPr id="3" name="Content Placeholder 2"/>
          <p:cNvSpPr>
            <a:spLocks noGrp="1"/>
          </p:cNvSpPr>
          <p:nvPr>
            <p:ph idx="1"/>
          </p:nvPr>
        </p:nvSpPr>
        <p:spPr>
          <a:xfrm>
            <a:off x="179388" y="1600200"/>
            <a:ext cx="8785225" cy="5068888"/>
          </a:xfrm>
        </p:spPr>
        <p:txBody>
          <a:bodyPr rtlCol="0">
            <a:normAutofit fontScale="92500" lnSpcReduction="20000"/>
          </a:bodyPr>
          <a:lstStyle/>
          <a:p>
            <a:pPr marL="514350" indent="-514350" fontAlgn="auto">
              <a:spcAft>
                <a:spcPts val="0"/>
              </a:spcAft>
              <a:buFont typeface="+mj-lt"/>
              <a:buAutoNum type="arabicPeriod"/>
              <a:defRPr/>
            </a:pPr>
            <a:r>
              <a:rPr lang="en-GB" dirty="0">
                <a:solidFill>
                  <a:schemeClr val="tx1">
                    <a:lumMod val="75000"/>
                    <a:lumOff val="25000"/>
                  </a:schemeClr>
                </a:solidFill>
                <a:latin typeface="Calisto MT" pitchFamily="18" charset="0"/>
              </a:rPr>
              <a:t>Choose the question you feel the most comfortable with answering. Read the question carefully.</a:t>
            </a:r>
          </a:p>
          <a:p>
            <a:pPr marL="514350" indent="-514350" fontAlgn="auto">
              <a:spcAft>
                <a:spcPts val="0"/>
              </a:spcAft>
              <a:buFont typeface="+mj-lt"/>
              <a:buAutoNum type="arabicPeriod"/>
              <a:defRPr/>
            </a:pPr>
            <a:endParaRPr lang="en-GB" dirty="0">
              <a:solidFill>
                <a:schemeClr val="tx1">
                  <a:lumMod val="75000"/>
                  <a:lumOff val="25000"/>
                </a:schemeClr>
              </a:solidFill>
              <a:latin typeface="Calisto MT" pitchFamily="18" charset="0"/>
            </a:endParaRPr>
          </a:p>
          <a:p>
            <a:pPr marL="514350" indent="-514350" fontAlgn="auto">
              <a:spcAft>
                <a:spcPts val="0"/>
              </a:spcAft>
              <a:buFont typeface="+mj-lt"/>
              <a:buAutoNum type="arabicPeriod"/>
              <a:defRPr/>
            </a:pPr>
            <a:r>
              <a:rPr lang="en-GB" dirty="0">
                <a:solidFill>
                  <a:schemeClr val="tx1">
                    <a:lumMod val="75000"/>
                    <a:lumOff val="25000"/>
                  </a:schemeClr>
                </a:solidFill>
                <a:latin typeface="Calisto MT" pitchFamily="18" charset="0"/>
              </a:rPr>
              <a:t>Highlight key words in the question.</a:t>
            </a:r>
          </a:p>
          <a:p>
            <a:pPr marL="514350" indent="-514350" fontAlgn="auto">
              <a:spcAft>
                <a:spcPts val="0"/>
              </a:spcAft>
              <a:buFont typeface="+mj-lt"/>
              <a:buAutoNum type="arabicPeriod"/>
              <a:defRPr/>
            </a:pPr>
            <a:endParaRPr lang="en-GB" dirty="0">
              <a:solidFill>
                <a:schemeClr val="tx1">
                  <a:lumMod val="75000"/>
                  <a:lumOff val="25000"/>
                </a:schemeClr>
              </a:solidFill>
              <a:latin typeface="Calisto MT" pitchFamily="18" charset="0"/>
            </a:endParaRPr>
          </a:p>
          <a:p>
            <a:pPr marL="514350" indent="-514350" fontAlgn="auto">
              <a:spcAft>
                <a:spcPts val="0"/>
              </a:spcAft>
              <a:buFont typeface="+mj-lt"/>
              <a:buAutoNum type="arabicPeriod"/>
              <a:defRPr/>
            </a:pPr>
            <a:r>
              <a:rPr lang="en-GB" dirty="0">
                <a:solidFill>
                  <a:schemeClr val="tx1">
                    <a:lumMod val="75000"/>
                    <a:lumOff val="25000"/>
                  </a:schemeClr>
                </a:solidFill>
                <a:latin typeface="Calisto MT" pitchFamily="18" charset="0"/>
              </a:rPr>
              <a:t>Make a plan/notes.</a:t>
            </a:r>
          </a:p>
          <a:p>
            <a:pPr marL="514350" indent="-514350" fontAlgn="auto">
              <a:spcAft>
                <a:spcPts val="0"/>
              </a:spcAft>
              <a:buFont typeface="+mj-lt"/>
              <a:buAutoNum type="arabicPeriod"/>
              <a:defRPr/>
            </a:pPr>
            <a:endParaRPr lang="en-GB" dirty="0">
              <a:solidFill>
                <a:schemeClr val="tx1">
                  <a:lumMod val="75000"/>
                  <a:lumOff val="25000"/>
                </a:schemeClr>
              </a:solidFill>
              <a:latin typeface="Calisto MT" pitchFamily="18" charset="0"/>
            </a:endParaRPr>
          </a:p>
          <a:p>
            <a:pPr marL="514350" indent="-514350" fontAlgn="auto">
              <a:spcAft>
                <a:spcPts val="0"/>
              </a:spcAft>
              <a:buFont typeface="+mj-lt"/>
              <a:buAutoNum type="arabicPeriod"/>
              <a:defRPr/>
            </a:pPr>
            <a:r>
              <a:rPr lang="en-GB" dirty="0">
                <a:solidFill>
                  <a:schemeClr val="tx1">
                    <a:lumMod val="75000"/>
                    <a:lumOff val="25000"/>
                  </a:schemeClr>
                </a:solidFill>
                <a:latin typeface="Calisto MT" pitchFamily="18" charset="0"/>
              </a:rPr>
              <a:t>Answer the question – keep focused.</a:t>
            </a:r>
          </a:p>
          <a:p>
            <a:pPr marL="514350" indent="-514350" fontAlgn="auto">
              <a:spcAft>
                <a:spcPts val="0"/>
              </a:spcAft>
              <a:buFont typeface="+mj-lt"/>
              <a:buAutoNum type="arabicPeriod"/>
              <a:defRPr/>
            </a:pPr>
            <a:endParaRPr lang="en-GB" dirty="0">
              <a:solidFill>
                <a:schemeClr val="tx1">
                  <a:lumMod val="75000"/>
                  <a:lumOff val="25000"/>
                </a:schemeClr>
              </a:solidFill>
              <a:latin typeface="Calisto MT" pitchFamily="18" charset="0"/>
            </a:endParaRPr>
          </a:p>
          <a:p>
            <a:pPr marL="514350" indent="-514350" fontAlgn="auto">
              <a:spcAft>
                <a:spcPts val="0"/>
              </a:spcAft>
              <a:buFont typeface="+mj-lt"/>
              <a:buAutoNum type="arabicPeriod"/>
              <a:defRPr/>
            </a:pPr>
            <a:r>
              <a:rPr lang="en-GB" dirty="0">
                <a:solidFill>
                  <a:schemeClr val="tx1">
                    <a:lumMod val="75000"/>
                    <a:lumOff val="25000"/>
                  </a:schemeClr>
                </a:solidFill>
                <a:latin typeface="Calisto MT" pitchFamily="18" charset="0"/>
              </a:rPr>
              <a:t>Make sure you use PEE.</a:t>
            </a:r>
          </a:p>
          <a:p>
            <a:pPr marL="514350" indent="-514350" fontAlgn="auto">
              <a:spcAft>
                <a:spcPts val="0"/>
              </a:spcAft>
              <a:buFont typeface="+mj-lt"/>
              <a:buAutoNum type="arabicPeriod"/>
              <a:defRPr/>
            </a:pPr>
            <a:endParaRPr lang="en-GB" dirty="0">
              <a:solidFill>
                <a:schemeClr val="tx1">
                  <a:lumMod val="75000"/>
                  <a:lumOff val="25000"/>
                </a:schemeClr>
              </a:solidFill>
              <a:latin typeface="Calisto MT" pitchFamily="18" charset="0"/>
            </a:endParaRPr>
          </a:p>
          <a:p>
            <a:pPr marL="514350" indent="-514350" fontAlgn="auto">
              <a:spcAft>
                <a:spcPts val="0"/>
              </a:spcAft>
              <a:buFont typeface="+mj-lt"/>
              <a:buAutoNum type="arabicPeriod"/>
              <a:defRPr/>
            </a:pPr>
            <a:r>
              <a:rPr lang="en-GB" dirty="0">
                <a:solidFill>
                  <a:schemeClr val="tx1">
                    <a:lumMod val="75000"/>
                    <a:lumOff val="25000"/>
                  </a:schemeClr>
                </a:solidFill>
                <a:latin typeface="Calisto MT" pitchFamily="18" charset="0"/>
              </a:rPr>
              <a:t>Use direct quotes or paraphrase.</a:t>
            </a:r>
          </a:p>
          <a:p>
            <a:pPr fontAlgn="auto">
              <a:spcAft>
                <a:spcPts val="0"/>
              </a:spcAft>
              <a:defRPr/>
            </a:pPr>
            <a:endParaRPr lang="en-GB" dirty="0">
              <a:solidFill>
                <a:schemeClr val="tx1">
                  <a:lumMod val="75000"/>
                  <a:lumOff val="25000"/>
                </a:schemeClr>
              </a:solidFill>
              <a:latin typeface="Calisto MT" pitchFamily="18" charset="0"/>
            </a:endParaRPr>
          </a:p>
          <a:p>
            <a:pPr fontAlgn="auto">
              <a:spcAft>
                <a:spcPts val="0"/>
              </a:spcAft>
              <a:defRPr/>
            </a:pPr>
            <a:endParaRPr lang="en-GB" dirty="0">
              <a:solidFill>
                <a:schemeClr val="tx1">
                  <a:lumMod val="75000"/>
                  <a:lumOff val="25000"/>
                </a:schemeClr>
              </a:solidFill>
              <a:latin typeface="Calisto MT" pitchFamily="18" charset="0"/>
            </a:endParaRPr>
          </a:p>
          <a:p>
            <a:pPr algn="ctr" fontAlgn="auto">
              <a:spcAft>
                <a:spcPts val="0"/>
              </a:spcAft>
              <a:buFont typeface="Rage Italic" pitchFamily="66" charset="0"/>
              <a:buNone/>
              <a:defRPr/>
            </a:pPr>
            <a:r>
              <a:rPr lang="en-GB" b="1" dirty="0">
                <a:solidFill>
                  <a:schemeClr val="tx1">
                    <a:lumMod val="75000"/>
                    <a:lumOff val="25000"/>
                  </a:schemeClr>
                </a:solidFill>
                <a:latin typeface="Calisto MT" pitchFamily="18" charset="0"/>
              </a:rPr>
              <a:t>40 minutes – 2/3 pages of A4 – 20 marks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GB">
                <a:latin typeface="Showcard Gothic" pitchFamily="82" charset="0"/>
              </a:rPr>
              <a:t>Imagine essay question</a:t>
            </a:r>
          </a:p>
        </p:txBody>
      </p:sp>
      <p:sp>
        <p:nvSpPr>
          <p:cNvPr id="45058" name="Content Placeholder 2"/>
          <p:cNvSpPr>
            <a:spLocks noGrp="1"/>
          </p:cNvSpPr>
          <p:nvPr>
            <p:ph idx="1"/>
          </p:nvPr>
        </p:nvSpPr>
        <p:spPr>
          <a:xfrm>
            <a:off x="179388" y="1600200"/>
            <a:ext cx="8785225" cy="5068888"/>
          </a:xfrm>
        </p:spPr>
        <p:txBody>
          <a:bodyPr/>
          <a:lstStyle/>
          <a:p>
            <a:pPr marL="514350" indent="-514350"/>
            <a:r>
              <a:rPr lang="en-GB" sz="2000">
                <a:latin typeface="Calisto MT" pitchFamily="18" charset="0"/>
              </a:rPr>
              <a:t>Write in the first person (as if you were that character).</a:t>
            </a:r>
          </a:p>
          <a:p>
            <a:pPr marL="514350" indent="-514350"/>
            <a:endParaRPr lang="en-GB" sz="2000">
              <a:latin typeface="Calisto MT" pitchFamily="18" charset="0"/>
            </a:endParaRPr>
          </a:p>
          <a:p>
            <a:pPr marL="514350" indent="-514350"/>
            <a:r>
              <a:rPr lang="en-GB" sz="2000">
                <a:latin typeface="Calisto MT" pitchFamily="18" charset="0"/>
              </a:rPr>
              <a:t>Refer to events or conversations that your character participated in, not ones that they would not be aware of.</a:t>
            </a:r>
          </a:p>
          <a:p>
            <a:pPr marL="514350" indent="-514350"/>
            <a:endParaRPr lang="en-GB" sz="2000">
              <a:latin typeface="Calisto MT" pitchFamily="18" charset="0"/>
            </a:endParaRPr>
          </a:p>
          <a:p>
            <a:pPr marL="514350" indent="-514350"/>
            <a:r>
              <a:rPr lang="en-GB" sz="2000">
                <a:latin typeface="Calisto MT" pitchFamily="18" charset="0"/>
              </a:rPr>
              <a:t>Try to explain the characters thoughts as if they were your own.</a:t>
            </a:r>
          </a:p>
          <a:p>
            <a:pPr marL="514350" indent="-514350"/>
            <a:endParaRPr lang="en-GB" sz="2000">
              <a:latin typeface="Calisto MT" pitchFamily="18" charset="0"/>
            </a:endParaRPr>
          </a:p>
          <a:p>
            <a:pPr marL="514350" indent="-514350"/>
            <a:r>
              <a:rPr lang="en-GB" sz="2000">
                <a:latin typeface="Calisto MT" pitchFamily="18" charset="0"/>
              </a:rPr>
              <a:t>Make a particular effort to explain the events that led up to the end of the story.</a:t>
            </a:r>
          </a:p>
          <a:p>
            <a:pPr marL="514350" indent="-514350"/>
            <a:endParaRPr lang="en-GB" sz="2000">
              <a:latin typeface="Calisto MT" pitchFamily="18" charset="0"/>
            </a:endParaRPr>
          </a:p>
          <a:p>
            <a:pPr marL="514350" indent="-514350"/>
            <a:r>
              <a:rPr lang="en-GB" sz="2000">
                <a:latin typeface="Calisto MT" pitchFamily="18" charset="0"/>
              </a:rPr>
              <a:t>Explore and explain your relationships with other characters and your reactions to things they said or did.</a:t>
            </a:r>
          </a:p>
          <a:p>
            <a:pPr marL="514350" indent="-514350"/>
            <a:endParaRPr lang="en-GB" sz="2000">
              <a:latin typeface="Calisto MT" pitchFamily="18" charset="0"/>
            </a:endParaRPr>
          </a:p>
          <a:p>
            <a:pPr marL="514350" indent="-514350"/>
            <a:r>
              <a:rPr lang="en-GB" sz="2000">
                <a:latin typeface="Calisto MT" pitchFamily="18" charset="0"/>
              </a:rPr>
              <a:t>Explain the reasons for your behaviour throughout key events of the text.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 Box 4"/>
          <p:cNvSpPr txBox="1">
            <a:spLocks noChangeArrowheads="1"/>
          </p:cNvSpPr>
          <p:nvPr/>
        </p:nvSpPr>
        <p:spPr bwMode="auto">
          <a:xfrm>
            <a:off x="323850" y="115888"/>
            <a:ext cx="8496300" cy="522287"/>
          </a:xfrm>
          <a:prstGeom prst="rect">
            <a:avLst/>
          </a:prstGeom>
          <a:solidFill>
            <a:srgbClr val="CCFFCC"/>
          </a:solidFill>
          <a:ln w="57150">
            <a:solidFill>
              <a:schemeClr val="tx1"/>
            </a:solidFill>
            <a:miter lim="800000"/>
            <a:headEnd/>
            <a:tailEnd/>
          </a:ln>
        </p:spPr>
        <p:txBody>
          <a:bodyPr>
            <a:spAutoFit/>
          </a:bodyPr>
          <a:lstStyle/>
          <a:p>
            <a:pPr algn="ctr">
              <a:spcBef>
                <a:spcPct val="50000"/>
              </a:spcBef>
            </a:pPr>
            <a:r>
              <a:rPr lang="en-GB" sz="2800">
                <a:latin typeface="Comic Sans MS" pitchFamily="66" charset="0"/>
                <a:cs typeface="Arial" charset="0"/>
              </a:rPr>
              <a:t>Success Criteria for Directing Essay Question</a:t>
            </a:r>
            <a:endParaRPr lang="en-US" sz="2800">
              <a:latin typeface="Comic Sans MS" pitchFamily="66" charset="0"/>
              <a:cs typeface="Arial" charset="0"/>
            </a:endParaRPr>
          </a:p>
        </p:txBody>
      </p:sp>
      <p:sp>
        <p:nvSpPr>
          <p:cNvPr id="4" name="Content Placeholder 3"/>
          <p:cNvSpPr>
            <a:spLocks noGrp="1"/>
          </p:cNvSpPr>
          <p:nvPr>
            <p:ph idx="1"/>
          </p:nvPr>
        </p:nvSpPr>
        <p:spPr>
          <a:xfrm>
            <a:off x="179388" y="836613"/>
            <a:ext cx="8785225" cy="5761037"/>
          </a:xfrm>
        </p:spPr>
        <p:txBody>
          <a:bodyPr rtlCol="0">
            <a:noAutofit/>
          </a:bodyPr>
          <a:lstStyle/>
          <a:p>
            <a:pPr fontAlgn="auto">
              <a:spcAft>
                <a:spcPts val="0"/>
              </a:spcAft>
              <a:buFont typeface="Rage Italic" pitchFamily="66" charset="0"/>
              <a:buNone/>
              <a:defRPr/>
            </a:pPr>
            <a:r>
              <a:rPr lang="en-GB" sz="2000" u="sng" dirty="0">
                <a:solidFill>
                  <a:schemeClr val="tx1">
                    <a:lumMod val="75000"/>
                    <a:lumOff val="25000"/>
                  </a:schemeClr>
                </a:solidFill>
                <a:latin typeface="+mj-lt"/>
              </a:rPr>
              <a:t>Things to Include:</a:t>
            </a:r>
          </a:p>
          <a:p>
            <a:pPr fontAlgn="auto">
              <a:spcAft>
                <a:spcPts val="0"/>
              </a:spcAft>
              <a:defRPr/>
            </a:pPr>
            <a:r>
              <a:rPr lang="en-GB" sz="2000" dirty="0">
                <a:solidFill>
                  <a:schemeClr val="tx1">
                    <a:lumMod val="75000"/>
                    <a:lumOff val="25000"/>
                  </a:schemeClr>
                </a:solidFill>
                <a:latin typeface="+mj-lt"/>
              </a:rPr>
              <a:t>Reference to social, historical and cultural context</a:t>
            </a:r>
          </a:p>
          <a:p>
            <a:pPr fontAlgn="auto">
              <a:spcAft>
                <a:spcPts val="0"/>
              </a:spcAft>
              <a:defRPr/>
            </a:pPr>
            <a:r>
              <a:rPr lang="en-GB" sz="2000" dirty="0">
                <a:solidFill>
                  <a:schemeClr val="tx1">
                    <a:lumMod val="75000"/>
                    <a:lumOff val="25000"/>
                  </a:schemeClr>
                </a:solidFill>
                <a:latin typeface="+mj-lt"/>
              </a:rPr>
              <a:t>Key personal traits of the character</a:t>
            </a:r>
          </a:p>
          <a:p>
            <a:pPr fontAlgn="auto">
              <a:spcAft>
                <a:spcPts val="0"/>
              </a:spcAft>
              <a:defRPr/>
            </a:pPr>
            <a:r>
              <a:rPr lang="en-GB" sz="2000" dirty="0">
                <a:solidFill>
                  <a:schemeClr val="tx1">
                    <a:lumMod val="75000"/>
                    <a:lumOff val="25000"/>
                  </a:schemeClr>
                </a:solidFill>
                <a:latin typeface="+mj-lt"/>
                <a:cs typeface="Arial" charset="0"/>
              </a:rPr>
              <a:t>Explain where in the play the scene occurs as well as </a:t>
            </a:r>
            <a:r>
              <a:rPr lang="en-GB" sz="2000" dirty="0">
                <a:solidFill>
                  <a:srgbClr val="00B050"/>
                </a:solidFill>
                <a:latin typeface="+mj-lt"/>
                <a:cs typeface="Arial" charset="0"/>
              </a:rPr>
              <a:t>WHY</a:t>
            </a:r>
            <a:r>
              <a:rPr lang="en-GB" sz="2000" dirty="0">
                <a:solidFill>
                  <a:schemeClr val="tx1">
                    <a:lumMod val="75000"/>
                    <a:lumOff val="25000"/>
                  </a:schemeClr>
                </a:solidFill>
                <a:latin typeface="+mj-lt"/>
                <a:cs typeface="Arial" charset="0"/>
              </a:rPr>
              <a:t> it is integral to the character (what we learn/see/discover) or how it links to a major theme or plot turning point.</a:t>
            </a:r>
          </a:p>
          <a:p>
            <a:pPr fontAlgn="auto">
              <a:spcAft>
                <a:spcPts val="0"/>
              </a:spcAft>
              <a:defRPr/>
            </a:pPr>
            <a:endParaRPr lang="en-GB" sz="2000" dirty="0">
              <a:solidFill>
                <a:schemeClr val="tx1">
                  <a:lumMod val="75000"/>
                  <a:lumOff val="25000"/>
                </a:schemeClr>
              </a:solidFill>
              <a:latin typeface="+mj-lt"/>
              <a:cs typeface="Arial" charset="0"/>
            </a:endParaRPr>
          </a:p>
          <a:p>
            <a:pPr fontAlgn="auto">
              <a:spcAft>
                <a:spcPts val="0"/>
              </a:spcAft>
              <a:buFont typeface="Rage Italic" pitchFamily="66" charset="0"/>
              <a:buNone/>
              <a:defRPr/>
            </a:pPr>
            <a:r>
              <a:rPr lang="en-GB" sz="2000" u="sng" dirty="0">
                <a:solidFill>
                  <a:schemeClr val="tx1">
                    <a:lumMod val="75000"/>
                    <a:lumOff val="25000"/>
                  </a:schemeClr>
                </a:solidFill>
                <a:latin typeface="+mj-lt"/>
                <a:cs typeface="Arial" charset="0"/>
              </a:rPr>
              <a:t>4 Key Points:</a:t>
            </a:r>
          </a:p>
          <a:p>
            <a:pPr fontAlgn="auto">
              <a:spcAft>
                <a:spcPts val="0"/>
              </a:spcAft>
              <a:defRPr/>
            </a:pPr>
            <a:r>
              <a:rPr lang="en-GB" sz="2000" b="1" dirty="0">
                <a:solidFill>
                  <a:schemeClr val="tx1">
                    <a:lumMod val="75000"/>
                    <a:lumOff val="25000"/>
                  </a:schemeClr>
                </a:solidFill>
                <a:latin typeface="+mj-lt"/>
                <a:cs typeface="Arial" charset="0"/>
              </a:rPr>
              <a:t>Place/position on stage </a:t>
            </a:r>
            <a:r>
              <a:rPr lang="en-GB" sz="2000" dirty="0">
                <a:solidFill>
                  <a:schemeClr val="tx1">
                    <a:lumMod val="75000"/>
                    <a:lumOff val="25000"/>
                  </a:schemeClr>
                </a:solidFill>
                <a:latin typeface="+mj-lt"/>
                <a:cs typeface="Arial" charset="0"/>
              </a:rPr>
              <a:t>– </a:t>
            </a:r>
            <a:r>
              <a:rPr lang="en-GB" sz="2000" dirty="0">
                <a:solidFill>
                  <a:srgbClr val="0000FF"/>
                </a:solidFill>
                <a:latin typeface="+mj-lt"/>
                <a:cs typeface="Arial" charset="0"/>
              </a:rPr>
              <a:t>in regards to audience, stage and/or other characters and why.</a:t>
            </a:r>
          </a:p>
          <a:p>
            <a:pPr fontAlgn="auto">
              <a:spcAft>
                <a:spcPts val="0"/>
              </a:spcAft>
              <a:defRPr/>
            </a:pPr>
            <a:r>
              <a:rPr lang="en-GB" sz="2000" b="1" dirty="0">
                <a:solidFill>
                  <a:schemeClr val="tx1">
                    <a:lumMod val="75000"/>
                    <a:lumOff val="25000"/>
                  </a:schemeClr>
                </a:solidFill>
                <a:latin typeface="+mj-lt"/>
                <a:cs typeface="Arial" charset="0"/>
              </a:rPr>
              <a:t>Gestures/expressions</a:t>
            </a:r>
            <a:r>
              <a:rPr lang="en-GB" sz="2000" dirty="0">
                <a:solidFill>
                  <a:schemeClr val="tx1">
                    <a:lumMod val="75000"/>
                    <a:lumOff val="25000"/>
                  </a:schemeClr>
                </a:solidFill>
                <a:latin typeface="+mj-lt"/>
                <a:cs typeface="Arial" charset="0"/>
              </a:rPr>
              <a:t> – </a:t>
            </a:r>
            <a:r>
              <a:rPr lang="en-GB" sz="2000" dirty="0">
                <a:solidFill>
                  <a:srgbClr val="00FF00"/>
                </a:solidFill>
                <a:latin typeface="+mj-lt"/>
                <a:cs typeface="Arial" charset="0"/>
              </a:rPr>
              <a:t>face expressions, body (tense or relaxed), eyes (narrow or wide).</a:t>
            </a:r>
          </a:p>
          <a:p>
            <a:pPr fontAlgn="auto">
              <a:spcAft>
                <a:spcPts val="0"/>
              </a:spcAft>
              <a:defRPr/>
            </a:pPr>
            <a:r>
              <a:rPr lang="en-GB" sz="2000" b="1" dirty="0">
                <a:solidFill>
                  <a:schemeClr val="tx1">
                    <a:lumMod val="75000"/>
                    <a:lumOff val="25000"/>
                  </a:schemeClr>
                </a:solidFill>
                <a:latin typeface="+mj-lt"/>
                <a:cs typeface="Arial" charset="0"/>
              </a:rPr>
              <a:t>Movement</a:t>
            </a:r>
            <a:r>
              <a:rPr lang="en-GB" sz="2000" dirty="0">
                <a:solidFill>
                  <a:schemeClr val="tx1">
                    <a:lumMod val="75000"/>
                    <a:lumOff val="25000"/>
                  </a:schemeClr>
                </a:solidFill>
                <a:latin typeface="+mj-lt"/>
                <a:cs typeface="Arial" charset="0"/>
              </a:rPr>
              <a:t> – </a:t>
            </a:r>
            <a:r>
              <a:rPr lang="en-GB" sz="2000" dirty="0">
                <a:solidFill>
                  <a:srgbClr val="FF0000"/>
                </a:solidFill>
                <a:latin typeface="+mj-lt"/>
                <a:cs typeface="Arial" charset="0"/>
              </a:rPr>
              <a:t>adverbs to describe movement (speed) and why they would be moving.</a:t>
            </a:r>
          </a:p>
          <a:p>
            <a:pPr fontAlgn="auto">
              <a:spcAft>
                <a:spcPts val="0"/>
              </a:spcAft>
              <a:defRPr/>
            </a:pPr>
            <a:r>
              <a:rPr lang="en-GB" sz="2000" b="1" dirty="0">
                <a:solidFill>
                  <a:schemeClr val="tx1">
                    <a:lumMod val="75000"/>
                    <a:lumOff val="25000"/>
                  </a:schemeClr>
                </a:solidFill>
                <a:latin typeface="+mj-lt"/>
                <a:cs typeface="Arial" charset="0"/>
              </a:rPr>
              <a:t>How to say something</a:t>
            </a:r>
            <a:r>
              <a:rPr lang="en-GB" sz="2000" dirty="0">
                <a:solidFill>
                  <a:schemeClr val="tx1">
                    <a:lumMod val="75000"/>
                    <a:lumOff val="25000"/>
                  </a:schemeClr>
                </a:solidFill>
                <a:latin typeface="+mj-lt"/>
                <a:cs typeface="Arial" charset="0"/>
              </a:rPr>
              <a:t> – </a:t>
            </a:r>
            <a:r>
              <a:rPr lang="en-GB" sz="2000" dirty="0">
                <a:solidFill>
                  <a:srgbClr val="800080"/>
                </a:solidFill>
                <a:latin typeface="+mj-lt"/>
                <a:cs typeface="Arial" charset="0"/>
              </a:rPr>
              <a:t>voice, pitch, speed, tone (emotion and delivery) and why. </a:t>
            </a:r>
            <a:r>
              <a:rPr lang="en-GB" sz="2000" b="1" dirty="0">
                <a:solidFill>
                  <a:schemeClr val="tx1"/>
                </a:solidFill>
                <a:latin typeface="+mj-lt"/>
                <a:cs typeface="Arial" charset="0"/>
              </a:rPr>
              <a:t>This is the language analysis and so where the higher marks come in.</a:t>
            </a:r>
          </a:p>
          <a:p>
            <a:pPr fontAlgn="auto">
              <a:spcAft>
                <a:spcPts val="0"/>
              </a:spcAft>
              <a:defRPr/>
            </a:pPr>
            <a:endParaRPr lang="en-GB" sz="2000" dirty="0">
              <a:solidFill>
                <a:schemeClr val="tx1">
                  <a:lumMod val="75000"/>
                  <a:lumOff val="25000"/>
                </a:schemeClr>
              </a:solidFill>
              <a:latin typeface="+mj-lt"/>
              <a:cs typeface="Arial" charset="0"/>
            </a:endParaRPr>
          </a:p>
          <a:p>
            <a:pPr fontAlgn="auto">
              <a:spcAft>
                <a:spcPts val="0"/>
              </a:spcAft>
              <a:defRPr/>
            </a:pPr>
            <a:endParaRPr lang="en-GB" sz="2000" dirty="0">
              <a:solidFill>
                <a:schemeClr val="tx1">
                  <a:lumMod val="75000"/>
                  <a:lumOff val="25000"/>
                </a:schemeClr>
              </a:solidFill>
              <a:latin typeface="+mj-lt"/>
              <a:cs typeface="Arial" charset="0"/>
            </a:endParaRPr>
          </a:p>
          <a:p>
            <a:pPr fontAlgn="auto">
              <a:spcAft>
                <a:spcPts val="0"/>
              </a:spcAft>
              <a:defRPr/>
            </a:pPr>
            <a:endParaRPr lang="en-GB" sz="2000" dirty="0">
              <a:solidFill>
                <a:schemeClr val="tx1">
                  <a:lumMod val="75000"/>
                  <a:lumOff val="25000"/>
                </a:schemeClr>
              </a:solidFill>
            </a:endParaRPr>
          </a:p>
          <a:p>
            <a:pPr fontAlgn="auto">
              <a:spcAft>
                <a:spcPts val="0"/>
              </a:spcAft>
              <a:defRPr/>
            </a:pPr>
            <a:endParaRPr lang="en-GB" sz="2000" dirty="0">
              <a:solidFill>
                <a:schemeClr val="tx1">
                  <a:lumMod val="75000"/>
                  <a:lumOff val="25000"/>
                </a:scheme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3" y="115888"/>
            <a:ext cx="8042275" cy="1443037"/>
          </a:xfrm>
        </p:spPr>
        <p:txBody>
          <a:bodyPr rtlCol="0">
            <a:normAutofit fontScale="90000"/>
          </a:bodyPr>
          <a:lstStyle/>
          <a:p>
            <a:pPr fontAlgn="auto">
              <a:spcAft>
                <a:spcPts val="0"/>
              </a:spcAft>
              <a:defRPr/>
            </a:pPr>
            <a:r>
              <a:rPr lang="en-GB" dirty="0">
                <a:solidFill>
                  <a:schemeClr val="tx1">
                    <a:lumMod val="85000"/>
                    <a:lumOff val="15000"/>
                  </a:schemeClr>
                </a:solidFill>
                <a:latin typeface="Showcard Gothic" pitchFamily="82" charset="0"/>
              </a:rPr>
              <a:t>directing essay question</a:t>
            </a:r>
          </a:p>
        </p:txBody>
      </p:sp>
      <p:sp>
        <p:nvSpPr>
          <p:cNvPr id="47106" name="Content Placeholder 2"/>
          <p:cNvSpPr>
            <a:spLocks noGrp="1"/>
          </p:cNvSpPr>
          <p:nvPr>
            <p:ph idx="1"/>
          </p:nvPr>
        </p:nvSpPr>
        <p:spPr>
          <a:xfrm>
            <a:off x="179388" y="1600200"/>
            <a:ext cx="8785225" cy="5068888"/>
          </a:xfrm>
        </p:spPr>
        <p:txBody>
          <a:bodyPr/>
          <a:lstStyle/>
          <a:p>
            <a:pPr marL="514350" indent="-514350"/>
            <a:r>
              <a:rPr lang="en-GB" sz="2000" dirty="0">
                <a:latin typeface="Calisto MT" pitchFamily="18" charset="0"/>
              </a:rPr>
              <a:t>Re-read the question carefully and highlight the key words in the question.</a:t>
            </a:r>
          </a:p>
          <a:p>
            <a:pPr marL="514350" indent="-514350"/>
            <a:endParaRPr lang="en-GB" sz="2000" dirty="0">
              <a:latin typeface="Calisto MT" pitchFamily="18" charset="0"/>
            </a:endParaRPr>
          </a:p>
          <a:p>
            <a:pPr marL="514350" indent="-514350"/>
            <a:r>
              <a:rPr lang="en-GB" sz="2000" dirty="0">
                <a:latin typeface="Calisto MT" pitchFamily="18" charset="0"/>
              </a:rPr>
              <a:t>Try to comment  on at least 4 incidents from the text that show different aspects of your own character, how others have interacted with you and your own varied views.</a:t>
            </a:r>
          </a:p>
          <a:p>
            <a:pPr marL="514350" indent="-514350"/>
            <a:endParaRPr lang="en-GB" sz="2000" dirty="0">
              <a:latin typeface="Calisto MT" pitchFamily="18" charset="0"/>
            </a:endParaRPr>
          </a:p>
          <a:p>
            <a:pPr marL="514350" indent="-514350"/>
            <a:r>
              <a:rPr lang="en-GB" sz="2000" dirty="0">
                <a:latin typeface="Calisto MT" pitchFamily="18" charset="0"/>
              </a:rPr>
              <a:t>Remember that every incident needs a QUOTE.</a:t>
            </a:r>
          </a:p>
          <a:p>
            <a:pPr marL="514350" indent="-514350"/>
            <a:endParaRPr lang="en-GB" sz="2000" dirty="0">
              <a:latin typeface="Calisto MT" pitchFamily="18" charset="0"/>
            </a:endParaRPr>
          </a:p>
          <a:p>
            <a:pPr marL="514350" indent="-514350"/>
            <a:r>
              <a:rPr lang="en-GB" sz="2000" dirty="0">
                <a:latin typeface="Calisto MT" pitchFamily="18" charset="0"/>
              </a:rPr>
              <a:t>Every incident should be dealt with in a paragraph of its own.</a:t>
            </a:r>
          </a:p>
          <a:p>
            <a:pPr marL="514350" indent="-514350"/>
            <a:endParaRPr lang="en-GB" sz="2000" dirty="0">
              <a:latin typeface="Calisto MT" pitchFamily="18" charset="0"/>
            </a:endParaRPr>
          </a:p>
          <a:p>
            <a:pPr marL="514350" indent="-514350"/>
            <a:r>
              <a:rPr lang="en-GB" sz="2000" dirty="0">
                <a:latin typeface="Calisto MT" pitchFamily="18" charset="0"/>
              </a:rPr>
              <a:t>Every incident should also discuss the 4 Key Areas:</a:t>
            </a:r>
          </a:p>
          <a:p>
            <a:pPr marL="914400" lvl="1" indent="-514350">
              <a:buFont typeface="Wingdings" pitchFamily="2" charset="2"/>
              <a:buChar char="Ø"/>
            </a:pPr>
            <a:r>
              <a:rPr lang="en-GB" sz="1600" b="1" dirty="0">
                <a:latin typeface="Calisto MT" pitchFamily="18" charset="0"/>
              </a:rPr>
              <a:t>place/position on stage</a:t>
            </a:r>
          </a:p>
          <a:p>
            <a:pPr marL="914400" lvl="1" indent="-514350">
              <a:buFont typeface="Wingdings" pitchFamily="2" charset="2"/>
              <a:buChar char="Ø"/>
            </a:pPr>
            <a:r>
              <a:rPr lang="en-GB" sz="1600" b="1" dirty="0">
                <a:latin typeface="Calisto MT" pitchFamily="18" charset="0"/>
              </a:rPr>
              <a:t>gestures/expressions</a:t>
            </a:r>
          </a:p>
          <a:p>
            <a:pPr marL="914400" lvl="1" indent="-514350">
              <a:buFont typeface="Wingdings" pitchFamily="2" charset="2"/>
              <a:buChar char="Ø"/>
            </a:pPr>
            <a:r>
              <a:rPr lang="en-GB" sz="1600" b="1" dirty="0">
                <a:latin typeface="Calisto MT" pitchFamily="18" charset="0"/>
              </a:rPr>
              <a:t>movement</a:t>
            </a:r>
          </a:p>
          <a:p>
            <a:pPr marL="914400" lvl="1" indent="-514350">
              <a:buFont typeface="Wingdings" pitchFamily="2" charset="2"/>
              <a:buChar char="Ø"/>
            </a:pPr>
            <a:r>
              <a:rPr lang="en-GB" sz="1600" b="1" dirty="0">
                <a:latin typeface="Calisto MT" pitchFamily="18" charset="0"/>
              </a:rPr>
              <a:t>how to say something.</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550863" y="44450"/>
            <a:ext cx="8042275" cy="1443038"/>
          </a:xfrm>
        </p:spPr>
        <p:txBody>
          <a:bodyPr/>
          <a:lstStyle/>
          <a:p>
            <a:r>
              <a:rPr lang="en-GB">
                <a:latin typeface="Britannic Bold" pitchFamily="34" charset="0"/>
              </a:rPr>
              <a:t>‘Directing’ Essay Question</a:t>
            </a:r>
          </a:p>
        </p:txBody>
      </p:sp>
      <p:sp>
        <p:nvSpPr>
          <p:cNvPr id="48130" name="TextBox 3"/>
          <p:cNvSpPr txBox="1">
            <a:spLocks noChangeArrowheads="1"/>
          </p:cNvSpPr>
          <p:nvPr/>
        </p:nvSpPr>
        <p:spPr bwMode="auto">
          <a:xfrm>
            <a:off x="179388" y="1484313"/>
            <a:ext cx="8785225" cy="4894262"/>
          </a:xfrm>
          <a:prstGeom prst="rect">
            <a:avLst/>
          </a:prstGeom>
          <a:solidFill>
            <a:schemeClr val="bg1"/>
          </a:solidFill>
          <a:ln w="28575">
            <a:solidFill>
              <a:schemeClr val="tx1"/>
            </a:solidFill>
            <a:miter lim="800000"/>
            <a:headEnd/>
            <a:tailEnd/>
          </a:ln>
        </p:spPr>
        <p:txBody>
          <a:bodyPr>
            <a:spAutoFit/>
          </a:bodyPr>
          <a:lstStyle/>
          <a:p>
            <a:r>
              <a:rPr lang="en-GB" sz="2600">
                <a:latin typeface="Comic Sans MS" pitchFamily="66" charset="0"/>
              </a:rPr>
              <a:t>Give advice to the actor playing Mr Birling on how he should present the character to an audience. Think about:</a:t>
            </a:r>
          </a:p>
          <a:p>
            <a:endParaRPr lang="en-GB" sz="2600" b="1">
              <a:latin typeface="Comic Sans MS" pitchFamily="66" charset="0"/>
            </a:endParaRPr>
          </a:p>
          <a:p>
            <a:pPr>
              <a:buFont typeface="Arial" charset="0"/>
              <a:buChar char="•"/>
            </a:pPr>
            <a:r>
              <a:rPr lang="en-GB" sz="2600">
                <a:latin typeface="Comic Sans MS" pitchFamily="66" charset="0"/>
              </a:rPr>
              <a:t> the way he speaks and behaves with Mrs Birling</a:t>
            </a:r>
          </a:p>
          <a:p>
            <a:pPr>
              <a:buFont typeface="Arial" charset="0"/>
              <a:buChar char="•"/>
            </a:pPr>
            <a:r>
              <a:rPr lang="en-GB" sz="2600">
                <a:latin typeface="Comic Sans MS" pitchFamily="66" charset="0"/>
              </a:rPr>
              <a:t> the way he speaks and behaves with Sheila, Eric and Gerald</a:t>
            </a:r>
          </a:p>
          <a:p>
            <a:pPr>
              <a:buFont typeface="Arial" charset="0"/>
              <a:buChar char="•"/>
            </a:pPr>
            <a:r>
              <a:rPr lang="en-GB" sz="2600">
                <a:latin typeface="Comic Sans MS" pitchFamily="66" charset="0"/>
              </a:rPr>
              <a:t> the way he speaks and behaves with the Inspector</a:t>
            </a:r>
          </a:p>
          <a:p>
            <a:pPr>
              <a:buFont typeface="Arial" charset="0"/>
              <a:buChar char="•"/>
            </a:pPr>
            <a:r>
              <a:rPr lang="en-GB" sz="2600">
                <a:latin typeface="Comic Sans MS" pitchFamily="66" charset="0"/>
              </a:rPr>
              <a:t> his response to the news about Eva Smith</a:t>
            </a:r>
          </a:p>
          <a:p>
            <a:pPr>
              <a:buFont typeface="Arial" charset="0"/>
              <a:buChar char="•"/>
            </a:pPr>
            <a:r>
              <a:rPr lang="en-GB" sz="2600">
                <a:latin typeface="Comic Sans MS" pitchFamily="66" charset="0"/>
              </a:rPr>
              <a:t> anything else you think important.</a:t>
            </a:r>
          </a:p>
          <a:p>
            <a:pPr>
              <a:buFont typeface="Arial" charset="0"/>
              <a:buChar char="•"/>
            </a:pPr>
            <a:endParaRPr lang="en-GB" sz="2600">
              <a:latin typeface="Comic Sans MS" pitchFamily="66" charset="0"/>
            </a:endParaRPr>
          </a:p>
          <a:p>
            <a:pPr algn="ctr"/>
            <a:r>
              <a:rPr lang="en-GB" sz="2600" b="1">
                <a:latin typeface="Comic Sans MS" pitchFamily="66" charset="0"/>
              </a:rPr>
              <a:t>(20 marks)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539750" y="0"/>
            <a:ext cx="8040688" cy="1443038"/>
          </a:xfrm>
        </p:spPr>
        <p:txBody>
          <a:bodyPr/>
          <a:lstStyle/>
          <a:p>
            <a:r>
              <a:rPr lang="en-GB">
                <a:latin typeface="Britannic Bold" pitchFamily="34" charset="0"/>
              </a:rPr>
              <a:t>Essay Question</a:t>
            </a:r>
          </a:p>
        </p:txBody>
      </p:sp>
      <p:sp>
        <p:nvSpPr>
          <p:cNvPr id="3" name="Content Placeholder 2"/>
          <p:cNvSpPr>
            <a:spLocks noGrp="1"/>
          </p:cNvSpPr>
          <p:nvPr>
            <p:ph idx="1"/>
          </p:nvPr>
        </p:nvSpPr>
        <p:spPr>
          <a:xfrm>
            <a:off x="179388" y="1341438"/>
            <a:ext cx="8713787" cy="5327650"/>
          </a:xfrm>
        </p:spPr>
        <p:txBody>
          <a:bodyPr rtlCol="0">
            <a:noAutofit/>
          </a:bodyPr>
          <a:lstStyle/>
          <a:p>
            <a:pPr algn="ctr" fontAlgn="auto">
              <a:spcAft>
                <a:spcPts val="0"/>
              </a:spcAft>
              <a:buFont typeface="Rage Italic" pitchFamily="66" charset="0"/>
              <a:buNone/>
              <a:defRPr/>
            </a:pPr>
            <a:r>
              <a:rPr lang="en-GB" sz="2000" dirty="0">
                <a:solidFill>
                  <a:schemeClr val="tx1">
                    <a:lumMod val="75000"/>
                    <a:lumOff val="25000"/>
                  </a:schemeClr>
                </a:solidFill>
                <a:latin typeface="Comic Sans MS" pitchFamily="66" charset="0"/>
              </a:rPr>
              <a:t>Choose one of the following questions to answer:</a:t>
            </a:r>
          </a:p>
          <a:p>
            <a:pPr algn="ctr" fontAlgn="auto">
              <a:spcAft>
                <a:spcPts val="0"/>
              </a:spcAft>
              <a:buFont typeface="Rage Italic" pitchFamily="66" charset="0"/>
              <a:buNone/>
              <a:defRPr/>
            </a:pPr>
            <a:endParaRPr lang="en-GB" sz="2000" dirty="0">
              <a:solidFill>
                <a:schemeClr val="tx1">
                  <a:lumMod val="75000"/>
                  <a:lumOff val="25000"/>
                </a:schemeClr>
              </a:solidFill>
              <a:latin typeface="Comic Sans MS" pitchFamily="66" charset="0"/>
            </a:endParaRPr>
          </a:p>
          <a:p>
            <a:pPr marL="514350" indent="-514350" fontAlgn="auto">
              <a:spcAft>
                <a:spcPts val="0"/>
              </a:spcAft>
              <a:buFont typeface="+mj-lt"/>
              <a:buAutoNum type="arabicPeriod"/>
              <a:defRPr/>
            </a:pPr>
            <a:r>
              <a:rPr lang="en-GB" sz="2000" dirty="0">
                <a:solidFill>
                  <a:schemeClr val="tx1">
                    <a:lumMod val="75000"/>
                    <a:lumOff val="25000"/>
                  </a:schemeClr>
                </a:solidFill>
                <a:latin typeface="Comic Sans MS" pitchFamily="66" charset="0"/>
              </a:rPr>
              <a:t>One of the main themes in the play is social responsibility. Discuss how the following characters are important to this theme.</a:t>
            </a:r>
          </a:p>
          <a:p>
            <a:pPr marL="514350" indent="-514350" fontAlgn="auto">
              <a:spcAft>
                <a:spcPts val="0"/>
              </a:spcAft>
              <a:buFontTx/>
              <a:buChar char="-"/>
              <a:defRPr/>
            </a:pPr>
            <a:r>
              <a:rPr lang="en-GB" sz="2000" dirty="0">
                <a:solidFill>
                  <a:schemeClr val="tx1">
                    <a:lumMod val="75000"/>
                    <a:lumOff val="25000"/>
                  </a:schemeClr>
                </a:solidFill>
                <a:latin typeface="Comic Sans MS" pitchFamily="66" charset="0"/>
              </a:rPr>
              <a:t>Mr and Mrs Birling</a:t>
            </a:r>
          </a:p>
          <a:p>
            <a:pPr marL="514350" indent="-514350" fontAlgn="auto">
              <a:spcAft>
                <a:spcPts val="0"/>
              </a:spcAft>
              <a:buFontTx/>
              <a:buChar char="-"/>
              <a:defRPr/>
            </a:pPr>
            <a:r>
              <a:rPr lang="en-GB" sz="2000" dirty="0">
                <a:solidFill>
                  <a:schemeClr val="tx1">
                    <a:lumMod val="75000"/>
                    <a:lumOff val="25000"/>
                  </a:schemeClr>
                </a:solidFill>
                <a:latin typeface="Comic Sans MS" pitchFamily="66" charset="0"/>
              </a:rPr>
              <a:t>Eric</a:t>
            </a:r>
          </a:p>
          <a:p>
            <a:pPr marL="514350" indent="-514350" fontAlgn="auto">
              <a:spcAft>
                <a:spcPts val="0"/>
              </a:spcAft>
              <a:buFontTx/>
              <a:buChar char="-"/>
              <a:defRPr/>
            </a:pPr>
            <a:r>
              <a:rPr lang="en-GB" sz="2000" dirty="0">
                <a:solidFill>
                  <a:schemeClr val="tx1">
                    <a:lumMod val="75000"/>
                    <a:lumOff val="25000"/>
                  </a:schemeClr>
                </a:solidFill>
                <a:latin typeface="Comic Sans MS" pitchFamily="66" charset="0"/>
              </a:rPr>
              <a:t>Sheila</a:t>
            </a:r>
          </a:p>
          <a:p>
            <a:pPr marL="514350" indent="-514350" fontAlgn="auto">
              <a:spcAft>
                <a:spcPts val="0"/>
              </a:spcAft>
              <a:buFontTx/>
              <a:buChar char="-"/>
              <a:defRPr/>
            </a:pPr>
            <a:r>
              <a:rPr lang="en-GB" sz="2000" dirty="0">
                <a:solidFill>
                  <a:schemeClr val="tx1">
                    <a:lumMod val="75000"/>
                    <a:lumOff val="25000"/>
                  </a:schemeClr>
                </a:solidFill>
                <a:latin typeface="Comic Sans MS" pitchFamily="66" charset="0"/>
              </a:rPr>
              <a:t>Gerald</a:t>
            </a:r>
          </a:p>
          <a:p>
            <a:pPr marL="514350" indent="-514350" fontAlgn="auto">
              <a:spcAft>
                <a:spcPts val="0"/>
              </a:spcAft>
              <a:buFontTx/>
              <a:buChar char="-"/>
              <a:defRPr/>
            </a:pPr>
            <a:r>
              <a:rPr lang="en-GB" sz="2000" dirty="0">
                <a:solidFill>
                  <a:schemeClr val="tx1">
                    <a:lumMod val="75000"/>
                    <a:lumOff val="25000"/>
                  </a:schemeClr>
                </a:solidFill>
                <a:latin typeface="Comic Sans MS" pitchFamily="66" charset="0"/>
              </a:rPr>
              <a:t>The Inspector</a:t>
            </a:r>
          </a:p>
          <a:p>
            <a:pPr marL="514350" indent="-514350" fontAlgn="auto">
              <a:spcAft>
                <a:spcPts val="0"/>
              </a:spcAft>
              <a:buFontTx/>
              <a:buChar char="-"/>
              <a:defRPr/>
            </a:pPr>
            <a:endParaRPr lang="en-GB" sz="2000" dirty="0">
              <a:solidFill>
                <a:schemeClr val="tx1">
                  <a:lumMod val="75000"/>
                  <a:lumOff val="25000"/>
                </a:schemeClr>
              </a:solidFill>
              <a:latin typeface="Comic Sans MS" pitchFamily="66" charset="0"/>
            </a:endParaRPr>
          </a:p>
          <a:p>
            <a:pPr marL="514350" indent="-514350" fontAlgn="auto">
              <a:spcAft>
                <a:spcPts val="0"/>
              </a:spcAft>
              <a:buFont typeface="+mj-lt"/>
              <a:buAutoNum type="arabicPeriod" startAt="2"/>
              <a:defRPr/>
            </a:pPr>
            <a:r>
              <a:rPr lang="en-GB" sz="2000" dirty="0">
                <a:solidFill>
                  <a:schemeClr val="tx1">
                    <a:lumMod val="75000"/>
                    <a:lumOff val="25000"/>
                  </a:schemeClr>
                </a:solidFill>
                <a:latin typeface="Comic Sans MS" pitchFamily="66" charset="0"/>
              </a:rPr>
              <a:t>Choose which you think is the most dramatic part of the play. Show how the writer creates tension for an audience.</a:t>
            </a:r>
          </a:p>
          <a:p>
            <a:pPr marL="514350" indent="-514350" fontAlgn="auto">
              <a:spcAft>
                <a:spcPts val="0"/>
              </a:spcAft>
              <a:buFontTx/>
              <a:buChar char="-"/>
              <a:defRPr/>
            </a:pPr>
            <a:endParaRPr lang="en-GB" sz="2000" dirty="0">
              <a:solidFill>
                <a:schemeClr val="tx1">
                  <a:lumMod val="75000"/>
                  <a:lumOff val="25000"/>
                </a:schemeClr>
              </a:solidFill>
              <a:latin typeface="Comic Sans MS" pitchFamily="66" charset="0"/>
            </a:endParaRPr>
          </a:p>
          <a:p>
            <a:pPr marL="514350" indent="-514350" algn="ctr" fontAlgn="auto">
              <a:spcAft>
                <a:spcPts val="0"/>
              </a:spcAft>
              <a:buFont typeface="Rage Italic" pitchFamily="66" charset="0"/>
              <a:buNone/>
              <a:defRPr/>
            </a:pPr>
            <a:r>
              <a:rPr lang="en-GB" sz="2000" b="1" dirty="0">
                <a:solidFill>
                  <a:schemeClr val="tx1">
                    <a:lumMod val="75000"/>
                    <a:lumOff val="25000"/>
                  </a:schemeClr>
                </a:solidFill>
                <a:latin typeface="Comic Sans MS" pitchFamily="66" charset="0"/>
              </a:rPr>
              <a:t>(20 marks)</a:t>
            </a:r>
          </a:p>
          <a:p>
            <a:pPr algn="ctr" fontAlgn="auto">
              <a:spcAft>
                <a:spcPts val="0"/>
              </a:spcAft>
              <a:buFont typeface="Rage Italic" pitchFamily="66" charset="0"/>
              <a:buNone/>
              <a:defRPr/>
            </a:pPr>
            <a:endParaRPr lang="en-GB" sz="2000" dirty="0">
              <a:solidFill>
                <a:schemeClr val="tx1">
                  <a:lumMod val="75000"/>
                  <a:lumOff val="25000"/>
                </a:schemeClr>
              </a:solidFill>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0" y="274638"/>
            <a:ext cx="9144000" cy="1143000"/>
          </a:xfrm>
        </p:spPr>
        <p:txBody>
          <a:bodyPr/>
          <a:lstStyle/>
          <a:p>
            <a:r>
              <a:rPr lang="en-GB" sz="2700">
                <a:latin typeface="Broadway" pitchFamily="82" charset="0"/>
              </a:rPr>
              <a:t>Context of “An Inspector Calls” by J.B. Priestley</a:t>
            </a:r>
          </a:p>
        </p:txBody>
      </p:sp>
      <p:sp>
        <p:nvSpPr>
          <p:cNvPr id="16386" name="Content Placeholder 2"/>
          <p:cNvSpPr>
            <a:spLocks noGrp="1"/>
          </p:cNvSpPr>
          <p:nvPr>
            <p:ph idx="1"/>
          </p:nvPr>
        </p:nvSpPr>
        <p:spPr>
          <a:xfrm>
            <a:off x="250825" y="1773238"/>
            <a:ext cx="8713788" cy="4525962"/>
          </a:xfrm>
        </p:spPr>
        <p:txBody>
          <a:bodyPr/>
          <a:lstStyle/>
          <a:p>
            <a:r>
              <a:rPr lang="en-GB">
                <a:latin typeface="Goudy Old Style" pitchFamily="18" charset="0"/>
              </a:rPr>
              <a:t>The play “</a:t>
            </a:r>
            <a:r>
              <a:rPr lang="en-GB" b="1">
                <a:latin typeface="Goudy Old Style" pitchFamily="18" charset="0"/>
              </a:rPr>
              <a:t>An Inspector Calls</a:t>
            </a:r>
            <a:r>
              <a:rPr lang="en-GB">
                <a:latin typeface="Goudy Old Style" pitchFamily="18" charset="0"/>
              </a:rPr>
              <a:t>” is one of the </a:t>
            </a:r>
            <a:r>
              <a:rPr lang="en-GB" b="1">
                <a:latin typeface="Goudy Old Style" pitchFamily="18" charset="0"/>
              </a:rPr>
              <a:t>two</a:t>
            </a:r>
            <a:r>
              <a:rPr lang="en-GB">
                <a:latin typeface="Goudy Old Style" pitchFamily="18" charset="0"/>
              </a:rPr>
              <a:t> set texts that you will have to answer questions on in the Literature exam that you will take in May.</a:t>
            </a:r>
          </a:p>
          <a:p>
            <a:endParaRPr lang="en-GB">
              <a:latin typeface="Goudy Old Style" pitchFamily="18" charset="0"/>
            </a:endParaRPr>
          </a:p>
          <a:p>
            <a:r>
              <a:rPr lang="en-GB">
                <a:latin typeface="Goudy Old Style" pitchFamily="18" charset="0"/>
              </a:rPr>
              <a:t>It is important that we understand the context of the play and why Priestley wrote it it’s helpful to know a little about J.B. Priestley’s life and his political views during the early 20</a:t>
            </a:r>
            <a:r>
              <a:rPr lang="en-GB" baseline="30000">
                <a:latin typeface="Goudy Old Style" pitchFamily="18" charset="0"/>
              </a:rPr>
              <a:t>th</a:t>
            </a:r>
            <a:r>
              <a:rPr lang="en-GB">
                <a:latin typeface="Goudy Old Style" pitchFamily="18" charset="0"/>
              </a:rPr>
              <a:t> century – a time of great global change.</a:t>
            </a:r>
          </a:p>
          <a:p>
            <a:endParaRPr lang="en-GB">
              <a:latin typeface="Goudy Old Style" pitchFamily="18" charset="0"/>
            </a:endParaRPr>
          </a:p>
          <a:p>
            <a:r>
              <a:rPr lang="en-GB">
                <a:latin typeface="Goudy Old Style" pitchFamily="18" charset="0"/>
              </a:rPr>
              <a:t>He wrote “An Inspector Calls” after both world wars and like much of his work it contains controversial, politically charged messages.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107950" y="127000"/>
            <a:ext cx="8856663" cy="6542088"/>
          </a:xfrm>
        </p:spPr>
        <p:txBody>
          <a:bodyPr/>
          <a:lstStyle/>
          <a:p>
            <a:r>
              <a:rPr lang="en-GB" sz="2000">
                <a:latin typeface="Goudy Old Style" pitchFamily="18" charset="0"/>
              </a:rPr>
              <a:t>Keen to pioneer a new ‘morality’ in politics, Priestley’s chief concern involved social inequality in Britain.</a:t>
            </a:r>
          </a:p>
          <a:p>
            <a:endParaRPr lang="en-GB" sz="2000">
              <a:latin typeface="Goudy Old Style" pitchFamily="18" charset="0"/>
            </a:endParaRPr>
          </a:p>
          <a:p>
            <a:r>
              <a:rPr lang="en-GB" sz="2000">
                <a:latin typeface="Goudy Old Style" pitchFamily="18" charset="0"/>
              </a:rPr>
              <a:t>Priestley had fought in World War I and like many of the men who came back home he wanted a “new England”, where men were equal and the wealth of the nation was shared more evenly – he wanted a socialist government and society.</a:t>
            </a:r>
          </a:p>
          <a:p>
            <a:endParaRPr lang="en-GB" sz="2000">
              <a:latin typeface="Goudy Old Style" pitchFamily="18" charset="0"/>
            </a:endParaRPr>
          </a:p>
          <a:p>
            <a:r>
              <a:rPr lang="en-GB" sz="2000">
                <a:latin typeface="Goudy Old Style" pitchFamily="18" charset="0"/>
              </a:rPr>
              <a:t>Priestley was involved in helping to set up the Welfare State that we now have as a part of our everyday lives – e.g. National Health Service.</a:t>
            </a:r>
          </a:p>
          <a:p>
            <a:endParaRPr lang="en-GB" sz="2000">
              <a:latin typeface="Goudy Old Style" pitchFamily="18" charset="0"/>
            </a:endParaRPr>
          </a:p>
          <a:p>
            <a:r>
              <a:rPr lang="en-GB" sz="2000">
                <a:latin typeface="Goudy Old Style" pitchFamily="18" charset="0"/>
              </a:rPr>
              <a:t>Although Priestley wrote the play in 1944 he sets the play in England 1912. He did this as this era was a good example of all the things he wanted to change.</a:t>
            </a:r>
          </a:p>
          <a:p>
            <a:endParaRPr lang="en-GB" sz="2000">
              <a:latin typeface="Goudy Old Style" pitchFamily="18" charset="0"/>
            </a:endParaRPr>
          </a:p>
          <a:p>
            <a:r>
              <a:rPr lang="en-GB" sz="2000">
                <a:latin typeface="Goudy Old Style" pitchFamily="18" charset="0"/>
              </a:rPr>
              <a:t>In 1912, rigid class and gender boundaries seemed to ensure that nothing would change. Yet by 1945, most of those class and gender divisions had been breached.</a:t>
            </a:r>
          </a:p>
          <a:p>
            <a:endParaRPr lang="en-GB" sz="2000">
              <a:latin typeface="Goudy Old Style" pitchFamily="18" charset="0"/>
            </a:endParaRPr>
          </a:p>
          <a:p>
            <a:r>
              <a:rPr lang="en-GB" sz="2000">
                <a:latin typeface="Goudy Old Style" pitchFamily="18" charset="0"/>
              </a:rPr>
              <a:t>Priestley wanted to make the most of these changes. Through this play, he encourages people to seize the opportunity the end of the war had given them to build a better, more caring society.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0" y="0"/>
            <a:ext cx="9144000" cy="1143000"/>
          </a:xfrm>
        </p:spPr>
        <p:txBody>
          <a:bodyPr/>
          <a:lstStyle/>
          <a:p>
            <a:r>
              <a:rPr lang="en-GB" sz="2700">
                <a:latin typeface="Broadway" pitchFamily="82" charset="0"/>
              </a:rPr>
              <a:t>Social, Historical and Cultural Context</a:t>
            </a:r>
            <a:br>
              <a:rPr lang="en-GB" sz="2700">
                <a:latin typeface="Broadway" pitchFamily="82" charset="0"/>
              </a:rPr>
            </a:br>
            <a:r>
              <a:rPr lang="en-GB" sz="2700">
                <a:latin typeface="Broadway" pitchFamily="82" charset="0"/>
              </a:rPr>
              <a:t>1912 – 1945</a:t>
            </a:r>
          </a:p>
        </p:txBody>
      </p:sp>
      <p:sp>
        <p:nvSpPr>
          <p:cNvPr id="3" name="Content Placeholder 2"/>
          <p:cNvSpPr>
            <a:spLocks noGrp="1"/>
          </p:cNvSpPr>
          <p:nvPr>
            <p:ph idx="1"/>
          </p:nvPr>
        </p:nvSpPr>
        <p:spPr>
          <a:xfrm>
            <a:off x="250825" y="1268413"/>
            <a:ext cx="8713788" cy="5589587"/>
          </a:xfrm>
        </p:spPr>
        <p:txBody>
          <a:bodyPr rtlCol="0">
            <a:noAutofit/>
          </a:bodyPr>
          <a:lstStyle/>
          <a:p>
            <a:pPr fontAlgn="auto">
              <a:spcAft>
                <a:spcPts val="0"/>
              </a:spcAft>
              <a:buFont typeface="Wingdings" pitchFamily="2" charset="2"/>
              <a:buChar char="v"/>
              <a:defRPr/>
            </a:pPr>
            <a:r>
              <a:rPr lang="en-GB" sz="1650" dirty="0">
                <a:solidFill>
                  <a:schemeClr val="tx1">
                    <a:lumMod val="75000"/>
                    <a:lumOff val="25000"/>
                  </a:schemeClr>
                </a:solidFill>
                <a:latin typeface="Goudy Old Style" pitchFamily="18" charset="0"/>
              </a:rPr>
              <a:t>In April 1912 the Titanic launched on its maiden voyage to New York, but hit an iceberg and sank. </a:t>
            </a:r>
          </a:p>
          <a:p>
            <a:pPr fontAlgn="auto">
              <a:spcAft>
                <a:spcPts val="0"/>
              </a:spcAft>
              <a:buFont typeface="Wingdings" pitchFamily="2" charset="2"/>
              <a:buChar char="v"/>
              <a:defRPr/>
            </a:pPr>
            <a:endParaRPr lang="en-GB" sz="1650" dirty="0">
              <a:solidFill>
                <a:schemeClr val="tx1">
                  <a:lumMod val="75000"/>
                  <a:lumOff val="25000"/>
                </a:schemeClr>
              </a:solidFill>
              <a:latin typeface="Goudy Old Style" pitchFamily="18" charset="0"/>
            </a:endParaRPr>
          </a:p>
          <a:p>
            <a:pPr fontAlgn="auto">
              <a:spcAft>
                <a:spcPts val="0"/>
              </a:spcAft>
              <a:buFont typeface="Wingdings" pitchFamily="2" charset="2"/>
              <a:buChar char="v"/>
              <a:defRPr/>
            </a:pPr>
            <a:r>
              <a:rPr lang="en-GB" sz="1650" dirty="0">
                <a:solidFill>
                  <a:schemeClr val="tx1">
                    <a:lumMod val="75000"/>
                    <a:lumOff val="25000"/>
                  </a:schemeClr>
                </a:solidFill>
                <a:latin typeface="Goudy Old Style" pitchFamily="18" charset="0"/>
              </a:rPr>
              <a:t>No woman was allowed to vote. The suffragette movement was fighting for women’s rights. In 1913, Emily Davidson gave her life. Women did not get full voting rights until 1928.</a:t>
            </a:r>
          </a:p>
          <a:p>
            <a:pPr fontAlgn="auto">
              <a:spcAft>
                <a:spcPts val="0"/>
              </a:spcAft>
              <a:buFont typeface="Wingdings" pitchFamily="2" charset="2"/>
              <a:buChar char="v"/>
              <a:defRPr/>
            </a:pPr>
            <a:endParaRPr lang="en-GB" sz="1650" dirty="0">
              <a:solidFill>
                <a:schemeClr val="tx1">
                  <a:lumMod val="75000"/>
                  <a:lumOff val="25000"/>
                </a:schemeClr>
              </a:solidFill>
              <a:latin typeface="Goudy Old Style" pitchFamily="18" charset="0"/>
            </a:endParaRPr>
          </a:p>
          <a:p>
            <a:pPr fontAlgn="auto">
              <a:spcAft>
                <a:spcPts val="0"/>
              </a:spcAft>
              <a:buFont typeface="Wingdings" pitchFamily="2" charset="2"/>
              <a:buChar char="v"/>
              <a:defRPr/>
            </a:pPr>
            <a:r>
              <a:rPr lang="en-GB" sz="1650" dirty="0">
                <a:solidFill>
                  <a:schemeClr val="tx1">
                    <a:lumMod val="75000"/>
                    <a:lumOff val="25000"/>
                  </a:schemeClr>
                </a:solidFill>
                <a:latin typeface="Goudy Old Style" pitchFamily="18" charset="0"/>
              </a:rPr>
              <a:t>In 1914 all of Europe went to war – no real reason just for industrial domination.</a:t>
            </a:r>
          </a:p>
          <a:p>
            <a:pPr fontAlgn="auto">
              <a:spcAft>
                <a:spcPts val="0"/>
              </a:spcAft>
              <a:buFont typeface="Wingdings" pitchFamily="2" charset="2"/>
              <a:buChar char="v"/>
              <a:defRPr/>
            </a:pPr>
            <a:endParaRPr lang="en-GB" sz="1650" dirty="0">
              <a:solidFill>
                <a:schemeClr val="tx1">
                  <a:lumMod val="75000"/>
                  <a:lumOff val="25000"/>
                </a:schemeClr>
              </a:solidFill>
              <a:latin typeface="Goudy Old Style" pitchFamily="18" charset="0"/>
            </a:endParaRPr>
          </a:p>
          <a:p>
            <a:pPr fontAlgn="auto">
              <a:spcAft>
                <a:spcPts val="0"/>
              </a:spcAft>
              <a:buFont typeface="Wingdings" pitchFamily="2" charset="2"/>
              <a:buChar char="v"/>
              <a:defRPr/>
            </a:pPr>
            <a:r>
              <a:rPr lang="en-GB" sz="1650" dirty="0">
                <a:solidFill>
                  <a:schemeClr val="tx1">
                    <a:lumMod val="75000"/>
                    <a:lumOff val="25000"/>
                  </a:schemeClr>
                </a:solidFill>
                <a:latin typeface="Goudy Old Style" pitchFamily="18" charset="0"/>
              </a:rPr>
              <a:t>1917 – Russian Revolution – within 20 years the country evolved from a backward farming community to an industrial giant.</a:t>
            </a:r>
          </a:p>
          <a:p>
            <a:pPr fontAlgn="auto">
              <a:spcAft>
                <a:spcPts val="0"/>
              </a:spcAft>
              <a:buFont typeface="Wingdings" pitchFamily="2" charset="2"/>
              <a:buChar char="v"/>
              <a:defRPr/>
            </a:pPr>
            <a:endParaRPr lang="en-GB" sz="1650" dirty="0">
              <a:solidFill>
                <a:schemeClr val="tx1">
                  <a:lumMod val="75000"/>
                  <a:lumOff val="25000"/>
                </a:schemeClr>
              </a:solidFill>
              <a:latin typeface="Goudy Old Style" pitchFamily="18" charset="0"/>
            </a:endParaRPr>
          </a:p>
          <a:p>
            <a:pPr fontAlgn="auto">
              <a:spcAft>
                <a:spcPts val="0"/>
              </a:spcAft>
              <a:buFont typeface="Wingdings" pitchFamily="2" charset="2"/>
              <a:buChar char="v"/>
              <a:defRPr/>
            </a:pPr>
            <a:r>
              <a:rPr lang="en-GB" sz="1650" dirty="0">
                <a:solidFill>
                  <a:schemeClr val="tx1">
                    <a:lumMod val="75000"/>
                    <a:lumOff val="25000"/>
                  </a:schemeClr>
                </a:solidFill>
                <a:latin typeface="Goudy Old Style" pitchFamily="18" charset="0"/>
              </a:rPr>
              <a:t>The Trades Union Movement – once banned – became a stronger united force. In 1926 several major unions – TUC – called all workers out on strike to fight for better working conditions. It was started by the mine workers having their conditions altered.</a:t>
            </a:r>
          </a:p>
          <a:p>
            <a:pPr fontAlgn="auto">
              <a:spcAft>
                <a:spcPts val="0"/>
              </a:spcAft>
              <a:buFont typeface="Wingdings" pitchFamily="2" charset="2"/>
              <a:buChar char="v"/>
              <a:defRPr/>
            </a:pPr>
            <a:endParaRPr lang="en-GB" sz="1650" dirty="0">
              <a:solidFill>
                <a:schemeClr val="tx1">
                  <a:lumMod val="75000"/>
                  <a:lumOff val="25000"/>
                </a:schemeClr>
              </a:solidFill>
              <a:latin typeface="Goudy Old Style" pitchFamily="18" charset="0"/>
            </a:endParaRPr>
          </a:p>
          <a:p>
            <a:pPr fontAlgn="auto">
              <a:spcAft>
                <a:spcPts val="0"/>
              </a:spcAft>
              <a:buFont typeface="Wingdings" pitchFamily="2" charset="2"/>
              <a:buChar char="v"/>
              <a:defRPr/>
            </a:pPr>
            <a:r>
              <a:rPr lang="en-GB" sz="1650" dirty="0">
                <a:solidFill>
                  <a:schemeClr val="tx1">
                    <a:lumMod val="75000"/>
                    <a:lumOff val="25000"/>
                  </a:schemeClr>
                </a:solidFill>
                <a:latin typeface="Goudy Old Style" pitchFamily="18" charset="0"/>
              </a:rPr>
              <a:t>In 1939 Germany invaded Poland and World War 2 began. The British troops were fighting for freedom and on their return to the UK demanded freedom for themselves as workers.</a:t>
            </a:r>
          </a:p>
          <a:p>
            <a:pPr fontAlgn="auto">
              <a:spcAft>
                <a:spcPts val="0"/>
              </a:spcAft>
              <a:buFont typeface="Wingdings" pitchFamily="2" charset="2"/>
              <a:buChar char="v"/>
              <a:defRPr/>
            </a:pPr>
            <a:endParaRPr lang="en-GB" sz="1650" dirty="0">
              <a:solidFill>
                <a:schemeClr val="tx1">
                  <a:lumMod val="75000"/>
                  <a:lumOff val="25000"/>
                </a:schemeClr>
              </a:solidFill>
              <a:latin typeface="Goudy Old Style" pitchFamily="18" charset="0"/>
            </a:endParaRPr>
          </a:p>
          <a:p>
            <a:pPr fontAlgn="auto">
              <a:spcAft>
                <a:spcPts val="0"/>
              </a:spcAft>
              <a:buFont typeface="Wingdings" pitchFamily="2" charset="2"/>
              <a:buChar char="v"/>
              <a:defRPr/>
            </a:pPr>
            <a:r>
              <a:rPr lang="en-GB" sz="1650" dirty="0">
                <a:solidFill>
                  <a:schemeClr val="tx1">
                    <a:lumMod val="75000"/>
                    <a:lumOff val="25000"/>
                  </a:schemeClr>
                </a:solidFill>
                <a:latin typeface="Goudy Old Style" pitchFamily="18" charset="0"/>
              </a:rPr>
              <a:t>In 1946 Clement Atlee was elected the first Labour Prime Minister and his major promise was the creation of a Welfare State.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0" y="203200"/>
            <a:ext cx="9144000" cy="417513"/>
          </a:xfrm>
        </p:spPr>
        <p:txBody>
          <a:bodyPr/>
          <a:lstStyle/>
          <a:p>
            <a:r>
              <a:rPr lang="en-GB" sz="3200" b="1">
                <a:latin typeface="Arial" charset="0"/>
                <a:cs typeface="Arial" charset="0"/>
              </a:rPr>
              <a:t>Act 1 Summary</a:t>
            </a:r>
          </a:p>
        </p:txBody>
      </p:sp>
      <p:sp>
        <p:nvSpPr>
          <p:cNvPr id="4" name="TextBox 3"/>
          <p:cNvSpPr txBox="1"/>
          <p:nvPr/>
        </p:nvSpPr>
        <p:spPr>
          <a:xfrm>
            <a:off x="107950" y="796925"/>
            <a:ext cx="8964613" cy="6016625"/>
          </a:xfrm>
          <a:prstGeom prst="rect">
            <a:avLst/>
          </a:prstGeom>
          <a:noFill/>
        </p:spPr>
        <p:txBody>
          <a:bodyPr>
            <a:spAutoFit/>
          </a:bodyPr>
          <a:lstStyle/>
          <a:p>
            <a:pPr fontAlgn="auto">
              <a:spcBef>
                <a:spcPts val="0"/>
              </a:spcBef>
              <a:spcAft>
                <a:spcPts val="0"/>
              </a:spcAft>
              <a:defRPr/>
            </a:pPr>
            <a:r>
              <a:rPr lang="en-GB" sz="1750" dirty="0">
                <a:latin typeface="Arial" pitchFamily="34" charset="0"/>
                <a:cs typeface="Arial" pitchFamily="34" charset="0"/>
              </a:rPr>
              <a:t>The Birling family is celebrating the engagement of Sheila to Gerald Croft, the son of Lord and Lady Croft, who comes from ‘an old country family – landed people’. Arthur Birling is in a good mood and makes a number of speeches giving his views about the state of the world, technology and industrial relations. One of his main themes is about being responsible for themselves; he doesn’t believe that anyone has a responsibility to others apart from his family.</a:t>
            </a:r>
          </a:p>
          <a:p>
            <a:pPr fontAlgn="auto">
              <a:spcBef>
                <a:spcPts val="0"/>
              </a:spcBef>
              <a:spcAft>
                <a:spcPts val="0"/>
              </a:spcAft>
              <a:defRPr/>
            </a:pPr>
            <a:endParaRPr lang="en-GB" sz="1750" dirty="0">
              <a:latin typeface="Arial" pitchFamily="34" charset="0"/>
              <a:cs typeface="Arial" pitchFamily="34" charset="0"/>
            </a:endParaRPr>
          </a:p>
          <a:p>
            <a:pPr fontAlgn="auto">
              <a:spcBef>
                <a:spcPts val="0"/>
              </a:spcBef>
              <a:spcAft>
                <a:spcPts val="0"/>
              </a:spcAft>
              <a:defRPr/>
            </a:pPr>
            <a:r>
              <a:rPr lang="en-GB" sz="1750" dirty="0">
                <a:latin typeface="Arial" pitchFamily="34" charset="0"/>
                <a:cs typeface="Arial" pitchFamily="34" charset="0"/>
              </a:rPr>
              <a:t>When Inspector Goole is announced, Birling and Gerald make a joke about Eric who shows his guilty conscience by reacting strongly to this. The inspector informs Birling about the death of a young woman who has committed suicide by drinking disinfectant. It emerges that Birling had sacked the girl, Eva Smith, two years earlier after she had been one of the ring-leaders in a strike and demanding higher wages.</a:t>
            </a:r>
          </a:p>
          <a:p>
            <a:pPr fontAlgn="auto">
              <a:spcBef>
                <a:spcPts val="0"/>
              </a:spcBef>
              <a:spcAft>
                <a:spcPts val="0"/>
              </a:spcAft>
              <a:defRPr/>
            </a:pPr>
            <a:endParaRPr lang="en-GB" sz="1750" dirty="0">
              <a:latin typeface="Arial" pitchFamily="34" charset="0"/>
              <a:cs typeface="Arial" pitchFamily="34" charset="0"/>
            </a:endParaRPr>
          </a:p>
          <a:p>
            <a:pPr fontAlgn="auto">
              <a:spcBef>
                <a:spcPts val="0"/>
              </a:spcBef>
              <a:spcAft>
                <a:spcPts val="0"/>
              </a:spcAft>
              <a:defRPr/>
            </a:pPr>
            <a:r>
              <a:rPr lang="en-GB" sz="1750" dirty="0">
                <a:latin typeface="Arial" pitchFamily="34" charset="0"/>
                <a:cs typeface="Arial" pitchFamily="34" charset="0"/>
              </a:rPr>
              <a:t>Sheila Birling is also connected to the girl, having had her sacked from her new job at </a:t>
            </a:r>
            <a:r>
              <a:rPr lang="en-GB" sz="1750" dirty="0" err="1">
                <a:latin typeface="Arial" pitchFamily="34" charset="0"/>
                <a:cs typeface="Arial" pitchFamily="34" charset="0"/>
              </a:rPr>
              <a:t>Milwards</a:t>
            </a:r>
            <a:r>
              <a:rPr lang="en-GB" sz="1750" dirty="0">
                <a:latin typeface="Arial" pitchFamily="34" charset="0"/>
                <a:cs typeface="Arial" pitchFamily="34" charset="0"/>
              </a:rPr>
              <a:t>. She is horrified by what she did and is genuinely remorseful.</a:t>
            </a:r>
          </a:p>
          <a:p>
            <a:pPr fontAlgn="auto">
              <a:spcBef>
                <a:spcPts val="0"/>
              </a:spcBef>
              <a:spcAft>
                <a:spcPts val="0"/>
              </a:spcAft>
              <a:defRPr/>
            </a:pPr>
            <a:endParaRPr lang="en-GB" sz="1750" dirty="0">
              <a:latin typeface="Arial" pitchFamily="34" charset="0"/>
              <a:cs typeface="Arial" pitchFamily="34" charset="0"/>
            </a:endParaRPr>
          </a:p>
          <a:p>
            <a:pPr fontAlgn="auto">
              <a:spcBef>
                <a:spcPts val="0"/>
              </a:spcBef>
              <a:spcAft>
                <a:spcPts val="0"/>
              </a:spcAft>
              <a:defRPr/>
            </a:pPr>
            <a:r>
              <a:rPr lang="en-GB" sz="1750" dirty="0">
                <a:latin typeface="Arial" pitchFamily="34" charset="0"/>
                <a:cs typeface="Arial" pitchFamily="34" charset="0"/>
              </a:rPr>
              <a:t>The inspector seems to know details of the family’s involvement before they speak and when he tells them that the girl changed her name to Daisy Renton, Gerald’s reaction tells us that he, too, knew the girl. When they are temporarily left alone, Sheila warns Gerald not to try to hide anything from the inspector. By the end of the first act, the audience is expecting the inspector to reveal further connections with members of the Birling family.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0" y="203200"/>
            <a:ext cx="9144000" cy="417513"/>
          </a:xfrm>
        </p:spPr>
        <p:txBody>
          <a:bodyPr/>
          <a:lstStyle/>
          <a:p>
            <a:r>
              <a:rPr lang="en-GB" sz="3200" b="1">
                <a:latin typeface="Arial" charset="0"/>
                <a:cs typeface="Arial" charset="0"/>
              </a:rPr>
              <a:t>Act 2 Summary</a:t>
            </a:r>
          </a:p>
        </p:txBody>
      </p:sp>
      <p:sp>
        <p:nvSpPr>
          <p:cNvPr id="20482" name="TextBox 3"/>
          <p:cNvSpPr txBox="1">
            <a:spLocks noChangeArrowheads="1"/>
          </p:cNvSpPr>
          <p:nvPr/>
        </p:nvSpPr>
        <p:spPr bwMode="auto">
          <a:xfrm>
            <a:off x="107950" y="796925"/>
            <a:ext cx="8964613" cy="5646738"/>
          </a:xfrm>
          <a:prstGeom prst="rect">
            <a:avLst/>
          </a:prstGeom>
          <a:noFill/>
          <a:ln w="9525">
            <a:noFill/>
            <a:miter lim="800000"/>
            <a:headEnd/>
            <a:tailEnd/>
          </a:ln>
        </p:spPr>
        <p:txBody>
          <a:bodyPr>
            <a:spAutoFit/>
          </a:bodyPr>
          <a:lstStyle/>
          <a:p>
            <a:r>
              <a:rPr lang="en-GB" sz="1900">
                <a:cs typeface="Arial" charset="0"/>
              </a:rPr>
              <a:t>Although Gerald tries to get Sheila to leave the room, she insists on staying. Gerald admits to having had an affair with Eva Smith, the girl he knew as Daisy Renton, the previous summer. Sheila is hurt and disappointed in Gerald who had told her he was busy at the works at that time. After Gerald broke off the affair, Eva/Daisy had left Brumley for a few months. After Sheila has returned her engagement ring to him, Gerald goes out, seemingly genuinely affected by the news of the girl’s death.</a:t>
            </a:r>
          </a:p>
          <a:p>
            <a:endParaRPr lang="en-GB" sz="1900">
              <a:cs typeface="Arial" charset="0"/>
            </a:endParaRPr>
          </a:p>
          <a:p>
            <a:r>
              <a:rPr lang="en-GB" sz="1900">
                <a:cs typeface="Arial" charset="0"/>
              </a:rPr>
              <a:t>Despite Sheila’s warnings Mrs Birling tries to intimidate the inspector, believing that she could have no possible connection to the girl. When the inspector reminds her of the pregnant girl she turned away from the charity organisation she chaired, Mrs Birling concedes but felt herself to be justified because the girl had lied to her about her name (calling herself Mrs Birling). She also disbelieved the girl’s claim that she had refused the offer of help from the father of her baby because she believed that he had stolen the money. Mrs Birling digs herself deeper into a hole by insisting that the father of the baby should be made to pay.</a:t>
            </a:r>
          </a:p>
          <a:p>
            <a:endParaRPr lang="en-GB" sz="1900">
              <a:cs typeface="Arial" charset="0"/>
            </a:endParaRPr>
          </a:p>
          <a:p>
            <a:r>
              <a:rPr lang="en-GB" sz="1900">
                <a:cs typeface="Arial" charset="0"/>
              </a:rPr>
              <a:t>Eric has been out during this exchange but re-enters right at the end of the scene to expectant faces – we are expecting Eric to be the father of the baby.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0" y="203200"/>
            <a:ext cx="9144000" cy="417513"/>
          </a:xfrm>
        </p:spPr>
        <p:txBody>
          <a:bodyPr/>
          <a:lstStyle/>
          <a:p>
            <a:r>
              <a:rPr lang="en-GB" sz="3200" b="1">
                <a:latin typeface="Arial" charset="0"/>
                <a:cs typeface="Arial" charset="0"/>
              </a:rPr>
              <a:t>Act 3 Summary</a:t>
            </a:r>
          </a:p>
        </p:txBody>
      </p:sp>
      <p:sp>
        <p:nvSpPr>
          <p:cNvPr id="4" name="TextBox 3"/>
          <p:cNvSpPr txBox="1"/>
          <p:nvPr/>
        </p:nvSpPr>
        <p:spPr>
          <a:xfrm>
            <a:off x="107950" y="796925"/>
            <a:ext cx="8964613" cy="5746750"/>
          </a:xfrm>
          <a:prstGeom prst="rect">
            <a:avLst/>
          </a:prstGeom>
          <a:noFill/>
        </p:spPr>
        <p:txBody>
          <a:bodyPr>
            <a:spAutoFit/>
          </a:bodyPr>
          <a:lstStyle/>
          <a:p>
            <a:pPr fontAlgn="auto">
              <a:spcBef>
                <a:spcPts val="0"/>
              </a:spcBef>
              <a:spcAft>
                <a:spcPts val="0"/>
              </a:spcAft>
              <a:defRPr/>
            </a:pPr>
            <a:r>
              <a:rPr lang="en-GB" sz="1750" dirty="0">
                <a:latin typeface="Arial" pitchFamily="34" charset="0"/>
                <a:cs typeface="Arial" pitchFamily="34" charset="0"/>
              </a:rPr>
              <a:t>Eric immediately realises that they all know and tells them of how he met Eva and of her subsequent pregnancy. Questioned closely by the inspector, he also reveals that he had tried to support the girl by giving her money – but he had stolen it from his father’s business. The Birlings seem more horrified by this than his responsibility for the girl’s condition. Having done his job, the inspector makes a speech about social responsibility and leaves the Birlings to examine their behaviour.</a:t>
            </a:r>
          </a:p>
          <a:p>
            <a:pPr fontAlgn="auto">
              <a:spcBef>
                <a:spcPts val="0"/>
              </a:spcBef>
              <a:spcAft>
                <a:spcPts val="0"/>
              </a:spcAft>
              <a:defRPr/>
            </a:pPr>
            <a:endParaRPr lang="en-GB" sz="1750" dirty="0">
              <a:latin typeface="Arial" pitchFamily="34" charset="0"/>
              <a:cs typeface="Arial" pitchFamily="34" charset="0"/>
            </a:endParaRPr>
          </a:p>
          <a:p>
            <a:pPr fontAlgn="auto">
              <a:spcBef>
                <a:spcPts val="0"/>
              </a:spcBef>
              <a:spcAft>
                <a:spcPts val="0"/>
              </a:spcAft>
              <a:defRPr/>
            </a:pPr>
            <a:r>
              <a:rPr lang="en-GB" sz="1750" dirty="0">
                <a:latin typeface="Arial" pitchFamily="34" charset="0"/>
                <a:cs typeface="Arial" pitchFamily="34" charset="0"/>
              </a:rPr>
              <a:t>When Gerald re-enters he has news that there is no Inspector Goole employed by the local police. Birling and Gerald now set about disproving the inspector’s case, although Sheila and Eric feel that that is not the point. When Gerald confirms that no girl has died of drinking disinfectant by telephoning the infirmary, the Birlings and Gerald are delighted and their mood of jollity and good-humour of the beginning of Act 1 returns.</a:t>
            </a:r>
          </a:p>
          <a:p>
            <a:pPr fontAlgn="auto">
              <a:spcBef>
                <a:spcPts val="0"/>
              </a:spcBef>
              <a:spcAft>
                <a:spcPts val="0"/>
              </a:spcAft>
              <a:defRPr/>
            </a:pPr>
            <a:endParaRPr lang="en-GB" sz="1750" dirty="0">
              <a:latin typeface="Arial" pitchFamily="34" charset="0"/>
              <a:cs typeface="Arial" pitchFamily="34" charset="0"/>
            </a:endParaRPr>
          </a:p>
          <a:p>
            <a:pPr fontAlgn="auto">
              <a:spcBef>
                <a:spcPts val="0"/>
              </a:spcBef>
              <a:spcAft>
                <a:spcPts val="0"/>
              </a:spcAft>
              <a:defRPr/>
            </a:pPr>
            <a:r>
              <a:rPr lang="en-GB" sz="1750" dirty="0">
                <a:latin typeface="Arial" pitchFamily="34" charset="0"/>
                <a:cs typeface="Arial" pitchFamily="34" charset="0"/>
              </a:rPr>
              <a:t>Sheila and Eric do not feel the same way, continuing to feel guilt for what they have done and are appalled at the behaviour of Gerald and their parents. When Birling suggests that Sheila take back her engagement ring from Gerald, Sheila remarks that it is too soon.</a:t>
            </a:r>
          </a:p>
          <a:p>
            <a:pPr fontAlgn="auto">
              <a:spcBef>
                <a:spcPts val="0"/>
              </a:spcBef>
              <a:spcAft>
                <a:spcPts val="0"/>
              </a:spcAft>
              <a:defRPr/>
            </a:pPr>
            <a:endParaRPr lang="en-GB" sz="1750" dirty="0">
              <a:latin typeface="Arial" pitchFamily="34" charset="0"/>
              <a:cs typeface="Arial" pitchFamily="34" charset="0"/>
            </a:endParaRPr>
          </a:p>
          <a:p>
            <a:pPr fontAlgn="auto">
              <a:spcBef>
                <a:spcPts val="0"/>
              </a:spcBef>
              <a:spcAft>
                <a:spcPts val="0"/>
              </a:spcAft>
              <a:defRPr/>
            </a:pPr>
            <a:r>
              <a:rPr lang="en-GB" sz="1750" dirty="0">
                <a:latin typeface="Arial" pitchFamily="34" charset="0"/>
                <a:cs typeface="Arial" pitchFamily="34" charset="0"/>
              </a:rPr>
              <a:t>Just at the point where Birling is teasing them for their lack of sense of humour, the telephone rings and Birling is obviously stunned by what he hears: a girl has died in the infirmary and a police inspector is on his way to ask them some questions.</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ketchbook">
  <a:themeElements>
    <a:clrScheme name="Sketchbook">
      <a:dk1>
        <a:sysClr val="windowText" lastClr="000000"/>
      </a:dk1>
      <a:lt1>
        <a:sysClr val="window" lastClr="FFFFFF"/>
      </a:lt1>
      <a:dk2>
        <a:srgbClr val="4C1304"/>
      </a:dk2>
      <a:lt2>
        <a:srgbClr val="FFFEE6"/>
      </a:lt2>
      <a:accent1>
        <a:srgbClr val="A63212"/>
      </a:accent1>
      <a:accent2>
        <a:srgbClr val="E68230"/>
      </a:accent2>
      <a:accent3>
        <a:srgbClr val="9BB05E"/>
      </a:accent3>
      <a:accent4>
        <a:srgbClr val="6B9BC7"/>
      </a:accent4>
      <a:accent5>
        <a:srgbClr val="4E66B2"/>
      </a:accent5>
      <a:accent6>
        <a:srgbClr val="8976AC"/>
      </a:accent6>
      <a:hlink>
        <a:srgbClr val="942408"/>
      </a:hlink>
      <a:folHlink>
        <a:srgbClr val="B34F17"/>
      </a:folHlink>
    </a:clrScheme>
    <a:fontScheme name="Sketchbook">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Sketchbook</Template>
  <TotalTime>585</TotalTime>
  <Words>4294</Words>
  <Application>Microsoft Office PowerPoint</Application>
  <PresentationFormat>On-screen Show (4:3)</PresentationFormat>
  <Paragraphs>389</Paragraphs>
  <Slides>36</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36</vt:i4>
      </vt:variant>
    </vt:vector>
  </HeadingPairs>
  <TitlesOfParts>
    <vt:vector size="50" baseType="lpstr">
      <vt:lpstr>Arial</vt:lpstr>
      <vt:lpstr>Bradley Hand ITC TT-Bold</vt:lpstr>
      <vt:lpstr>Britannic Bold</vt:lpstr>
      <vt:lpstr>Broadway</vt:lpstr>
      <vt:lpstr>Calisto MT</vt:lpstr>
      <vt:lpstr>Cambria</vt:lpstr>
      <vt:lpstr>Comic Sans MS</vt:lpstr>
      <vt:lpstr>Goudy Old Style</vt:lpstr>
      <vt:lpstr>Kristen ITC</vt:lpstr>
      <vt:lpstr>Rage Italic</vt:lpstr>
      <vt:lpstr>Ravie</vt:lpstr>
      <vt:lpstr>Showcard Gothic</vt:lpstr>
      <vt:lpstr>Wingdings</vt:lpstr>
      <vt:lpstr>Sketchbook</vt:lpstr>
      <vt:lpstr>An Inspector Calls by J.B. Priestley  Revision</vt:lpstr>
      <vt:lpstr>The Basics…</vt:lpstr>
      <vt:lpstr>TIMELINE</vt:lpstr>
      <vt:lpstr>Context of “An Inspector Calls” by J.B. Priestley</vt:lpstr>
      <vt:lpstr>PowerPoint Presentation</vt:lpstr>
      <vt:lpstr>Social, Historical and Cultural Context 1912 – 1945</vt:lpstr>
      <vt:lpstr>Act 1 Summary</vt:lpstr>
      <vt:lpstr>Act 2 Summary</vt:lpstr>
      <vt:lpstr>Act 3 Summary</vt:lpstr>
      <vt:lpstr>characters</vt:lpstr>
      <vt:lpstr>Themes – Britain in 1912 and 1945</vt:lpstr>
      <vt:lpstr>Themes – Britain in 1912 and 1945</vt:lpstr>
      <vt:lpstr>Themes – Britain in 1912 and 1945</vt:lpstr>
      <vt:lpstr>Themes – Social Class</vt:lpstr>
      <vt:lpstr>Themes – Social Class</vt:lpstr>
      <vt:lpstr>Themes – Young and Old</vt:lpstr>
      <vt:lpstr>Themes – Men and Women</vt:lpstr>
      <vt:lpstr>Themes – Social Responsibility</vt:lpstr>
      <vt:lpstr>theme revision task</vt:lpstr>
      <vt:lpstr>Language Techniques used in ‘An Inspector Calls’</vt:lpstr>
      <vt:lpstr>PowerPoint Presentation</vt:lpstr>
      <vt:lpstr>Language Techniques used in ‘An Inspector Calls’</vt:lpstr>
      <vt:lpstr>Language Techniques used in ‘An Inspector Calls’</vt:lpstr>
      <vt:lpstr>Extract questions</vt:lpstr>
      <vt:lpstr>Extract questions – top tips</vt:lpstr>
      <vt:lpstr>Drama extract questions:  3 main types – audience </vt:lpstr>
      <vt:lpstr>Drama extract questions:  3 main types – characters</vt:lpstr>
      <vt:lpstr>Drama extract questions:  3 main types – relationships</vt:lpstr>
      <vt:lpstr>Extract Question</vt:lpstr>
      <vt:lpstr>Essay questions – 4 main styles</vt:lpstr>
      <vt:lpstr>Essay questions – top tips</vt:lpstr>
      <vt:lpstr>Imagine essay question</vt:lpstr>
      <vt:lpstr>PowerPoint Presentation</vt:lpstr>
      <vt:lpstr>directing essay question</vt:lpstr>
      <vt:lpstr>‘Directing’ Essay Question</vt:lpstr>
      <vt:lpstr>Essay Question</vt:lpstr>
    </vt:vector>
  </TitlesOfParts>
  <Company>Lancashire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Inspector Calls by J.B. Priestley</dc:title>
  <dc:creator>Laptop</dc:creator>
  <cp:lastModifiedBy>T Burton</cp:lastModifiedBy>
  <cp:revision>39</cp:revision>
  <dcterms:created xsi:type="dcterms:W3CDTF">2013-05-04T12:38:24Z</dcterms:created>
  <dcterms:modified xsi:type="dcterms:W3CDTF">2020-11-26T10:39:30Z</dcterms:modified>
</cp:coreProperties>
</file>