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67" r:id="rId2"/>
    <p:sldId id="268" r:id="rId3"/>
    <p:sldId id="287" r:id="rId4"/>
    <p:sldId id="298" r:id="rId5"/>
    <p:sldId id="299" r:id="rId6"/>
    <p:sldId id="300" r:id="rId7"/>
    <p:sldId id="301" r:id="rId8"/>
    <p:sldId id="302" r:id="rId9"/>
    <p:sldId id="303" r:id="rId10"/>
    <p:sldId id="304" r:id="rId11"/>
    <p:sldId id="286" r:id="rId12"/>
    <p:sldId id="328" r:id="rId13"/>
    <p:sldId id="288" r:id="rId14"/>
    <p:sldId id="308" r:id="rId15"/>
    <p:sldId id="309" r:id="rId16"/>
    <p:sldId id="311" r:id="rId17"/>
    <p:sldId id="323" r:id="rId18"/>
    <p:sldId id="314" r:id="rId19"/>
    <p:sldId id="315" r:id="rId20"/>
    <p:sldId id="317" r:id="rId21"/>
    <p:sldId id="318" r:id="rId22"/>
    <p:sldId id="319" r:id="rId23"/>
    <p:sldId id="329" r:id="rId24"/>
    <p:sldId id="330" r:id="rId25"/>
    <p:sldId id="289" r:id="rId26"/>
    <p:sldId id="291" r:id="rId27"/>
    <p:sldId id="293" r:id="rId28"/>
    <p:sldId id="331" r:id="rId29"/>
    <p:sldId id="332" r:id="rId30"/>
    <p:sldId id="333" r:id="rId31"/>
    <p:sldId id="307"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F59E6B-92A9-48EA-AD08-7FE62EADBDBC}">
          <p14:sldIdLst/>
        </p14:section>
        <p14:section name="Untitled Section" id="{877A50EE-9628-49C7-858A-9E63747DD924}">
          <p14:sldIdLst>
            <p14:sldId id="267"/>
            <p14:sldId id="268"/>
          </p14:sldIdLst>
        </p14:section>
        <p14:section name="Untitled Section" id="{5F5DCCAE-8152-441E-90EC-60DD31901033}">
          <p14:sldIdLst>
            <p14:sldId id="287"/>
            <p14:sldId id="298"/>
            <p14:sldId id="299"/>
            <p14:sldId id="300"/>
            <p14:sldId id="301"/>
            <p14:sldId id="302"/>
            <p14:sldId id="303"/>
            <p14:sldId id="304"/>
            <p14:sldId id="286"/>
            <p14:sldId id="328"/>
            <p14:sldId id="288"/>
            <p14:sldId id="308"/>
            <p14:sldId id="309"/>
            <p14:sldId id="311"/>
            <p14:sldId id="323"/>
            <p14:sldId id="314"/>
            <p14:sldId id="315"/>
            <p14:sldId id="317"/>
            <p14:sldId id="318"/>
            <p14:sldId id="319"/>
            <p14:sldId id="329"/>
            <p14:sldId id="330"/>
            <p14:sldId id="289"/>
            <p14:sldId id="291"/>
            <p14:sldId id="293"/>
            <p14:sldId id="331"/>
            <p14:sldId id="332"/>
            <p14:sldId id="333"/>
            <p14:sldId id="3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Allen" initials="AA" lastIdx="2" clrIdx="0">
    <p:extLst>
      <p:ext uri="{19B8F6BF-5375-455C-9EA6-DF929625EA0E}">
        <p15:presenceInfo xmlns:p15="http://schemas.microsoft.com/office/powerpoint/2012/main" userId="6b61a81e56fa5e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3399"/>
    <a:srgbClr val="66CCFF"/>
    <a:srgbClr val="0F0FC1"/>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0" d="100"/>
          <a:sy n="80" d="100"/>
        </p:scale>
        <p:origin x="10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95C9C90-D63A-4592-93E4-5B316C83F997}" type="datetimeFigureOut">
              <a:rPr lang="en-GB" smtClean="0"/>
              <a:t>20/09/2020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FC4847-0A28-4ED3-8BCB-3F6C9AE7FC20}" type="slidenum">
              <a:rPr lang="en-GB" smtClean="0"/>
              <a:t>‹#›</a:t>
            </a:fld>
            <a:endParaRPr lang="en-GB"/>
          </a:p>
        </p:txBody>
      </p:sp>
    </p:spTree>
    <p:extLst>
      <p:ext uri="{BB962C8B-B14F-4D97-AF65-F5344CB8AC3E}">
        <p14:creationId xmlns:p14="http://schemas.microsoft.com/office/powerpoint/2010/main" val="3672761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BB8945-D60C-4D38-A9D8-5A4E513D2636}" type="datetimeFigureOut">
              <a:rPr lang="en-GB" smtClean="0"/>
              <a:t>20/09/2020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EE4FB1F-91B8-488D-8025-AC4FC6001438}" type="slidenum">
              <a:rPr lang="en-GB" smtClean="0"/>
              <a:t>‹#›</a:t>
            </a:fld>
            <a:endParaRPr lang="en-GB"/>
          </a:p>
        </p:txBody>
      </p:sp>
    </p:spTree>
    <p:extLst>
      <p:ext uri="{BB962C8B-B14F-4D97-AF65-F5344CB8AC3E}">
        <p14:creationId xmlns:p14="http://schemas.microsoft.com/office/powerpoint/2010/main" val="234267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Discuss difference</a:t>
            </a:r>
            <a:r>
              <a:rPr lang="en-GB" baseline="0" dirty="0"/>
              <a:t> between two and how writer has expanded it to make it a better description</a:t>
            </a:r>
            <a:endParaRPr lang="en-GB" dirty="0"/>
          </a:p>
        </p:txBody>
      </p:sp>
      <p:sp>
        <p:nvSpPr>
          <p:cNvPr id="4" name="Slide Number Placeholder 3"/>
          <p:cNvSpPr>
            <a:spLocks noGrp="1"/>
          </p:cNvSpPr>
          <p:nvPr>
            <p:ph type="sldNum" sz="quarter" idx="10"/>
          </p:nvPr>
        </p:nvSpPr>
        <p:spPr/>
        <p:txBody>
          <a:bodyPr/>
          <a:lstStyle/>
          <a:p>
            <a:fld id="{7DDC38F5-3D09-497C-8AE3-372DF1A66D6B}" type="slidenum">
              <a:rPr lang="en-GB" smtClean="0"/>
              <a:pPr/>
              <a:t>1</a:t>
            </a:fld>
            <a:endParaRPr lang="en-GB"/>
          </a:p>
        </p:txBody>
      </p:sp>
    </p:spTree>
    <p:extLst>
      <p:ext uri="{BB962C8B-B14F-4D97-AF65-F5344CB8AC3E}">
        <p14:creationId xmlns:p14="http://schemas.microsoft.com/office/powerpoint/2010/main" val="2150517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with</a:t>
            </a:r>
            <a:r>
              <a:rPr lang="en-GB" baseline="0" dirty="0"/>
              <a:t> students and ensure they understand each element of Cassie.</a:t>
            </a:r>
            <a:endParaRPr lang="en-GB" dirty="0"/>
          </a:p>
        </p:txBody>
      </p:sp>
      <p:sp>
        <p:nvSpPr>
          <p:cNvPr id="4" name="Slide Number Placeholder 3"/>
          <p:cNvSpPr>
            <a:spLocks noGrp="1"/>
          </p:cNvSpPr>
          <p:nvPr>
            <p:ph type="sldNum" sz="quarter" idx="10"/>
          </p:nvPr>
        </p:nvSpPr>
        <p:spPr/>
        <p:txBody>
          <a:bodyPr/>
          <a:lstStyle/>
          <a:p>
            <a:fld id="{6EE4FB1F-91B8-488D-8025-AC4FC6001438}" type="slidenum">
              <a:rPr lang="en-GB" smtClean="0"/>
              <a:t>26</a:t>
            </a:fld>
            <a:endParaRPr lang="en-GB"/>
          </a:p>
        </p:txBody>
      </p:sp>
    </p:spTree>
    <p:extLst>
      <p:ext uri="{BB962C8B-B14F-4D97-AF65-F5344CB8AC3E}">
        <p14:creationId xmlns:p14="http://schemas.microsoft.com/office/powerpoint/2010/main" val="353800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A3 planning</a:t>
            </a:r>
            <a:r>
              <a:rPr lang="en-GB" baseline="0" dirty="0"/>
              <a:t> sheets- students to fold sheets into 4 boxes- each box forms the plan for students 4 paragraphs. </a:t>
            </a:r>
            <a:endParaRPr lang="en-GB" dirty="0"/>
          </a:p>
        </p:txBody>
      </p:sp>
      <p:sp>
        <p:nvSpPr>
          <p:cNvPr id="4" name="Slide Number Placeholder 3"/>
          <p:cNvSpPr>
            <a:spLocks noGrp="1"/>
          </p:cNvSpPr>
          <p:nvPr>
            <p:ph type="sldNum" sz="quarter" idx="10"/>
          </p:nvPr>
        </p:nvSpPr>
        <p:spPr/>
        <p:txBody>
          <a:bodyPr/>
          <a:lstStyle/>
          <a:p>
            <a:fld id="{9217C361-4CA6-469F-89B5-F8295D3E1026}" type="slidenum">
              <a:rPr lang="en-GB" smtClean="0"/>
              <a:t>27</a:t>
            </a:fld>
            <a:endParaRPr lang="en-GB"/>
          </a:p>
        </p:txBody>
      </p:sp>
    </p:spTree>
    <p:extLst>
      <p:ext uri="{BB962C8B-B14F-4D97-AF65-F5344CB8AC3E}">
        <p14:creationId xmlns:p14="http://schemas.microsoft.com/office/powerpoint/2010/main" val="2540221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A3 planning</a:t>
            </a:r>
            <a:r>
              <a:rPr lang="en-GB" baseline="0" dirty="0"/>
              <a:t> sheets- students to fold sheets into 4 boxes- each box forms the plan for students 4 paragraphs. </a:t>
            </a:r>
            <a:endParaRPr lang="en-GB" dirty="0"/>
          </a:p>
        </p:txBody>
      </p:sp>
      <p:sp>
        <p:nvSpPr>
          <p:cNvPr id="4" name="Slide Number Placeholder 3"/>
          <p:cNvSpPr>
            <a:spLocks noGrp="1"/>
          </p:cNvSpPr>
          <p:nvPr>
            <p:ph type="sldNum" sz="quarter" idx="10"/>
          </p:nvPr>
        </p:nvSpPr>
        <p:spPr/>
        <p:txBody>
          <a:bodyPr/>
          <a:lstStyle/>
          <a:p>
            <a:fld id="{9217C361-4CA6-469F-89B5-F8295D3E1026}" type="slidenum">
              <a:rPr lang="en-GB" smtClean="0"/>
              <a:t>28</a:t>
            </a:fld>
            <a:endParaRPr lang="en-GB"/>
          </a:p>
        </p:txBody>
      </p:sp>
    </p:spTree>
    <p:extLst>
      <p:ext uri="{BB962C8B-B14F-4D97-AF65-F5344CB8AC3E}">
        <p14:creationId xmlns:p14="http://schemas.microsoft.com/office/powerpoint/2010/main" val="8715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A3 planning</a:t>
            </a:r>
            <a:r>
              <a:rPr lang="en-GB" baseline="0" dirty="0"/>
              <a:t> sheets- students to fold sheets into 4 boxes- each box forms the plan for students 4 paragraphs. </a:t>
            </a:r>
            <a:endParaRPr lang="en-GB" dirty="0"/>
          </a:p>
        </p:txBody>
      </p:sp>
      <p:sp>
        <p:nvSpPr>
          <p:cNvPr id="4" name="Slide Number Placeholder 3"/>
          <p:cNvSpPr>
            <a:spLocks noGrp="1"/>
          </p:cNvSpPr>
          <p:nvPr>
            <p:ph type="sldNum" sz="quarter" idx="10"/>
          </p:nvPr>
        </p:nvSpPr>
        <p:spPr/>
        <p:txBody>
          <a:bodyPr/>
          <a:lstStyle/>
          <a:p>
            <a:fld id="{9217C361-4CA6-469F-89B5-F8295D3E1026}" type="slidenum">
              <a:rPr lang="en-GB" smtClean="0"/>
              <a:t>29</a:t>
            </a:fld>
            <a:endParaRPr lang="en-GB"/>
          </a:p>
        </p:txBody>
      </p:sp>
    </p:spTree>
    <p:extLst>
      <p:ext uri="{BB962C8B-B14F-4D97-AF65-F5344CB8AC3E}">
        <p14:creationId xmlns:p14="http://schemas.microsoft.com/office/powerpoint/2010/main" val="3608249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A3 planning</a:t>
            </a:r>
            <a:r>
              <a:rPr lang="en-GB" baseline="0" dirty="0"/>
              <a:t> sheets- students to fold sheets into 4 boxes- each box forms the plan for students 4 paragraphs. </a:t>
            </a:r>
            <a:endParaRPr lang="en-GB" dirty="0"/>
          </a:p>
        </p:txBody>
      </p:sp>
      <p:sp>
        <p:nvSpPr>
          <p:cNvPr id="4" name="Slide Number Placeholder 3"/>
          <p:cNvSpPr>
            <a:spLocks noGrp="1"/>
          </p:cNvSpPr>
          <p:nvPr>
            <p:ph type="sldNum" sz="quarter" idx="10"/>
          </p:nvPr>
        </p:nvSpPr>
        <p:spPr/>
        <p:txBody>
          <a:bodyPr/>
          <a:lstStyle/>
          <a:p>
            <a:fld id="{9217C361-4CA6-469F-89B5-F8295D3E1026}" type="slidenum">
              <a:rPr lang="en-GB" smtClean="0"/>
              <a:t>30</a:t>
            </a:fld>
            <a:endParaRPr lang="en-GB"/>
          </a:p>
        </p:txBody>
      </p:sp>
    </p:spTree>
    <p:extLst>
      <p:ext uri="{BB962C8B-B14F-4D97-AF65-F5344CB8AC3E}">
        <p14:creationId xmlns:p14="http://schemas.microsoft.com/office/powerpoint/2010/main" val="295392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Discuss difference</a:t>
            </a:r>
            <a:r>
              <a:rPr lang="en-GB" baseline="0" dirty="0"/>
              <a:t> between two and how writer has expanded it to make it a better description</a:t>
            </a:r>
            <a:endParaRPr lang="en-GB" dirty="0"/>
          </a:p>
        </p:txBody>
      </p:sp>
      <p:sp>
        <p:nvSpPr>
          <p:cNvPr id="4" name="Slide Number Placeholder 3"/>
          <p:cNvSpPr>
            <a:spLocks noGrp="1"/>
          </p:cNvSpPr>
          <p:nvPr>
            <p:ph type="sldNum" sz="quarter" idx="10"/>
          </p:nvPr>
        </p:nvSpPr>
        <p:spPr/>
        <p:txBody>
          <a:bodyPr/>
          <a:lstStyle/>
          <a:p>
            <a:fld id="{7DDC38F5-3D09-497C-8AE3-372DF1A66D6B}" type="slidenum">
              <a:rPr lang="en-GB" smtClean="0"/>
              <a:pPr/>
              <a:t>2</a:t>
            </a:fld>
            <a:endParaRPr lang="en-GB"/>
          </a:p>
        </p:txBody>
      </p:sp>
    </p:spTree>
    <p:extLst>
      <p:ext uri="{BB962C8B-B14F-4D97-AF65-F5344CB8AC3E}">
        <p14:creationId xmlns:p14="http://schemas.microsoft.com/office/powerpoint/2010/main" val="168562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3</a:t>
            </a:r>
          </a:p>
        </p:txBody>
      </p:sp>
      <p:sp>
        <p:nvSpPr>
          <p:cNvPr id="4" name="Slide Number Placeholder 3"/>
          <p:cNvSpPr>
            <a:spLocks noGrp="1"/>
          </p:cNvSpPr>
          <p:nvPr>
            <p:ph type="sldNum" sz="quarter" idx="5"/>
          </p:nvPr>
        </p:nvSpPr>
        <p:spPr/>
        <p:txBody>
          <a:bodyPr/>
          <a:lstStyle/>
          <a:p>
            <a:fld id="{6EE4FB1F-91B8-488D-8025-AC4FC6001438}" type="slidenum">
              <a:rPr lang="en-GB" smtClean="0"/>
              <a:t>3</a:t>
            </a:fld>
            <a:endParaRPr lang="en-GB"/>
          </a:p>
        </p:txBody>
      </p:sp>
    </p:spTree>
    <p:extLst>
      <p:ext uri="{BB962C8B-B14F-4D97-AF65-F5344CB8AC3E}">
        <p14:creationId xmlns:p14="http://schemas.microsoft.com/office/powerpoint/2010/main" val="1690273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this</a:t>
            </a:r>
            <a:r>
              <a:rPr lang="en-GB" baseline="0" dirty="0"/>
              <a:t> off for students</a:t>
            </a:r>
            <a:endParaRPr lang="en-GB" dirty="0"/>
          </a:p>
        </p:txBody>
      </p:sp>
      <p:sp>
        <p:nvSpPr>
          <p:cNvPr id="4" name="Slide Number Placeholder 3"/>
          <p:cNvSpPr>
            <a:spLocks noGrp="1"/>
          </p:cNvSpPr>
          <p:nvPr>
            <p:ph type="sldNum" sz="quarter" idx="10"/>
          </p:nvPr>
        </p:nvSpPr>
        <p:spPr/>
        <p:txBody>
          <a:bodyPr/>
          <a:lstStyle/>
          <a:p>
            <a:fld id="{9217C361-4CA6-469F-89B5-F8295D3E1026}" type="slidenum">
              <a:rPr lang="en-GB" smtClean="0"/>
              <a:t>11</a:t>
            </a:fld>
            <a:endParaRPr lang="en-GB"/>
          </a:p>
        </p:txBody>
      </p:sp>
    </p:spTree>
    <p:extLst>
      <p:ext uri="{BB962C8B-B14F-4D97-AF65-F5344CB8AC3E}">
        <p14:creationId xmlns:p14="http://schemas.microsoft.com/office/powerpoint/2010/main" val="300695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a:t>
            </a:r>
            <a:r>
              <a:rPr lang="en-GB" baseline="0" dirty="0"/>
              <a:t> complete if you think your class can cope. This is for higher ability students.</a:t>
            </a:r>
            <a:endParaRPr lang="en-GB" dirty="0"/>
          </a:p>
        </p:txBody>
      </p:sp>
      <p:sp>
        <p:nvSpPr>
          <p:cNvPr id="4" name="Slide Number Placeholder 3"/>
          <p:cNvSpPr>
            <a:spLocks noGrp="1"/>
          </p:cNvSpPr>
          <p:nvPr>
            <p:ph type="sldNum" sz="quarter" idx="10"/>
          </p:nvPr>
        </p:nvSpPr>
        <p:spPr/>
        <p:txBody>
          <a:bodyPr/>
          <a:lstStyle/>
          <a:p>
            <a:fld id="{6EE4FB1F-91B8-488D-8025-AC4FC6001438}" type="slidenum">
              <a:rPr lang="en-GB" smtClean="0"/>
              <a:t>13</a:t>
            </a:fld>
            <a:endParaRPr lang="en-GB"/>
          </a:p>
        </p:txBody>
      </p:sp>
    </p:spTree>
    <p:extLst>
      <p:ext uri="{BB962C8B-B14F-4D97-AF65-F5344CB8AC3E}">
        <p14:creationId xmlns:p14="http://schemas.microsoft.com/office/powerpoint/2010/main" val="120602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Key words- crater, eruption, lava, ash, evacuation,</a:t>
            </a:r>
            <a:r>
              <a:rPr lang="en-GB" baseline="0" dirty="0"/>
              <a:t> disaster.</a:t>
            </a:r>
            <a:endParaRPr lang="en-GB" dirty="0"/>
          </a:p>
          <a:p>
            <a:endParaRPr lang="en-GB" dirty="0"/>
          </a:p>
        </p:txBody>
      </p:sp>
      <p:sp>
        <p:nvSpPr>
          <p:cNvPr id="4" name="Slide Number Placeholder 3"/>
          <p:cNvSpPr>
            <a:spLocks noGrp="1"/>
          </p:cNvSpPr>
          <p:nvPr>
            <p:ph type="sldNum" sz="quarter" idx="10"/>
          </p:nvPr>
        </p:nvSpPr>
        <p:spPr/>
        <p:txBody>
          <a:bodyPr/>
          <a:lstStyle/>
          <a:p>
            <a:fld id="{6EE4FB1F-91B8-488D-8025-AC4FC6001438}" type="slidenum">
              <a:rPr lang="en-GB" smtClean="0"/>
              <a:t>15</a:t>
            </a:fld>
            <a:endParaRPr lang="en-GB"/>
          </a:p>
        </p:txBody>
      </p:sp>
    </p:spTree>
    <p:extLst>
      <p:ext uri="{BB962C8B-B14F-4D97-AF65-F5344CB8AC3E}">
        <p14:creationId xmlns:p14="http://schemas.microsoft.com/office/powerpoint/2010/main" val="242177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4</a:t>
            </a:r>
          </a:p>
        </p:txBody>
      </p:sp>
      <p:sp>
        <p:nvSpPr>
          <p:cNvPr id="4" name="Slide Number Placeholder 3"/>
          <p:cNvSpPr>
            <a:spLocks noGrp="1"/>
          </p:cNvSpPr>
          <p:nvPr>
            <p:ph type="sldNum" sz="quarter" idx="5"/>
          </p:nvPr>
        </p:nvSpPr>
        <p:spPr/>
        <p:txBody>
          <a:bodyPr/>
          <a:lstStyle/>
          <a:p>
            <a:fld id="{6EE4FB1F-91B8-488D-8025-AC4FC6001438}" type="slidenum">
              <a:rPr lang="en-GB" smtClean="0"/>
              <a:t>16</a:t>
            </a:fld>
            <a:endParaRPr lang="en-GB"/>
          </a:p>
        </p:txBody>
      </p:sp>
    </p:spTree>
    <p:extLst>
      <p:ext uri="{BB962C8B-B14F-4D97-AF65-F5344CB8AC3E}">
        <p14:creationId xmlns:p14="http://schemas.microsoft.com/office/powerpoint/2010/main" val="1360124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5</a:t>
            </a:r>
          </a:p>
        </p:txBody>
      </p:sp>
      <p:sp>
        <p:nvSpPr>
          <p:cNvPr id="4" name="Slide Number Placeholder 3"/>
          <p:cNvSpPr>
            <a:spLocks noGrp="1"/>
          </p:cNvSpPr>
          <p:nvPr>
            <p:ph type="sldNum" sz="quarter" idx="5"/>
          </p:nvPr>
        </p:nvSpPr>
        <p:spPr/>
        <p:txBody>
          <a:bodyPr/>
          <a:lstStyle/>
          <a:p>
            <a:fld id="{6EE4FB1F-91B8-488D-8025-AC4FC6001438}" type="slidenum">
              <a:rPr lang="en-GB" smtClean="0"/>
              <a:t>23</a:t>
            </a:fld>
            <a:endParaRPr lang="en-GB"/>
          </a:p>
        </p:txBody>
      </p:sp>
    </p:spTree>
    <p:extLst>
      <p:ext uri="{BB962C8B-B14F-4D97-AF65-F5344CB8AC3E}">
        <p14:creationId xmlns:p14="http://schemas.microsoft.com/office/powerpoint/2010/main" val="20671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17C361-4CA6-469F-89B5-F8295D3E1026}" type="slidenum">
              <a:rPr lang="en-GB" smtClean="0"/>
              <a:t>25</a:t>
            </a:fld>
            <a:endParaRPr lang="en-GB"/>
          </a:p>
        </p:txBody>
      </p:sp>
    </p:spTree>
    <p:extLst>
      <p:ext uri="{BB962C8B-B14F-4D97-AF65-F5344CB8AC3E}">
        <p14:creationId xmlns:p14="http://schemas.microsoft.com/office/powerpoint/2010/main" val="354988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1654D8-E041-4E49-9C5D-4E53B254EC56}"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949681-6615-4AD7-B464-ACB77A8958B1}" type="slidenum">
              <a:rPr lang="en-GB" smtClean="0"/>
              <a:t>‹#›</a:t>
            </a:fld>
            <a:endParaRPr lang="en-GB"/>
          </a:p>
        </p:txBody>
      </p:sp>
    </p:spTree>
    <p:extLst>
      <p:ext uri="{BB962C8B-B14F-4D97-AF65-F5344CB8AC3E}">
        <p14:creationId xmlns:p14="http://schemas.microsoft.com/office/powerpoint/2010/main" val="38916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1654D8-E041-4E49-9C5D-4E53B254EC56}"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949681-6615-4AD7-B464-ACB77A8958B1}" type="slidenum">
              <a:rPr lang="en-GB" smtClean="0"/>
              <a:t>‹#›</a:t>
            </a:fld>
            <a:endParaRPr lang="en-GB"/>
          </a:p>
        </p:txBody>
      </p:sp>
    </p:spTree>
    <p:extLst>
      <p:ext uri="{BB962C8B-B14F-4D97-AF65-F5344CB8AC3E}">
        <p14:creationId xmlns:p14="http://schemas.microsoft.com/office/powerpoint/2010/main" val="179202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1654D8-E041-4E49-9C5D-4E53B254EC56}"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949681-6615-4AD7-B464-ACB77A8958B1}" type="slidenum">
              <a:rPr lang="en-GB" smtClean="0"/>
              <a:t>‹#›</a:t>
            </a:fld>
            <a:endParaRPr lang="en-GB"/>
          </a:p>
        </p:txBody>
      </p:sp>
    </p:spTree>
    <p:extLst>
      <p:ext uri="{BB962C8B-B14F-4D97-AF65-F5344CB8AC3E}">
        <p14:creationId xmlns:p14="http://schemas.microsoft.com/office/powerpoint/2010/main" val="204764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1654D8-E041-4E49-9C5D-4E53B254EC56}"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949681-6615-4AD7-B464-ACB77A8958B1}" type="slidenum">
              <a:rPr lang="en-GB" smtClean="0"/>
              <a:t>‹#›</a:t>
            </a:fld>
            <a:endParaRPr lang="en-GB"/>
          </a:p>
        </p:txBody>
      </p:sp>
    </p:spTree>
    <p:extLst>
      <p:ext uri="{BB962C8B-B14F-4D97-AF65-F5344CB8AC3E}">
        <p14:creationId xmlns:p14="http://schemas.microsoft.com/office/powerpoint/2010/main" val="257744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1654D8-E041-4E49-9C5D-4E53B254EC56}" type="datetimeFigureOut">
              <a:rPr lang="en-GB" smtClean="0"/>
              <a:t>20/09/2020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949681-6615-4AD7-B464-ACB77A8958B1}" type="slidenum">
              <a:rPr lang="en-GB" smtClean="0"/>
              <a:t>‹#›</a:t>
            </a:fld>
            <a:endParaRPr lang="en-GB"/>
          </a:p>
        </p:txBody>
      </p:sp>
    </p:spTree>
    <p:extLst>
      <p:ext uri="{BB962C8B-B14F-4D97-AF65-F5344CB8AC3E}">
        <p14:creationId xmlns:p14="http://schemas.microsoft.com/office/powerpoint/2010/main" val="401380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1654D8-E041-4E49-9C5D-4E53B254EC56}"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949681-6615-4AD7-B464-ACB77A8958B1}" type="slidenum">
              <a:rPr lang="en-GB" smtClean="0"/>
              <a:t>‹#›</a:t>
            </a:fld>
            <a:endParaRPr lang="en-GB"/>
          </a:p>
        </p:txBody>
      </p:sp>
    </p:spTree>
    <p:extLst>
      <p:ext uri="{BB962C8B-B14F-4D97-AF65-F5344CB8AC3E}">
        <p14:creationId xmlns:p14="http://schemas.microsoft.com/office/powerpoint/2010/main" val="47906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1654D8-E041-4E49-9C5D-4E53B254EC56}" type="datetimeFigureOut">
              <a:rPr lang="en-GB" smtClean="0"/>
              <a:t>20/09/2020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949681-6615-4AD7-B464-ACB77A8958B1}" type="slidenum">
              <a:rPr lang="en-GB" smtClean="0"/>
              <a:t>‹#›</a:t>
            </a:fld>
            <a:endParaRPr lang="en-GB"/>
          </a:p>
        </p:txBody>
      </p:sp>
    </p:spTree>
    <p:extLst>
      <p:ext uri="{BB962C8B-B14F-4D97-AF65-F5344CB8AC3E}">
        <p14:creationId xmlns:p14="http://schemas.microsoft.com/office/powerpoint/2010/main" val="3360791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1654D8-E041-4E49-9C5D-4E53B254EC56}" type="datetimeFigureOut">
              <a:rPr lang="en-GB" smtClean="0"/>
              <a:t>20/09/2020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949681-6615-4AD7-B464-ACB77A8958B1}" type="slidenum">
              <a:rPr lang="en-GB" smtClean="0"/>
              <a:t>‹#›</a:t>
            </a:fld>
            <a:endParaRPr lang="en-GB"/>
          </a:p>
        </p:txBody>
      </p:sp>
    </p:spTree>
    <p:extLst>
      <p:ext uri="{BB962C8B-B14F-4D97-AF65-F5344CB8AC3E}">
        <p14:creationId xmlns:p14="http://schemas.microsoft.com/office/powerpoint/2010/main" val="2076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654D8-E041-4E49-9C5D-4E53B254EC56}" type="datetimeFigureOut">
              <a:rPr lang="en-GB" smtClean="0"/>
              <a:t>20/09/2020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949681-6615-4AD7-B464-ACB77A8958B1}" type="slidenum">
              <a:rPr lang="en-GB" smtClean="0"/>
              <a:t>‹#›</a:t>
            </a:fld>
            <a:endParaRPr lang="en-GB"/>
          </a:p>
        </p:txBody>
      </p:sp>
    </p:spTree>
    <p:extLst>
      <p:ext uri="{BB962C8B-B14F-4D97-AF65-F5344CB8AC3E}">
        <p14:creationId xmlns:p14="http://schemas.microsoft.com/office/powerpoint/2010/main" val="73220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1654D8-E041-4E49-9C5D-4E53B254EC56}"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949681-6615-4AD7-B464-ACB77A8958B1}" type="slidenum">
              <a:rPr lang="en-GB" smtClean="0"/>
              <a:t>‹#›</a:t>
            </a:fld>
            <a:endParaRPr lang="en-GB"/>
          </a:p>
        </p:txBody>
      </p:sp>
    </p:spTree>
    <p:extLst>
      <p:ext uri="{BB962C8B-B14F-4D97-AF65-F5344CB8AC3E}">
        <p14:creationId xmlns:p14="http://schemas.microsoft.com/office/powerpoint/2010/main" val="38938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1654D8-E041-4E49-9C5D-4E53B254EC56}" type="datetimeFigureOut">
              <a:rPr lang="en-GB" smtClean="0"/>
              <a:t>20/09/2020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949681-6615-4AD7-B464-ACB77A8958B1}" type="slidenum">
              <a:rPr lang="en-GB" smtClean="0"/>
              <a:t>‹#›</a:t>
            </a:fld>
            <a:endParaRPr lang="en-GB"/>
          </a:p>
        </p:txBody>
      </p:sp>
    </p:spTree>
    <p:extLst>
      <p:ext uri="{BB962C8B-B14F-4D97-AF65-F5344CB8AC3E}">
        <p14:creationId xmlns:p14="http://schemas.microsoft.com/office/powerpoint/2010/main" val="277040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654D8-E041-4E49-9C5D-4E53B254EC56}" type="datetimeFigureOut">
              <a:rPr lang="en-GB" smtClean="0"/>
              <a:t>20/09/2020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49681-6615-4AD7-B464-ACB77A8958B1}" type="slidenum">
              <a:rPr lang="en-GB" smtClean="0"/>
              <a:t>‹#›</a:t>
            </a:fld>
            <a:endParaRPr lang="en-GB"/>
          </a:p>
        </p:txBody>
      </p:sp>
    </p:spTree>
    <p:extLst>
      <p:ext uri="{BB962C8B-B14F-4D97-AF65-F5344CB8AC3E}">
        <p14:creationId xmlns:p14="http://schemas.microsoft.com/office/powerpoint/2010/main" val="3260764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TVR_XfeDCj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849" y="529280"/>
            <a:ext cx="6295292" cy="1143000"/>
          </a:xfrm>
        </p:spPr>
        <p:style>
          <a:lnRef idx="2">
            <a:schemeClr val="dk1"/>
          </a:lnRef>
          <a:fillRef idx="1">
            <a:schemeClr val="lt1"/>
          </a:fillRef>
          <a:effectRef idx="0">
            <a:schemeClr val="dk1"/>
          </a:effectRef>
          <a:fontRef idx="minor">
            <a:schemeClr val="dk1"/>
          </a:fontRef>
        </p:style>
        <p:txBody>
          <a:bodyPr/>
          <a:lstStyle/>
          <a:p>
            <a:r>
              <a:rPr lang="en-GB" b="1" u="sng" dirty="0"/>
              <a:t>Expanding on Description</a:t>
            </a:r>
          </a:p>
        </p:txBody>
      </p:sp>
      <p:sp>
        <p:nvSpPr>
          <p:cNvPr id="3" name="Content Placeholder 2"/>
          <p:cNvSpPr>
            <a:spLocks noGrp="1"/>
          </p:cNvSpPr>
          <p:nvPr>
            <p:ph idx="1"/>
          </p:nvPr>
        </p:nvSpPr>
        <p:spPr>
          <a:xfrm>
            <a:off x="982593" y="2027268"/>
            <a:ext cx="7886700" cy="3952747"/>
          </a:xfrm>
        </p:spPr>
        <p:style>
          <a:lnRef idx="2">
            <a:schemeClr val="dk1"/>
          </a:lnRef>
          <a:fillRef idx="1">
            <a:schemeClr val="lt1"/>
          </a:fillRef>
          <a:effectRef idx="0">
            <a:schemeClr val="dk1"/>
          </a:effectRef>
          <a:fontRef idx="minor">
            <a:schemeClr val="dk1"/>
          </a:fontRef>
        </p:style>
        <p:txBody>
          <a:bodyPr/>
          <a:lstStyle/>
          <a:p>
            <a:pPr algn="ctr">
              <a:buNone/>
            </a:pPr>
            <a:endParaRPr lang="en-GB" dirty="0"/>
          </a:p>
          <a:p>
            <a:pPr algn="ctr">
              <a:buNone/>
            </a:pPr>
            <a:r>
              <a:rPr lang="en-GB" sz="3200" b="1" dirty="0">
                <a:solidFill>
                  <a:srgbClr val="0070C0"/>
                </a:solidFill>
              </a:rPr>
              <a:t>The sea was calm</a:t>
            </a:r>
          </a:p>
          <a:p>
            <a:pPr algn="ctr">
              <a:buNone/>
            </a:pPr>
            <a:endParaRPr lang="en-GB" dirty="0"/>
          </a:p>
          <a:p>
            <a:pPr algn="ctr">
              <a:buNone/>
            </a:pPr>
            <a:endParaRPr lang="en-GB" dirty="0"/>
          </a:p>
          <a:p>
            <a:pPr algn="ctr">
              <a:buNone/>
            </a:pPr>
            <a:r>
              <a:rPr lang="en-GB" dirty="0"/>
              <a:t>As I looked through my ancient telescope, the sea was gloriously calm and the deepest blue, reflecting a cloudless sky.</a:t>
            </a:r>
          </a:p>
        </p:txBody>
      </p:sp>
      <p:sp>
        <p:nvSpPr>
          <p:cNvPr id="6" name="Rectangle 5"/>
          <p:cNvSpPr/>
          <p:nvPr/>
        </p:nvSpPr>
        <p:spPr>
          <a:xfrm>
            <a:off x="707887" y="6572"/>
            <a:ext cx="8436113"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a:t>
            </a:r>
            <a:r>
              <a:rPr lang="en-GB" dirty="0"/>
              <a:t> </a:t>
            </a:r>
            <a:r>
              <a:rPr lang="en-GB" sz="1600" dirty="0"/>
              <a:t>To be able to </a:t>
            </a:r>
            <a:r>
              <a:rPr lang="en-GB" sz="1600" dirty="0">
                <a:solidFill>
                  <a:srgbClr val="0070C0"/>
                </a:solidFill>
              </a:rPr>
              <a:t>recall, identify</a:t>
            </a:r>
            <a:r>
              <a:rPr lang="en-GB" sz="1600" dirty="0"/>
              <a:t> and </a:t>
            </a:r>
            <a:r>
              <a:rPr lang="en-GB" sz="1600" dirty="0">
                <a:solidFill>
                  <a:srgbClr val="FC8604"/>
                </a:solidFill>
              </a:rPr>
              <a:t>select</a:t>
            </a:r>
            <a:r>
              <a:rPr lang="en-GB" sz="1600" dirty="0">
                <a:solidFill>
                  <a:srgbClr val="0070C0"/>
                </a:solidFill>
              </a:rPr>
              <a:t> </a:t>
            </a:r>
            <a:r>
              <a:rPr lang="en-GB" sz="1600" dirty="0"/>
              <a:t>features of descriptive writing.</a:t>
            </a:r>
            <a:endParaRPr lang="en-GB" dirty="0"/>
          </a:p>
        </p:txBody>
      </p:sp>
      <p:sp>
        <p:nvSpPr>
          <p:cNvPr id="4" name="Down Arrow 3"/>
          <p:cNvSpPr/>
          <p:nvPr/>
        </p:nvSpPr>
        <p:spPr>
          <a:xfrm>
            <a:off x="4856743" y="3147395"/>
            <a:ext cx="337752" cy="9391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0958477-6235-4067-8D9A-C1FDE50118CF}"/>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66360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978" y="1822450"/>
            <a:ext cx="7886700" cy="4351338"/>
          </a:xfrm>
        </p:spPr>
        <p:style>
          <a:lnRef idx="2">
            <a:schemeClr val="dk1"/>
          </a:lnRef>
          <a:fillRef idx="1">
            <a:schemeClr val="lt1"/>
          </a:fillRef>
          <a:effectRef idx="0">
            <a:schemeClr val="dk1"/>
          </a:effectRef>
          <a:fontRef idx="minor">
            <a:schemeClr val="dk1"/>
          </a:fontRef>
        </p:style>
        <p:txBody>
          <a:bodyPr/>
          <a:lstStyle/>
          <a:p>
            <a:pPr marL="0" indent="0">
              <a:buNone/>
            </a:pPr>
            <a:r>
              <a:rPr lang="en-GB" dirty="0"/>
              <a:t>Write an accurate compound sentence about the following topics:</a:t>
            </a:r>
          </a:p>
          <a:p>
            <a:pPr marL="0" indent="0">
              <a:buNone/>
            </a:pPr>
            <a:endParaRPr lang="en-GB" dirty="0"/>
          </a:p>
          <a:p>
            <a:pPr marL="0" indent="0">
              <a:buNone/>
            </a:pPr>
            <a:r>
              <a:rPr lang="en-GB" dirty="0"/>
              <a:t>School</a:t>
            </a:r>
          </a:p>
          <a:p>
            <a:pPr marL="0" indent="0">
              <a:buNone/>
            </a:pPr>
            <a:r>
              <a:rPr lang="en-GB" dirty="0"/>
              <a:t>Summer Holidays</a:t>
            </a:r>
          </a:p>
          <a:p>
            <a:pPr marL="0" indent="0">
              <a:buNone/>
            </a:pPr>
            <a:r>
              <a:rPr lang="en-GB" dirty="0"/>
              <a:t>Food</a:t>
            </a:r>
          </a:p>
          <a:p>
            <a:pPr marL="0" indent="0">
              <a:buNone/>
            </a:pPr>
            <a:r>
              <a:rPr lang="en-GB" dirty="0"/>
              <a:t>Friends</a:t>
            </a:r>
          </a:p>
        </p:txBody>
      </p:sp>
      <p:sp>
        <p:nvSpPr>
          <p:cNvPr id="4" name="Title 1"/>
          <p:cNvSpPr txBox="1">
            <a:spLocks/>
          </p:cNvSpPr>
          <p:nvPr/>
        </p:nvSpPr>
        <p:spPr>
          <a:xfrm>
            <a:off x="2772490" y="765454"/>
            <a:ext cx="4323178" cy="94104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b="1" dirty="0">
                <a:ln>
                  <a:solidFill>
                    <a:sysClr val="windowText" lastClr="000000"/>
                  </a:solidFill>
                </a:ln>
                <a:solidFill>
                  <a:srgbClr val="FF3399"/>
                </a:solidFill>
              </a:rPr>
              <a:t>Complex sentences</a:t>
            </a:r>
            <a:endParaRPr lang="en-GB" sz="4000" b="1" dirty="0">
              <a:solidFill>
                <a:srgbClr val="FF3399"/>
              </a:solidFill>
            </a:endParaRPr>
          </a:p>
        </p:txBody>
      </p:sp>
      <p:sp>
        <p:nvSpPr>
          <p:cNvPr id="6" name="TextBox 5"/>
          <p:cNvSpPr txBox="1"/>
          <p:nvPr/>
        </p:nvSpPr>
        <p:spPr>
          <a:xfrm>
            <a:off x="4073699" y="2751438"/>
            <a:ext cx="3918406" cy="3046988"/>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GB" sz="2400" b="1" dirty="0"/>
              <a:t>Remember:</a:t>
            </a:r>
          </a:p>
          <a:p>
            <a:r>
              <a:rPr lang="en-GB" sz="2400" dirty="0"/>
              <a:t>Complex sentences contain a simple sentence, subordinating conjunction and a subordinate clause. Only use a comma if you begin with a subordinating conjunction.</a:t>
            </a:r>
          </a:p>
        </p:txBody>
      </p:sp>
      <p:sp>
        <p:nvSpPr>
          <p:cNvPr id="8" name="Rectangle 7"/>
          <p:cNvSpPr/>
          <p:nvPr/>
        </p:nvSpPr>
        <p:spPr>
          <a:xfrm>
            <a:off x="7520181" y="4515074"/>
            <a:ext cx="146229" cy="151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19" descr="http://previews.123rf.com/images/hatza/hatza1305/hatza130500058/19970237-Karikaturfeder-geeignet-f-r-zur-ck-zu-Schule-Thema-Stockfoto.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846" b="99385" l="9801" r="89915"/>
                    </a14:imgEffect>
                  </a14:imgLayer>
                </a14:imgProps>
              </a:ext>
              <a:ext uri="{28A0092B-C50C-407E-A947-70E740481C1C}">
                <a14:useLocalDpi xmlns:a14="http://schemas.microsoft.com/office/drawing/2010/main" val="0"/>
              </a:ext>
            </a:extLst>
          </a:blip>
          <a:srcRect/>
          <a:stretch>
            <a:fillRect/>
          </a:stretch>
        </p:blipFill>
        <p:spPr bwMode="auto">
          <a:xfrm>
            <a:off x="7324990" y="4171415"/>
            <a:ext cx="536613" cy="9900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07887" y="-2"/>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
        <p:nvSpPr>
          <p:cNvPr id="10" name="TextBox 9">
            <a:extLst>
              <a:ext uri="{FF2B5EF4-FFF2-40B4-BE49-F238E27FC236}">
                <a16:creationId xmlns:a16="http://schemas.microsoft.com/office/drawing/2014/main" id="{4A76EC5C-3760-4B68-84F9-09811A463741}"/>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232984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33" y="768592"/>
            <a:ext cx="6773594" cy="853553"/>
          </a:xfrm>
        </p:spPr>
        <p:style>
          <a:lnRef idx="2">
            <a:schemeClr val="dk1"/>
          </a:lnRef>
          <a:fillRef idx="1">
            <a:schemeClr val="lt1"/>
          </a:fillRef>
          <a:effectRef idx="0">
            <a:schemeClr val="dk1"/>
          </a:effectRef>
          <a:fontRef idx="minor">
            <a:schemeClr val="dk1"/>
          </a:fontRef>
        </p:style>
        <p:txBody>
          <a:bodyPr/>
          <a:lstStyle/>
          <a:p>
            <a:r>
              <a:rPr lang="en-GB" dirty="0"/>
              <a:t>How do I succeed in writing?</a:t>
            </a:r>
          </a:p>
        </p:txBody>
      </p:sp>
      <p:sp>
        <p:nvSpPr>
          <p:cNvPr id="3" name="Content Placeholder 2"/>
          <p:cNvSpPr>
            <a:spLocks noGrp="1"/>
          </p:cNvSpPr>
          <p:nvPr>
            <p:ph idx="1"/>
          </p:nvPr>
        </p:nvSpPr>
        <p:spPr>
          <a:xfrm>
            <a:off x="811143" y="1985953"/>
            <a:ext cx="8229600" cy="4584120"/>
          </a:xfrm>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a:t>Using a variety of sentences in a controlled way</a:t>
            </a:r>
          </a:p>
          <a:p>
            <a:r>
              <a:rPr lang="en-GB" dirty="0"/>
              <a:t>Using a full range of punctuation</a:t>
            </a:r>
          </a:p>
          <a:p>
            <a:r>
              <a:rPr lang="en-GB" dirty="0"/>
              <a:t>Organising writing in a controlled and sequenced way to guide the reader</a:t>
            </a:r>
          </a:p>
          <a:p>
            <a:r>
              <a:rPr lang="en-GB" dirty="0"/>
              <a:t>Using paragraphs to support the meaning and purpose of the text</a:t>
            </a:r>
          </a:p>
          <a:p>
            <a:r>
              <a:rPr lang="en-GB" dirty="0"/>
              <a:t>Developing ideas with imaginative details</a:t>
            </a:r>
          </a:p>
          <a:p>
            <a:r>
              <a:rPr lang="en-GB" dirty="0"/>
              <a:t>Styling your work so it is appropriate for year five textbook and an eyewitness account</a:t>
            </a:r>
          </a:p>
          <a:p>
            <a:r>
              <a:rPr lang="en-GB" dirty="0"/>
              <a:t>Using a wide range of vocabulary</a:t>
            </a:r>
          </a:p>
        </p:txBody>
      </p:sp>
      <p:sp>
        <p:nvSpPr>
          <p:cNvPr id="5" name="Rectangle 4"/>
          <p:cNvSpPr/>
          <p:nvPr/>
        </p:nvSpPr>
        <p:spPr>
          <a:xfrm>
            <a:off x="707887" y="-2"/>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pic>
        <p:nvPicPr>
          <p:cNvPr id="6" name="Picture 5"/>
          <p:cNvPicPr>
            <a:picLocks noChangeAspect="1"/>
          </p:cNvPicPr>
          <p:nvPr/>
        </p:nvPicPr>
        <p:blipFill>
          <a:blip r:embed="rId3"/>
          <a:stretch>
            <a:fillRect/>
          </a:stretch>
        </p:blipFill>
        <p:spPr>
          <a:xfrm>
            <a:off x="7875374" y="793628"/>
            <a:ext cx="1022519" cy="94583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083D4258-6207-4499-8478-DF2D761FB576}"/>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Tree>
    <p:extLst>
      <p:ext uri="{BB962C8B-B14F-4D97-AF65-F5344CB8AC3E}">
        <p14:creationId xmlns:p14="http://schemas.microsoft.com/office/powerpoint/2010/main" val="164808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40DF-D60E-4186-ADB2-F27C87141D0C}"/>
              </a:ext>
            </a:extLst>
          </p:cNvPr>
          <p:cNvSpPr>
            <a:spLocks noGrp="1"/>
          </p:cNvSpPr>
          <p:nvPr>
            <p:ph type="title"/>
          </p:nvPr>
        </p:nvSpPr>
        <p:spPr>
          <a:xfrm>
            <a:off x="1593025" y="947273"/>
            <a:ext cx="6665835" cy="1182319"/>
          </a:xfrm>
          <a:solidFill>
            <a:schemeClr val="bg1"/>
          </a:solidFill>
        </p:spPr>
        <p:txBody>
          <a:bodyPr>
            <a:normAutofit/>
          </a:bodyPr>
          <a:lstStyle/>
          <a:p>
            <a:r>
              <a:rPr lang="en-GB" sz="3600" dirty="0"/>
              <a:t>Write a definition for the following </a:t>
            </a:r>
            <a:br>
              <a:rPr lang="en-GB" sz="3600" dirty="0"/>
            </a:br>
            <a:r>
              <a:rPr lang="en-GB" sz="3600" dirty="0"/>
              <a:t>word classes:</a:t>
            </a:r>
          </a:p>
        </p:txBody>
      </p:sp>
      <p:sp>
        <p:nvSpPr>
          <p:cNvPr id="3" name="Content Placeholder 2">
            <a:extLst>
              <a:ext uri="{FF2B5EF4-FFF2-40B4-BE49-F238E27FC236}">
                <a16:creationId xmlns:a16="http://schemas.microsoft.com/office/drawing/2014/main" id="{8F74175A-0F60-439A-A651-014E86A3D4CB}"/>
              </a:ext>
            </a:extLst>
          </p:cNvPr>
          <p:cNvSpPr>
            <a:spLocks noGrp="1"/>
          </p:cNvSpPr>
          <p:nvPr>
            <p:ph idx="1"/>
          </p:nvPr>
        </p:nvSpPr>
        <p:spPr>
          <a:xfrm>
            <a:off x="982593" y="2430536"/>
            <a:ext cx="7886700" cy="3449760"/>
          </a:xfrm>
          <a:solidFill>
            <a:schemeClr val="bg1"/>
          </a:solidFill>
        </p:spPr>
        <p:txBody>
          <a:bodyPr/>
          <a:lstStyle/>
          <a:p>
            <a:pPr marL="514350" indent="-514350">
              <a:buFont typeface="+mj-lt"/>
              <a:buAutoNum type="arabicPeriod"/>
            </a:pPr>
            <a:r>
              <a:rPr lang="en-GB" sz="4000" dirty="0"/>
              <a:t>Noun</a:t>
            </a:r>
          </a:p>
          <a:p>
            <a:pPr marL="514350" indent="-514350">
              <a:buFont typeface="+mj-lt"/>
              <a:buAutoNum type="arabicPeriod"/>
            </a:pPr>
            <a:r>
              <a:rPr lang="en-GB" sz="4000" dirty="0"/>
              <a:t>Verb</a:t>
            </a:r>
          </a:p>
          <a:p>
            <a:pPr marL="514350" indent="-514350">
              <a:buFont typeface="+mj-lt"/>
              <a:buAutoNum type="arabicPeriod"/>
            </a:pPr>
            <a:r>
              <a:rPr lang="en-GB" sz="4000" dirty="0"/>
              <a:t>Adjective</a:t>
            </a:r>
          </a:p>
          <a:p>
            <a:pPr marL="514350" indent="-514350">
              <a:buFont typeface="+mj-lt"/>
              <a:buAutoNum type="arabicPeriod"/>
            </a:pPr>
            <a:r>
              <a:rPr lang="en-GB" sz="4000" dirty="0"/>
              <a:t>Adverb</a:t>
            </a:r>
          </a:p>
          <a:p>
            <a:pPr marL="514350" indent="-514350">
              <a:buFont typeface="+mj-lt"/>
              <a:buAutoNum type="arabicPeriod"/>
            </a:pPr>
            <a:r>
              <a:rPr lang="en-GB" sz="4000" dirty="0"/>
              <a:t>Preposition </a:t>
            </a:r>
          </a:p>
          <a:p>
            <a:pPr marL="514350" indent="-514350">
              <a:buFont typeface="+mj-lt"/>
              <a:buAutoNum type="arabicPeriod"/>
            </a:pPr>
            <a:endParaRPr lang="en-GB" dirty="0"/>
          </a:p>
        </p:txBody>
      </p:sp>
      <p:sp>
        <p:nvSpPr>
          <p:cNvPr id="4" name="TextBox 3">
            <a:extLst>
              <a:ext uri="{FF2B5EF4-FFF2-40B4-BE49-F238E27FC236}">
                <a16:creationId xmlns:a16="http://schemas.microsoft.com/office/drawing/2014/main" id="{9119B5C8-1C4E-4C62-959D-E5D37EF745DA}"/>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Unlocking Vocabulary</a:t>
            </a:r>
          </a:p>
        </p:txBody>
      </p:sp>
      <p:sp>
        <p:nvSpPr>
          <p:cNvPr id="5" name="Rectangle 4">
            <a:extLst>
              <a:ext uri="{FF2B5EF4-FFF2-40B4-BE49-F238E27FC236}">
                <a16:creationId xmlns:a16="http://schemas.microsoft.com/office/drawing/2014/main" id="{4DF9DAA6-8D68-4617-AA16-6C251D65AA2D}"/>
              </a:ext>
            </a:extLst>
          </p:cNvPr>
          <p:cNvSpPr/>
          <p:nvPr/>
        </p:nvSpPr>
        <p:spPr>
          <a:xfrm>
            <a:off x="707887" y="-2"/>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Tree>
    <p:extLst>
      <p:ext uri="{BB962C8B-B14F-4D97-AF65-F5344CB8AC3E}">
        <p14:creationId xmlns:p14="http://schemas.microsoft.com/office/powerpoint/2010/main" val="393393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2303" y="1536581"/>
            <a:ext cx="6404805" cy="4093428"/>
          </a:xfrm>
          <a:prstGeom prst="rect">
            <a:avLst/>
          </a:prstGeom>
          <a:solidFill>
            <a:schemeClr val="accent2">
              <a:lumMod val="20000"/>
              <a:lumOff val="80000"/>
            </a:schemeClr>
          </a:solidFill>
        </p:spPr>
        <p:txBody>
          <a:bodyPr wrap="square" rtlCol="0">
            <a:spAutoFit/>
          </a:bodyPr>
          <a:lstStyle/>
          <a:p>
            <a:pPr algn="ctr"/>
            <a:r>
              <a:rPr lang="en-GB" sz="2400" b="1" u="sng" dirty="0"/>
              <a:t>Write 5 sentences about the clip:</a:t>
            </a:r>
          </a:p>
          <a:p>
            <a:pPr algn="ctr"/>
            <a:endParaRPr lang="en-GB" sz="2400" b="1" u="sng" dirty="0"/>
          </a:p>
          <a:p>
            <a:pPr marL="342900" indent="-342900" algn="ctr">
              <a:buAutoNum type="arabicPeriod"/>
            </a:pPr>
            <a:r>
              <a:rPr lang="en-GB" sz="2400" dirty="0"/>
              <a:t>Start with a verb ending in </a:t>
            </a:r>
            <a:r>
              <a:rPr lang="en-GB" sz="2400" dirty="0">
                <a:solidFill>
                  <a:srgbClr val="FF0000"/>
                </a:solidFill>
              </a:rPr>
              <a:t>–</a:t>
            </a:r>
            <a:r>
              <a:rPr lang="en-GB" sz="2400" dirty="0" err="1">
                <a:solidFill>
                  <a:srgbClr val="FF0000"/>
                </a:solidFill>
              </a:rPr>
              <a:t>ing</a:t>
            </a:r>
            <a:endParaRPr lang="en-GB" sz="2400" dirty="0">
              <a:solidFill>
                <a:srgbClr val="FF0000"/>
              </a:solidFill>
            </a:endParaRPr>
          </a:p>
          <a:p>
            <a:pPr marL="342900" indent="-342900" algn="ctr">
              <a:buAutoNum type="arabicPeriod"/>
            </a:pPr>
            <a:endParaRPr lang="en-GB" sz="2400" dirty="0">
              <a:solidFill>
                <a:srgbClr val="FF0000"/>
              </a:solidFill>
            </a:endParaRPr>
          </a:p>
          <a:p>
            <a:pPr marL="342900" indent="-342900" algn="ctr">
              <a:buAutoNum type="arabicPeriod"/>
            </a:pPr>
            <a:r>
              <a:rPr lang="en-GB" sz="2400" dirty="0"/>
              <a:t>Start with an adjective ending in </a:t>
            </a:r>
            <a:r>
              <a:rPr lang="en-GB" sz="2400" dirty="0">
                <a:solidFill>
                  <a:srgbClr val="FF0000"/>
                </a:solidFill>
              </a:rPr>
              <a:t>-</a:t>
            </a:r>
            <a:r>
              <a:rPr lang="en-GB" sz="2400" dirty="0" err="1">
                <a:solidFill>
                  <a:srgbClr val="FF0000"/>
                </a:solidFill>
              </a:rPr>
              <a:t>ed</a:t>
            </a:r>
            <a:endParaRPr lang="en-GB" sz="2400" dirty="0">
              <a:solidFill>
                <a:srgbClr val="FF0000"/>
              </a:solidFill>
            </a:endParaRPr>
          </a:p>
          <a:p>
            <a:pPr marL="342900" indent="-342900" algn="ctr">
              <a:buAutoNum type="arabicPeriod"/>
            </a:pPr>
            <a:endParaRPr lang="en-GB" sz="2400" dirty="0">
              <a:solidFill>
                <a:srgbClr val="FF0000"/>
              </a:solidFill>
            </a:endParaRPr>
          </a:p>
          <a:p>
            <a:pPr marL="342900" indent="-342900" algn="ctr">
              <a:buAutoNum type="arabicPeriod"/>
            </a:pPr>
            <a:r>
              <a:rPr lang="en-GB" sz="2400" dirty="0"/>
              <a:t>Start with an adverb ending </a:t>
            </a:r>
            <a:r>
              <a:rPr lang="en-GB" sz="2400" dirty="0">
                <a:solidFill>
                  <a:srgbClr val="FF0000"/>
                </a:solidFill>
              </a:rPr>
              <a:t>-</a:t>
            </a:r>
            <a:r>
              <a:rPr lang="en-GB" sz="2400" dirty="0" err="1">
                <a:solidFill>
                  <a:srgbClr val="FF0000"/>
                </a:solidFill>
              </a:rPr>
              <a:t>ly</a:t>
            </a:r>
            <a:endParaRPr lang="en-GB" sz="2400" dirty="0">
              <a:solidFill>
                <a:srgbClr val="FF0000"/>
              </a:solidFill>
            </a:endParaRPr>
          </a:p>
          <a:p>
            <a:pPr marL="342900" indent="-342900" algn="ctr">
              <a:buAutoNum type="arabicPeriod"/>
            </a:pPr>
            <a:endParaRPr lang="en-GB" sz="2400" dirty="0">
              <a:solidFill>
                <a:srgbClr val="FF0000"/>
              </a:solidFill>
            </a:endParaRPr>
          </a:p>
          <a:p>
            <a:pPr marL="342900" indent="-342900" algn="ctr">
              <a:buAutoNum type="arabicPeriod"/>
            </a:pPr>
            <a:r>
              <a:rPr lang="en-GB" sz="2400" dirty="0"/>
              <a:t>Start with a preposition  </a:t>
            </a:r>
          </a:p>
          <a:p>
            <a:pPr marL="342900" indent="-342900" algn="ctr"/>
            <a:r>
              <a:rPr lang="en-GB" sz="2400" dirty="0" err="1">
                <a:solidFill>
                  <a:srgbClr val="FF0000"/>
                </a:solidFill>
              </a:rPr>
              <a:t>e.g</a:t>
            </a:r>
            <a:r>
              <a:rPr lang="en-GB" sz="2400" dirty="0">
                <a:solidFill>
                  <a:srgbClr val="FF0000"/>
                </a:solidFill>
              </a:rPr>
              <a:t> over, at, on</a:t>
            </a:r>
          </a:p>
          <a:p>
            <a:pPr algn="ctr"/>
            <a:endParaRPr lang="en-GB" sz="2000" dirty="0">
              <a:solidFill>
                <a:srgbClr val="FF0000"/>
              </a:solidFill>
              <a:latin typeface="Comic Sans MS" pitchFamily="66" charset="0"/>
            </a:endParaRPr>
          </a:p>
        </p:txBody>
      </p:sp>
      <p:sp>
        <p:nvSpPr>
          <p:cNvPr id="5" name="Rectangle 4"/>
          <p:cNvSpPr/>
          <p:nvPr/>
        </p:nvSpPr>
        <p:spPr>
          <a:xfrm>
            <a:off x="707887" y="0"/>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
        <p:nvSpPr>
          <p:cNvPr id="2" name="TextBox 1"/>
          <p:cNvSpPr txBox="1"/>
          <p:nvPr/>
        </p:nvSpPr>
        <p:spPr>
          <a:xfrm rot="20327636">
            <a:off x="1136106" y="1274972"/>
            <a:ext cx="1696460"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sz="2800" dirty="0"/>
              <a:t>Challenge:</a:t>
            </a:r>
          </a:p>
        </p:txBody>
      </p:sp>
      <p:sp>
        <p:nvSpPr>
          <p:cNvPr id="3" name="TextBox 2"/>
          <p:cNvSpPr txBox="1"/>
          <p:nvPr/>
        </p:nvSpPr>
        <p:spPr>
          <a:xfrm>
            <a:off x="3260785" y="5917721"/>
            <a:ext cx="324353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a:hlinkClick r:id="rId3"/>
              </a:rPr>
              <a:t>Volcano Video</a:t>
            </a:r>
            <a:endParaRPr lang="en-GB" sz="2400" dirty="0"/>
          </a:p>
        </p:txBody>
      </p:sp>
      <p:sp>
        <p:nvSpPr>
          <p:cNvPr id="7" name="TextBox 6">
            <a:extLst>
              <a:ext uri="{FF2B5EF4-FFF2-40B4-BE49-F238E27FC236}">
                <a16:creationId xmlns:a16="http://schemas.microsoft.com/office/drawing/2014/main" id="{E1AB18FE-C971-4F56-82F5-BFD0C2A5934D}"/>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65473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43280062"/>
              </p:ext>
            </p:extLst>
          </p:nvPr>
        </p:nvGraphicFramePr>
        <p:xfrm>
          <a:off x="923949" y="898538"/>
          <a:ext cx="8003988" cy="5686014"/>
        </p:xfrm>
        <a:graphic>
          <a:graphicData uri="http://schemas.openxmlformats.org/drawingml/2006/table">
            <a:tbl>
              <a:tblPr firstRow="1" firstCol="1" lastRow="1" lastCol="1" bandRow="1" bandCol="1">
                <a:tableStyleId>{5C22544A-7EE6-4342-B048-85BDC9FD1C3A}</a:tableStyleId>
              </a:tblPr>
              <a:tblGrid>
                <a:gridCol w="1397477">
                  <a:extLst>
                    <a:ext uri="{9D8B030D-6E8A-4147-A177-3AD203B41FA5}">
                      <a16:colId xmlns:a16="http://schemas.microsoft.com/office/drawing/2014/main" val="20000"/>
                    </a:ext>
                  </a:extLst>
                </a:gridCol>
                <a:gridCol w="1561660">
                  <a:extLst>
                    <a:ext uri="{9D8B030D-6E8A-4147-A177-3AD203B41FA5}">
                      <a16:colId xmlns:a16="http://schemas.microsoft.com/office/drawing/2014/main" val="20001"/>
                    </a:ext>
                  </a:extLst>
                </a:gridCol>
                <a:gridCol w="1681617">
                  <a:extLst>
                    <a:ext uri="{9D8B030D-6E8A-4147-A177-3AD203B41FA5}">
                      <a16:colId xmlns:a16="http://schemas.microsoft.com/office/drawing/2014/main" val="20002"/>
                    </a:ext>
                  </a:extLst>
                </a:gridCol>
                <a:gridCol w="1681617">
                  <a:extLst>
                    <a:ext uri="{9D8B030D-6E8A-4147-A177-3AD203B41FA5}">
                      <a16:colId xmlns:a16="http://schemas.microsoft.com/office/drawing/2014/main" val="20003"/>
                    </a:ext>
                  </a:extLst>
                </a:gridCol>
                <a:gridCol w="1681617">
                  <a:extLst>
                    <a:ext uri="{9D8B030D-6E8A-4147-A177-3AD203B41FA5}">
                      <a16:colId xmlns:a16="http://schemas.microsoft.com/office/drawing/2014/main" val="20004"/>
                    </a:ext>
                  </a:extLst>
                </a:gridCol>
              </a:tblGrid>
              <a:tr h="1071935">
                <a:tc>
                  <a:txBody>
                    <a:bodyPr/>
                    <a:lstStyle/>
                    <a:p>
                      <a:pPr algn="ctr">
                        <a:spcAft>
                          <a:spcPts val="0"/>
                        </a:spcAft>
                      </a:pPr>
                      <a:r>
                        <a:rPr lang="en-GB" sz="1600" dirty="0">
                          <a:solidFill>
                            <a:schemeClr val="tx1"/>
                          </a:solidFill>
                          <a:effectLst/>
                        </a:rPr>
                        <a:t>Adjectives</a:t>
                      </a:r>
                    </a:p>
                    <a:p>
                      <a:pPr algn="ctr">
                        <a:spcAft>
                          <a:spcPts val="0"/>
                        </a:spcAft>
                      </a:pPr>
                      <a:r>
                        <a:rPr lang="en-GB" sz="1600" dirty="0">
                          <a:solidFill>
                            <a:schemeClr val="tx1"/>
                          </a:solidFill>
                          <a:effectLst/>
                        </a:rPr>
                        <a:t>Words that describe </a:t>
                      </a:r>
                      <a:endParaRPr lang="en-GB" sz="1600"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spcAft>
                          <a:spcPts val="0"/>
                        </a:spcAft>
                      </a:pPr>
                      <a:r>
                        <a:rPr lang="en-GB" sz="1600" dirty="0">
                          <a:solidFill>
                            <a:schemeClr val="tx1"/>
                          </a:solidFill>
                          <a:effectLst/>
                        </a:rPr>
                        <a:t>Verbs (-</a:t>
                      </a:r>
                      <a:r>
                        <a:rPr lang="en-GB" sz="1600" dirty="0" err="1">
                          <a:solidFill>
                            <a:schemeClr val="tx1"/>
                          </a:solidFill>
                          <a:effectLst/>
                        </a:rPr>
                        <a:t>ing</a:t>
                      </a:r>
                      <a:r>
                        <a:rPr lang="en-GB" sz="1600" dirty="0">
                          <a:solidFill>
                            <a:schemeClr val="tx1"/>
                          </a:solidFill>
                          <a:effectLst/>
                        </a:rPr>
                        <a:t> -</a:t>
                      </a:r>
                      <a:r>
                        <a:rPr lang="en-GB" sz="1600" dirty="0" err="1">
                          <a:solidFill>
                            <a:schemeClr val="tx1"/>
                          </a:solidFill>
                          <a:effectLst/>
                        </a:rPr>
                        <a:t>ed</a:t>
                      </a:r>
                      <a:r>
                        <a:rPr lang="en-GB" sz="1600" dirty="0">
                          <a:solidFill>
                            <a:schemeClr val="tx1"/>
                          </a:solidFill>
                          <a:effectLst/>
                        </a:rPr>
                        <a:t>)</a:t>
                      </a:r>
                    </a:p>
                    <a:p>
                      <a:pPr algn="ctr">
                        <a:spcAft>
                          <a:spcPts val="0"/>
                        </a:spcAft>
                      </a:pPr>
                      <a:r>
                        <a:rPr lang="en-GB" sz="1600" dirty="0">
                          <a:solidFill>
                            <a:schemeClr val="tx1"/>
                          </a:solidFill>
                          <a:effectLst/>
                        </a:rPr>
                        <a:t>Words that are actions</a:t>
                      </a:r>
                      <a:endParaRPr lang="en-GB" sz="1600"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spcAft>
                          <a:spcPts val="0"/>
                        </a:spcAft>
                      </a:pPr>
                      <a:r>
                        <a:rPr lang="en-GB" sz="1600" dirty="0">
                          <a:solidFill>
                            <a:schemeClr val="tx1"/>
                          </a:solidFill>
                          <a:effectLst/>
                        </a:rPr>
                        <a:t>Adverbs</a:t>
                      </a:r>
                    </a:p>
                    <a:p>
                      <a:pPr algn="ctr">
                        <a:spcAft>
                          <a:spcPts val="0"/>
                        </a:spcAft>
                      </a:pPr>
                      <a:r>
                        <a:rPr lang="en-GB" sz="1600" dirty="0">
                          <a:solidFill>
                            <a:schemeClr val="tx1"/>
                          </a:solidFill>
                          <a:effectLst/>
                        </a:rPr>
                        <a:t>Words that describe an action</a:t>
                      </a:r>
                      <a:endParaRPr lang="en-GB" sz="1600"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spcAft>
                          <a:spcPts val="0"/>
                        </a:spcAft>
                      </a:pPr>
                      <a:r>
                        <a:rPr lang="en-GB" sz="1600" dirty="0">
                          <a:solidFill>
                            <a:schemeClr val="tx1"/>
                          </a:solidFill>
                          <a:effectLst/>
                        </a:rPr>
                        <a:t>Connectives</a:t>
                      </a:r>
                    </a:p>
                    <a:p>
                      <a:pPr algn="ctr">
                        <a:spcAft>
                          <a:spcPts val="0"/>
                        </a:spcAft>
                      </a:pPr>
                      <a:r>
                        <a:rPr lang="en-GB" sz="1600" dirty="0">
                          <a:solidFill>
                            <a:schemeClr val="tx1"/>
                          </a:solidFill>
                          <a:effectLst/>
                        </a:rPr>
                        <a:t>Words that link ideas</a:t>
                      </a:r>
                      <a:endParaRPr lang="en-GB" sz="1600"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tc>
                  <a:txBody>
                    <a:bodyPr/>
                    <a:lstStyle/>
                    <a:p>
                      <a:pPr algn="ctr">
                        <a:spcAft>
                          <a:spcPts val="0"/>
                        </a:spcAft>
                      </a:pPr>
                      <a:r>
                        <a:rPr lang="en-GB" sz="1600" dirty="0">
                          <a:solidFill>
                            <a:schemeClr val="tx1"/>
                          </a:solidFill>
                          <a:effectLst/>
                        </a:rPr>
                        <a:t>Prepositions</a:t>
                      </a:r>
                    </a:p>
                    <a:p>
                      <a:pPr algn="ctr">
                        <a:spcAft>
                          <a:spcPts val="0"/>
                        </a:spcAft>
                      </a:pPr>
                      <a:r>
                        <a:rPr lang="en-GB" sz="1600" dirty="0">
                          <a:solidFill>
                            <a:schemeClr val="tx1"/>
                          </a:solidFill>
                          <a:effectLst/>
                        </a:rPr>
                        <a:t>Words that show the relationship between words</a:t>
                      </a:r>
                      <a:endParaRPr lang="en-GB" sz="1600"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10000"/>
                  </a:ext>
                </a:extLst>
              </a:tr>
              <a:tr h="332560">
                <a:tc>
                  <a:txBody>
                    <a:bodyPr/>
                    <a:lstStyle/>
                    <a:p>
                      <a:pPr algn="ctr">
                        <a:spcAft>
                          <a:spcPts val="0"/>
                        </a:spcAft>
                      </a:pPr>
                      <a:r>
                        <a:rPr lang="en-GB" sz="1050" dirty="0">
                          <a:solidFill>
                            <a:schemeClr val="tx1"/>
                          </a:solidFill>
                          <a:effectLst/>
                        </a:rPr>
                        <a:t>e.g. distraught</a:t>
                      </a:r>
                      <a:endParaRPr lang="en-GB" sz="1050"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050" dirty="0">
                          <a:solidFill>
                            <a:schemeClr val="tx1"/>
                          </a:solidFill>
                          <a:effectLst/>
                        </a:rPr>
                        <a:t>e.g. thinking</a:t>
                      </a:r>
                      <a:endParaRPr lang="en-GB" sz="1050"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457200" algn="l">
                        <a:spcAft>
                          <a:spcPts val="0"/>
                        </a:spcAft>
                      </a:pPr>
                      <a:r>
                        <a:rPr lang="en-GB" sz="1050" dirty="0">
                          <a:solidFill>
                            <a:schemeClr val="tx1"/>
                          </a:solidFill>
                          <a:effectLst/>
                        </a:rPr>
                        <a:t>  e.g.   furiously</a:t>
                      </a:r>
                      <a:endParaRPr lang="en-GB" sz="1050"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050" dirty="0">
                          <a:solidFill>
                            <a:schemeClr val="tx1"/>
                          </a:solidFill>
                          <a:effectLst/>
                        </a:rPr>
                        <a:t>e.g. Despite that....</a:t>
                      </a:r>
                      <a:endParaRPr lang="en-GB" sz="1050"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050" dirty="0">
                          <a:solidFill>
                            <a:schemeClr val="tx1"/>
                          </a:solidFill>
                          <a:effectLst/>
                        </a:rPr>
                        <a:t>e.g. Yesterday...</a:t>
                      </a:r>
                      <a:endParaRPr lang="en-GB" sz="1050"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894819">
                <a:tc>
                  <a:txBody>
                    <a:bodyPr/>
                    <a:lstStyle/>
                    <a:p>
                      <a:pPr algn="ctr">
                        <a:spcAft>
                          <a:spcPts val="0"/>
                        </a:spcAft>
                      </a:pPr>
                      <a:r>
                        <a:rPr lang="en-GB" sz="1400" b="1" dirty="0">
                          <a:solidFill>
                            <a:schemeClr val="tx1"/>
                          </a:solidFill>
                          <a:effectLst/>
                        </a:rPr>
                        <a:t>Tremor</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a:solidFill>
                            <a:schemeClr val="tx1"/>
                          </a:solidFill>
                          <a:effectLst/>
                        </a:rPr>
                        <a:t> </a:t>
                      </a:r>
                      <a:endParaRPr lang="en-GB" sz="1050" b="1">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830627">
                <a:tc>
                  <a:txBody>
                    <a:bodyPr/>
                    <a:lstStyle/>
                    <a:p>
                      <a:pPr algn="ctr">
                        <a:spcAft>
                          <a:spcPts val="0"/>
                        </a:spcAft>
                      </a:pPr>
                      <a:r>
                        <a:rPr lang="en-GB" sz="1400" b="1" dirty="0">
                          <a:solidFill>
                            <a:schemeClr val="tx1"/>
                          </a:solidFill>
                          <a:effectLst/>
                        </a:rPr>
                        <a:t>Disaster</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Carefully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a:solidFill>
                            <a:schemeClr val="tx1"/>
                          </a:solidFill>
                          <a:effectLst/>
                        </a:rPr>
                        <a:t> </a:t>
                      </a:r>
                      <a:endParaRPr lang="en-GB" sz="1050" b="1">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830627">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Erupted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Even though...</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830627">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Eventually…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894819">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400" b="1" dirty="0">
                          <a:solidFill>
                            <a:schemeClr val="tx1"/>
                          </a:solidFill>
                          <a:effectLst/>
                        </a:rPr>
                        <a:t> </a:t>
                      </a:r>
                      <a:endParaRPr lang="en-GB" sz="1050" b="1" dirty="0">
                        <a:solidFill>
                          <a:schemeClr val="tx1"/>
                        </a:solidFill>
                        <a:effectLst/>
                        <a:latin typeface="Times New Roman"/>
                        <a:ea typeface="Times New Roman"/>
                      </a:endParaRPr>
                    </a:p>
                  </a:txBody>
                  <a:tcPr marL="61385" marR="613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6" name="Rectangle 5"/>
          <p:cNvSpPr/>
          <p:nvPr/>
        </p:nvSpPr>
        <p:spPr>
          <a:xfrm>
            <a:off x="707887" y="-21240"/>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
        <p:nvSpPr>
          <p:cNvPr id="5" name="TextBox 4">
            <a:extLst>
              <a:ext uri="{FF2B5EF4-FFF2-40B4-BE49-F238E27FC236}">
                <a16:creationId xmlns:a16="http://schemas.microsoft.com/office/drawing/2014/main" id="{0E1345E6-86F1-45F4-9AAB-E21C783A001E}"/>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3622190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2537" y="916624"/>
            <a:ext cx="5155809" cy="906798"/>
          </a:xfrm>
        </p:spPr>
        <p:style>
          <a:lnRef idx="2">
            <a:schemeClr val="dk1"/>
          </a:lnRef>
          <a:fillRef idx="1">
            <a:schemeClr val="lt1"/>
          </a:fillRef>
          <a:effectRef idx="0">
            <a:schemeClr val="dk1"/>
          </a:effectRef>
          <a:fontRef idx="minor">
            <a:schemeClr val="dk1"/>
          </a:fontRef>
        </p:style>
        <p:txBody>
          <a:bodyPr/>
          <a:lstStyle/>
          <a:p>
            <a:r>
              <a:rPr lang="en-GB" b="1" dirty="0">
                <a:ln>
                  <a:solidFill>
                    <a:sysClr val="windowText" lastClr="000000"/>
                  </a:solidFill>
                </a:ln>
                <a:solidFill>
                  <a:srgbClr val="FF0000"/>
                </a:solidFill>
              </a:rPr>
              <a:t>Ey</a:t>
            </a:r>
            <a:r>
              <a:rPr lang="en-GB" b="1" dirty="0">
                <a:ln>
                  <a:solidFill>
                    <a:sysClr val="windowText" lastClr="000000"/>
                  </a:solidFill>
                </a:ln>
                <a:solidFill>
                  <a:srgbClr val="FFC000"/>
                </a:solidFill>
              </a:rPr>
              <a:t>e</a:t>
            </a:r>
            <a:r>
              <a:rPr lang="en-GB" b="1" dirty="0">
                <a:ln>
                  <a:solidFill>
                    <a:sysClr val="windowText" lastClr="000000"/>
                  </a:solidFill>
                </a:ln>
                <a:solidFill>
                  <a:srgbClr val="FF0000"/>
                </a:solidFill>
              </a:rPr>
              <a:t> </a:t>
            </a:r>
            <a:r>
              <a:rPr lang="en-GB" b="1" dirty="0">
                <a:ln>
                  <a:solidFill>
                    <a:sysClr val="windowText" lastClr="000000"/>
                  </a:solidFill>
                </a:ln>
                <a:solidFill>
                  <a:srgbClr val="FFC000"/>
                </a:solidFill>
              </a:rPr>
              <a:t>W</a:t>
            </a:r>
            <a:r>
              <a:rPr lang="en-GB" b="1" dirty="0">
                <a:ln>
                  <a:solidFill>
                    <a:sysClr val="windowText" lastClr="000000"/>
                  </a:solidFill>
                </a:ln>
                <a:solidFill>
                  <a:srgbClr val="FFFF00"/>
                </a:solidFill>
              </a:rPr>
              <a:t>it</a:t>
            </a:r>
            <a:r>
              <a:rPr lang="en-GB" b="1" dirty="0">
                <a:ln>
                  <a:solidFill>
                    <a:sysClr val="windowText" lastClr="000000"/>
                  </a:solidFill>
                </a:ln>
                <a:solidFill>
                  <a:srgbClr val="00B050"/>
                </a:solidFill>
              </a:rPr>
              <a:t>ne</a:t>
            </a:r>
            <a:r>
              <a:rPr lang="en-GB" b="1" dirty="0">
                <a:ln>
                  <a:solidFill>
                    <a:sysClr val="windowText" lastClr="000000"/>
                  </a:solidFill>
                </a:ln>
                <a:solidFill>
                  <a:srgbClr val="00B0F0"/>
                </a:solidFill>
              </a:rPr>
              <a:t>ss</a:t>
            </a:r>
            <a:r>
              <a:rPr lang="en-GB" b="1" dirty="0">
                <a:ln>
                  <a:solidFill>
                    <a:sysClr val="windowText" lastClr="000000"/>
                  </a:solidFill>
                </a:ln>
                <a:solidFill>
                  <a:srgbClr val="FF0000"/>
                </a:solidFill>
              </a:rPr>
              <a:t> </a:t>
            </a:r>
            <a:r>
              <a:rPr lang="en-GB" b="1" dirty="0">
                <a:ln>
                  <a:solidFill>
                    <a:sysClr val="windowText" lastClr="000000"/>
                  </a:solidFill>
                </a:ln>
                <a:solidFill>
                  <a:srgbClr val="7030A0"/>
                </a:solidFill>
              </a:rPr>
              <a:t>Ac</a:t>
            </a:r>
            <a:r>
              <a:rPr lang="en-GB" b="1" dirty="0">
                <a:ln>
                  <a:solidFill>
                    <a:sysClr val="windowText" lastClr="000000"/>
                  </a:solidFill>
                </a:ln>
                <a:solidFill>
                  <a:srgbClr val="FF3399"/>
                </a:solidFill>
              </a:rPr>
              <a:t>co</a:t>
            </a:r>
            <a:r>
              <a:rPr lang="en-GB" b="1" dirty="0">
                <a:ln>
                  <a:solidFill>
                    <a:sysClr val="windowText" lastClr="000000"/>
                  </a:solidFill>
                </a:ln>
                <a:solidFill>
                  <a:srgbClr val="CC99FF"/>
                </a:solidFill>
              </a:rPr>
              <a:t>unt</a:t>
            </a:r>
          </a:p>
        </p:txBody>
      </p:sp>
      <p:sp>
        <p:nvSpPr>
          <p:cNvPr id="3" name="Content Placeholder 2"/>
          <p:cNvSpPr>
            <a:spLocks noGrp="1"/>
          </p:cNvSpPr>
          <p:nvPr>
            <p:ph idx="1"/>
          </p:nvPr>
        </p:nvSpPr>
        <p:spPr>
          <a:xfrm>
            <a:off x="1970651" y="2100563"/>
            <a:ext cx="6478439" cy="3534058"/>
          </a:xfrm>
        </p:spPr>
        <p:style>
          <a:lnRef idx="2">
            <a:schemeClr val="dk1"/>
          </a:lnRef>
          <a:fillRef idx="1">
            <a:schemeClr val="lt1"/>
          </a:fillRef>
          <a:effectRef idx="0">
            <a:schemeClr val="dk1"/>
          </a:effectRef>
          <a:fontRef idx="minor">
            <a:schemeClr val="dk1"/>
          </a:fontRef>
        </p:style>
        <p:txBody>
          <a:bodyPr/>
          <a:lstStyle/>
          <a:p>
            <a:pPr marL="0" indent="0" algn="ctr">
              <a:buNone/>
            </a:pPr>
            <a:r>
              <a:rPr lang="en-GB" dirty="0"/>
              <a:t>Lava                  Eruption</a:t>
            </a:r>
          </a:p>
          <a:p>
            <a:pPr marL="0" indent="0">
              <a:buNone/>
            </a:pPr>
            <a:endParaRPr lang="en-GB" dirty="0"/>
          </a:p>
          <a:p>
            <a:pPr marL="0" indent="0" algn="ctr">
              <a:buNone/>
            </a:pPr>
            <a:r>
              <a:rPr lang="en-GB" dirty="0"/>
              <a:t>Ash             Evacuation </a:t>
            </a:r>
          </a:p>
          <a:p>
            <a:pPr marL="0" indent="0">
              <a:buNone/>
            </a:pPr>
            <a:endParaRPr lang="en-GB" dirty="0"/>
          </a:p>
          <a:p>
            <a:pPr marL="0" indent="0">
              <a:buNone/>
            </a:pPr>
            <a:endParaRPr lang="en-GB" dirty="0"/>
          </a:p>
          <a:p>
            <a:pPr marL="0" indent="0" algn="ctr">
              <a:buNone/>
            </a:pPr>
            <a:r>
              <a:rPr lang="en-GB" dirty="0"/>
              <a:t>Crater                   Disaster </a:t>
            </a:r>
          </a:p>
        </p:txBody>
      </p:sp>
      <p:sp>
        <p:nvSpPr>
          <p:cNvPr id="6" name="TextBox 5"/>
          <p:cNvSpPr txBox="1"/>
          <p:nvPr/>
        </p:nvSpPr>
        <p:spPr>
          <a:xfrm>
            <a:off x="762952" y="2020634"/>
            <a:ext cx="2415397" cy="2246769"/>
          </a:xfrm>
          <a:prstGeom prst="rect">
            <a:avLst/>
          </a:prstGeom>
          <a:solidFill>
            <a:schemeClr val="accent2">
              <a:lumMod val="20000"/>
              <a:lumOff val="80000"/>
            </a:schemeClr>
          </a:solidFill>
        </p:spPr>
        <p:txBody>
          <a:bodyPr wrap="square" rtlCol="0">
            <a:spAutoFit/>
          </a:bodyPr>
          <a:lstStyle/>
          <a:p>
            <a:pPr algn="ctr"/>
            <a:r>
              <a:rPr lang="en-GB" sz="2800" dirty="0"/>
              <a:t>What other vocabulary might you use for this account?</a:t>
            </a:r>
          </a:p>
        </p:txBody>
      </p:sp>
      <p:sp>
        <p:nvSpPr>
          <p:cNvPr id="7" name="TextBox 6"/>
          <p:cNvSpPr txBox="1"/>
          <p:nvPr/>
        </p:nvSpPr>
        <p:spPr>
          <a:xfrm>
            <a:off x="6586305" y="5319896"/>
            <a:ext cx="2415397" cy="954107"/>
          </a:xfrm>
          <a:prstGeom prst="rect">
            <a:avLst/>
          </a:prstGeom>
          <a:solidFill>
            <a:schemeClr val="accent2">
              <a:lumMod val="20000"/>
              <a:lumOff val="80000"/>
            </a:schemeClr>
          </a:solidFill>
        </p:spPr>
        <p:txBody>
          <a:bodyPr wrap="square" rtlCol="0">
            <a:spAutoFit/>
          </a:bodyPr>
          <a:lstStyle/>
          <a:p>
            <a:pPr algn="ctr"/>
            <a:r>
              <a:rPr lang="en-GB" sz="2800" dirty="0"/>
              <a:t>Add to this list in your books!</a:t>
            </a:r>
          </a:p>
        </p:txBody>
      </p:sp>
      <p:sp>
        <p:nvSpPr>
          <p:cNvPr id="8" name="Rectangle 7"/>
          <p:cNvSpPr/>
          <p:nvPr/>
        </p:nvSpPr>
        <p:spPr>
          <a:xfrm>
            <a:off x="707887" y="-6848"/>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
        <p:nvSpPr>
          <p:cNvPr id="9" name="TextBox 8">
            <a:extLst>
              <a:ext uri="{FF2B5EF4-FFF2-40B4-BE49-F238E27FC236}">
                <a16:creationId xmlns:a16="http://schemas.microsoft.com/office/drawing/2014/main" id="{189690BF-75CD-46E4-8ACC-6EF73B025DDF}"/>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3134452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itle 1"/>
          <p:cNvSpPr txBox="1">
            <a:spLocks/>
          </p:cNvSpPr>
          <p:nvPr/>
        </p:nvSpPr>
        <p:spPr>
          <a:xfrm>
            <a:off x="1101075" y="880794"/>
            <a:ext cx="7627434" cy="99245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b="1" dirty="0">
                <a:ln>
                  <a:solidFill>
                    <a:sysClr val="windowText" lastClr="000000"/>
                  </a:solidFill>
                </a:ln>
                <a:solidFill>
                  <a:srgbClr val="FF0000"/>
                </a:solidFill>
              </a:rPr>
              <a:t>Can you solve these anagrams?</a:t>
            </a:r>
            <a:endParaRPr lang="en-GB" b="1" dirty="0">
              <a:ln>
                <a:solidFill>
                  <a:sysClr val="windowText" lastClr="000000"/>
                </a:solidFill>
              </a:ln>
              <a:solidFill>
                <a:srgbClr val="CC99FF"/>
              </a:solidFill>
            </a:endParaRPr>
          </a:p>
        </p:txBody>
      </p:sp>
      <p:sp>
        <p:nvSpPr>
          <p:cNvPr id="5" name="Title 1"/>
          <p:cNvSpPr>
            <a:spLocks noGrp="1"/>
          </p:cNvSpPr>
          <p:nvPr>
            <p:ph idx="1"/>
          </p:nvPr>
        </p:nvSpPr>
        <p:spPr>
          <a:xfrm>
            <a:off x="1101075" y="2055817"/>
            <a:ext cx="3824868" cy="4430227"/>
          </a:xfrm>
        </p:spPr>
        <p:style>
          <a:lnRef idx="2">
            <a:schemeClr val="dk1"/>
          </a:lnRef>
          <a:fillRef idx="1">
            <a:schemeClr val="lt1"/>
          </a:fillRef>
          <a:effectRef idx="0">
            <a:schemeClr val="dk1"/>
          </a:effectRef>
          <a:fontRef idx="minor">
            <a:schemeClr val="dk1"/>
          </a:fontRef>
        </p:style>
        <p:txBody>
          <a:bodyPr/>
          <a:lstStyle/>
          <a:p>
            <a:pPr marL="514350" indent="-514350">
              <a:buFont typeface="+mj-lt"/>
              <a:buAutoNum type="arabicPeriod"/>
            </a:pPr>
            <a:r>
              <a:rPr lang="en-GB" sz="3600" b="1" dirty="0" err="1">
                <a:ln>
                  <a:solidFill>
                    <a:sysClr val="windowText" lastClr="000000"/>
                  </a:solidFill>
                </a:ln>
                <a:solidFill>
                  <a:srgbClr val="CC99FF"/>
                </a:solidFill>
              </a:rPr>
              <a:t>Xlpmoce</a:t>
            </a:r>
            <a:endParaRPr lang="en-GB" sz="3600" b="1" dirty="0">
              <a:ln>
                <a:solidFill>
                  <a:sysClr val="windowText" lastClr="000000"/>
                </a:solidFill>
              </a:ln>
              <a:solidFill>
                <a:srgbClr val="CC99FF"/>
              </a:solidFill>
            </a:endParaRPr>
          </a:p>
          <a:p>
            <a:pPr marL="514350" indent="-514350">
              <a:buFont typeface="+mj-lt"/>
              <a:buAutoNum type="arabicPeriod"/>
            </a:pPr>
            <a:r>
              <a:rPr lang="en-GB" sz="3600" b="1" dirty="0" err="1">
                <a:ln>
                  <a:solidFill>
                    <a:sysClr val="windowText" lastClr="000000"/>
                  </a:solidFill>
                </a:ln>
                <a:solidFill>
                  <a:srgbClr val="CC99FF"/>
                </a:solidFill>
              </a:rPr>
              <a:t>Pdnooucm</a:t>
            </a:r>
            <a:endParaRPr lang="en-GB" sz="3600" b="1" dirty="0">
              <a:ln>
                <a:solidFill>
                  <a:sysClr val="windowText" lastClr="000000"/>
                </a:solidFill>
              </a:ln>
              <a:solidFill>
                <a:srgbClr val="CC99FF"/>
              </a:solidFill>
            </a:endParaRPr>
          </a:p>
          <a:p>
            <a:pPr marL="514350" indent="-514350">
              <a:buFont typeface="+mj-lt"/>
              <a:buAutoNum type="arabicPeriod"/>
            </a:pPr>
            <a:r>
              <a:rPr lang="en-GB" sz="3600" b="1" dirty="0" err="1">
                <a:ln>
                  <a:solidFill>
                    <a:sysClr val="windowText" lastClr="000000"/>
                  </a:solidFill>
                </a:ln>
                <a:solidFill>
                  <a:srgbClr val="CC99FF"/>
                </a:solidFill>
              </a:rPr>
              <a:t>Nacloov</a:t>
            </a:r>
            <a:endParaRPr lang="en-GB" sz="3600" b="1" dirty="0">
              <a:ln>
                <a:solidFill>
                  <a:sysClr val="windowText" lastClr="000000"/>
                </a:solidFill>
              </a:ln>
              <a:solidFill>
                <a:srgbClr val="CC99FF"/>
              </a:solidFill>
            </a:endParaRPr>
          </a:p>
          <a:p>
            <a:pPr marL="514350" indent="-514350">
              <a:buFont typeface="+mj-lt"/>
              <a:buAutoNum type="arabicPeriod"/>
            </a:pPr>
            <a:r>
              <a:rPr lang="en-GB" sz="3600" b="1" dirty="0" err="1">
                <a:ln>
                  <a:solidFill>
                    <a:sysClr val="windowText" lastClr="000000"/>
                  </a:solidFill>
                </a:ln>
                <a:solidFill>
                  <a:srgbClr val="CC99FF"/>
                </a:solidFill>
              </a:rPr>
              <a:t>Tnncoecvesi</a:t>
            </a:r>
            <a:endParaRPr lang="en-GB" sz="3600" b="1" dirty="0">
              <a:ln>
                <a:solidFill>
                  <a:sysClr val="windowText" lastClr="000000"/>
                </a:solidFill>
              </a:ln>
              <a:solidFill>
                <a:srgbClr val="CC99FF"/>
              </a:solidFill>
            </a:endParaRPr>
          </a:p>
          <a:p>
            <a:pPr marL="514350" indent="-514350">
              <a:buFont typeface="+mj-lt"/>
              <a:buAutoNum type="arabicPeriod"/>
            </a:pPr>
            <a:r>
              <a:rPr lang="en-GB" sz="3600" b="1" dirty="0" err="1">
                <a:ln>
                  <a:solidFill>
                    <a:sysClr val="windowText" lastClr="000000"/>
                  </a:solidFill>
                </a:ln>
                <a:solidFill>
                  <a:srgbClr val="CC99FF"/>
                </a:solidFill>
              </a:rPr>
              <a:t>Liiesm</a:t>
            </a:r>
            <a:endParaRPr lang="en-GB" sz="3600" b="1" dirty="0">
              <a:ln>
                <a:solidFill>
                  <a:sysClr val="windowText" lastClr="000000"/>
                </a:solidFill>
              </a:ln>
              <a:solidFill>
                <a:srgbClr val="CC99FF"/>
              </a:solidFill>
            </a:endParaRPr>
          </a:p>
          <a:p>
            <a:pPr marL="514350" indent="-514350">
              <a:buFont typeface="+mj-lt"/>
              <a:buAutoNum type="arabicPeriod"/>
            </a:pPr>
            <a:r>
              <a:rPr lang="en-GB" sz="3600" b="1" dirty="0" err="1">
                <a:ln>
                  <a:solidFill>
                    <a:sysClr val="windowText" lastClr="000000"/>
                  </a:solidFill>
                </a:ln>
                <a:solidFill>
                  <a:srgbClr val="CC99FF"/>
                </a:solidFill>
              </a:rPr>
              <a:t>Llttiioaaner</a:t>
            </a:r>
            <a:endParaRPr lang="en-GB" sz="3600" b="1" dirty="0">
              <a:ln>
                <a:solidFill>
                  <a:sysClr val="windowText" lastClr="000000"/>
                </a:solidFill>
              </a:ln>
              <a:solidFill>
                <a:srgbClr val="CC99FF"/>
              </a:solidFill>
            </a:endParaRPr>
          </a:p>
          <a:p>
            <a:pPr marL="514350" indent="-514350">
              <a:buFont typeface="+mj-lt"/>
              <a:buAutoNum type="arabicPeriod"/>
            </a:pPr>
            <a:r>
              <a:rPr lang="en-GB" sz="3600" b="1" dirty="0" err="1">
                <a:ln>
                  <a:solidFill>
                    <a:sysClr val="windowText" lastClr="000000"/>
                  </a:solidFill>
                </a:ln>
                <a:solidFill>
                  <a:srgbClr val="CC99FF"/>
                </a:solidFill>
              </a:rPr>
              <a:t>rhptemao</a:t>
            </a:r>
            <a:endParaRPr lang="en-GB" sz="3600" b="1" dirty="0">
              <a:ln>
                <a:solidFill>
                  <a:sysClr val="windowText" lastClr="000000"/>
                </a:solidFill>
              </a:ln>
              <a:solidFill>
                <a:srgbClr val="CC99FF"/>
              </a:solidFill>
            </a:endParaRPr>
          </a:p>
          <a:p>
            <a:pPr marL="514350" indent="-514350">
              <a:buFont typeface="+mj-lt"/>
              <a:buAutoNum type="arabicPeriod"/>
            </a:pPr>
            <a:endParaRPr lang="en-GB" b="1" dirty="0">
              <a:ln>
                <a:solidFill>
                  <a:sysClr val="windowText" lastClr="000000"/>
                </a:solidFill>
              </a:ln>
              <a:solidFill>
                <a:srgbClr val="CC99FF"/>
              </a:solidFill>
            </a:endParaRPr>
          </a:p>
          <a:p>
            <a:pPr marL="514350" indent="-514350">
              <a:buFont typeface="+mj-lt"/>
              <a:buAutoNum type="arabicPeriod"/>
            </a:pPr>
            <a:endParaRPr lang="en-GB" b="1" dirty="0">
              <a:ln>
                <a:solidFill>
                  <a:sysClr val="windowText" lastClr="000000"/>
                </a:solidFill>
              </a:ln>
              <a:solidFill>
                <a:srgbClr val="CC99FF"/>
              </a:solidFill>
            </a:endParaRPr>
          </a:p>
        </p:txBody>
      </p:sp>
      <p:sp>
        <p:nvSpPr>
          <p:cNvPr id="6" name="TextBox 5">
            <a:extLst>
              <a:ext uri="{FF2B5EF4-FFF2-40B4-BE49-F238E27FC236}">
                <a16:creationId xmlns:a16="http://schemas.microsoft.com/office/drawing/2014/main" id="{02C87120-797F-4196-B84B-E86B54730963}"/>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
        <p:nvSpPr>
          <p:cNvPr id="7" name="Rectangle 6">
            <a:extLst>
              <a:ext uri="{FF2B5EF4-FFF2-40B4-BE49-F238E27FC236}">
                <a16:creationId xmlns:a16="http://schemas.microsoft.com/office/drawing/2014/main" id="{8F5A1DC4-FD03-43CA-A30F-2D5F0AADD956}"/>
              </a:ext>
            </a:extLst>
          </p:cNvPr>
          <p:cNvSpPr/>
          <p:nvPr/>
        </p:nvSpPr>
        <p:spPr>
          <a:xfrm>
            <a:off x="707887" y="-6848"/>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t>To be able to </a:t>
            </a:r>
            <a:r>
              <a:rPr lang="en-GB" dirty="0">
                <a:solidFill>
                  <a:srgbClr val="0070C0"/>
                </a:solidFill>
              </a:rPr>
              <a:t>identify</a:t>
            </a:r>
            <a:r>
              <a:rPr lang="en-GB" dirty="0"/>
              <a:t> literary devices and </a:t>
            </a:r>
            <a:r>
              <a:rPr lang="en-GB" dirty="0">
                <a:solidFill>
                  <a:srgbClr val="00B050"/>
                </a:solidFill>
              </a:rPr>
              <a:t>use </a:t>
            </a:r>
            <a:r>
              <a:rPr lang="en-GB" dirty="0"/>
              <a:t>them in your own writing.</a:t>
            </a:r>
          </a:p>
        </p:txBody>
      </p:sp>
    </p:spTree>
    <p:extLst>
      <p:ext uri="{BB962C8B-B14F-4D97-AF65-F5344CB8AC3E}">
        <p14:creationId xmlns:p14="http://schemas.microsoft.com/office/powerpoint/2010/main" val="3041876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itle 1"/>
          <p:cNvSpPr txBox="1">
            <a:spLocks/>
          </p:cNvSpPr>
          <p:nvPr/>
        </p:nvSpPr>
        <p:spPr>
          <a:xfrm>
            <a:off x="1112226" y="985157"/>
            <a:ext cx="5077559" cy="99245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b="1" dirty="0">
                <a:ln>
                  <a:solidFill>
                    <a:sysClr val="windowText" lastClr="000000"/>
                  </a:solidFill>
                </a:ln>
                <a:solidFill>
                  <a:srgbClr val="FF0000"/>
                </a:solidFill>
              </a:rPr>
              <a:t>Check your answers:</a:t>
            </a:r>
            <a:endParaRPr lang="en-GB" b="1" dirty="0">
              <a:ln>
                <a:solidFill>
                  <a:sysClr val="windowText" lastClr="000000"/>
                </a:solidFill>
              </a:ln>
              <a:solidFill>
                <a:srgbClr val="CC99FF"/>
              </a:solidFill>
            </a:endParaRPr>
          </a:p>
        </p:txBody>
      </p:sp>
      <p:sp>
        <p:nvSpPr>
          <p:cNvPr id="5" name="Title 1"/>
          <p:cNvSpPr>
            <a:spLocks noGrp="1"/>
          </p:cNvSpPr>
          <p:nvPr>
            <p:ph idx="1"/>
          </p:nvPr>
        </p:nvSpPr>
        <p:spPr>
          <a:xfrm>
            <a:off x="1285307" y="2264543"/>
            <a:ext cx="3824868" cy="4388434"/>
          </a:xfrm>
        </p:spPr>
        <p:style>
          <a:lnRef idx="2">
            <a:schemeClr val="dk1"/>
          </a:lnRef>
          <a:fillRef idx="1">
            <a:schemeClr val="lt1"/>
          </a:fillRef>
          <a:effectRef idx="0">
            <a:schemeClr val="dk1"/>
          </a:effectRef>
          <a:fontRef idx="minor">
            <a:schemeClr val="dk1"/>
          </a:fontRef>
        </p:style>
        <p:txBody>
          <a:bodyPr/>
          <a:lstStyle/>
          <a:p>
            <a:pPr marL="514350" indent="-514350">
              <a:buFont typeface="+mj-lt"/>
              <a:buAutoNum type="arabicPeriod"/>
            </a:pPr>
            <a:r>
              <a:rPr lang="en-GB" sz="3600" b="1" dirty="0">
                <a:ln>
                  <a:solidFill>
                    <a:sysClr val="windowText" lastClr="000000"/>
                  </a:solidFill>
                </a:ln>
                <a:solidFill>
                  <a:srgbClr val="CC99FF"/>
                </a:solidFill>
              </a:rPr>
              <a:t>Complex </a:t>
            </a:r>
          </a:p>
          <a:p>
            <a:pPr marL="514350" indent="-514350">
              <a:buFont typeface="+mj-lt"/>
              <a:buAutoNum type="arabicPeriod"/>
            </a:pPr>
            <a:r>
              <a:rPr lang="en-GB" sz="3600" b="1" dirty="0">
                <a:ln>
                  <a:solidFill>
                    <a:sysClr val="windowText" lastClr="000000"/>
                  </a:solidFill>
                </a:ln>
                <a:solidFill>
                  <a:srgbClr val="CC99FF"/>
                </a:solidFill>
              </a:rPr>
              <a:t>Compound</a:t>
            </a:r>
          </a:p>
          <a:p>
            <a:pPr marL="514350" indent="-514350">
              <a:buFont typeface="+mj-lt"/>
              <a:buAutoNum type="arabicPeriod"/>
            </a:pPr>
            <a:r>
              <a:rPr lang="en-GB" sz="3600" b="1" dirty="0">
                <a:ln>
                  <a:solidFill>
                    <a:sysClr val="windowText" lastClr="000000"/>
                  </a:solidFill>
                </a:ln>
                <a:solidFill>
                  <a:srgbClr val="CC99FF"/>
                </a:solidFill>
              </a:rPr>
              <a:t>Volcano</a:t>
            </a:r>
          </a:p>
          <a:p>
            <a:pPr marL="514350" indent="-514350">
              <a:buFont typeface="+mj-lt"/>
              <a:buAutoNum type="arabicPeriod"/>
            </a:pPr>
            <a:r>
              <a:rPr lang="en-GB" sz="3600" b="1" dirty="0">
                <a:ln>
                  <a:solidFill>
                    <a:sysClr val="windowText" lastClr="000000"/>
                  </a:solidFill>
                </a:ln>
                <a:solidFill>
                  <a:srgbClr val="CC99FF"/>
                </a:solidFill>
              </a:rPr>
              <a:t>Connectives</a:t>
            </a:r>
          </a:p>
          <a:p>
            <a:pPr marL="514350" indent="-514350">
              <a:buFont typeface="+mj-lt"/>
              <a:buAutoNum type="arabicPeriod"/>
            </a:pPr>
            <a:r>
              <a:rPr lang="en-GB" sz="3600" b="1" dirty="0">
                <a:ln>
                  <a:solidFill>
                    <a:sysClr val="windowText" lastClr="000000"/>
                  </a:solidFill>
                </a:ln>
                <a:solidFill>
                  <a:srgbClr val="CC99FF"/>
                </a:solidFill>
              </a:rPr>
              <a:t>Simile </a:t>
            </a:r>
          </a:p>
          <a:p>
            <a:pPr marL="514350" indent="-514350">
              <a:buFont typeface="+mj-lt"/>
              <a:buAutoNum type="arabicPeriod"/>
            </a:pPr>
            <a:r>
              <a:rPr lang="en-GB" sz="3600" b="1" dirty="0">
                <a:ln>
                  <a:solidFill>
                    <a:sysClr val="windowText" lastClr="000000"/>
                  </a:solidFill>
                </a:ln>
                <a:solidFill>
                  <a:srgbClr val="CC99FF"/>
                </a:solidFill>
              </a:rPr>
              <a:t>Alliteration</a:t>
            </a:r>
          </a:p>
          <a:p>
            <a:pPr marL="514350" indent="-514350">
              <a:buFont typeface="+mj-lt"/>
              <a:buAutoNum type="arabicPeriod"/>
            </a:pPr>
            <a:r>
              <a:rPr lang="en-GB" sz="3600" b="1" dirty="0">
                <a:ln>
                  <a:solidFill>
                    <a:sysClr val="windowText" lastClr="000000"/>
                  </a:solidFill>
                </a:ln>
                <a:solidFill>
                  <a:srgbClr val="CC99FF"/>
                </a:solidFill>
              </a:rPr>
              <a:t>Metaphor </a:t>
            </a:r>
          </a:p>
          <a:p>
            <a:pPr marL="514350" indent="-514350">
              <a:buFont typeface="+mj-lt"/>
              <a:buAutoNum type="arabicPeriod"/>
            </a:pPr>
            <a:endParaRPr lang="en-GB" b="1" dirty="0">
              <a:ln>
                <a:solidFill>
                  <a:sysClr val="windowText" lastClr="000000"/>
                </a:solidFill>
              </a:ln>
              <a:solidFill>
                <a:srgbClr val="CC99FF"/>
              </a:solidFill>
            </a:endParaRPr>
          </a:p>
          <a:p>
            <a:pPr marL="514350" indent="-514350">
              <a:buFont typeface="+mj-lt"/>
              <a:buAutoNum type="arabicPeriod"/>
            </a:pPr>
            <a:endParaRPr lang="en-GB" b="1" dirty="0">
              <a:ln>
                <a:solidFill>
                  <a:sysClr val="windowText" lastClr="000000"/>
                </a:solidFill>
              </a:ln>
              <a:solidFill>
                <a:srgbClr val="CC99FF"/>
              </a:solidFill>
            </a:endParaRPr>
          </a:p>
        </p:txBody>
      </p:sp>
      <p:sp>
        <p:nvSpPr>
          <p:cNvPr id="6" name="Rectangle 5">
            <a:extLst>
              <a:ext uri="{FF2B5EF4-FFF2-40B4-BE49-F238E27FC236}">
                <a16:creationId xmlns:a16="http://schemas.microsoft.com/office/drawing/2014/main" id="{246B9E6F-B4C8-4BFE-A8B4-17D2E2CCF4DA}"/>
              </a:ext>
            </a:extLst>
          </p:cNvPr>
          <p:cNvSpPr/>
          <p:nvPr/>
        </p:nvSpPr>
        <p:spPr>
          <a:xfrm>
            <a:off x="707887" y="-6848"/>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t>To be able to </a:t>
            </a:r>
            <a:r>
              <a:rPr lang="en-GB" dirty="0">
                <a:solidFill>
                  <a:srgbClr val="0070C0"/>
                </a:solidFill>
              </a:rPr>
              <a:t>identify</a:t>
            </a:r>
            <a:r>
              <a:rPr lang="en-GB" dirty="0"/>
              <a:t> literary devices and </a:t>
            </a:r>
            <a:r>
              <a:rPr lang="en-GB" dirty="0">
                <a:solidFill>
                  <a:srgbClr val="00B050"/>
                </a:solidFill>
              </a:rPr>
              <a:t>use </a:t>
            </a:r>
            <a:r>
              <a:rPr lang="en-GB" dirty="0"/>
              <a:t>them in your own writing.</a:t>
            </a:r>
          </a:p>
        </p:txBody>
      </p:sp>
      <p:sp>
        <p:nvSpPr>
          <p:cNvPr id="7" name="TextBox 6">
            <a:extLst>
              <a:ext uri="{FF2B5EF4-FFF2-40B4-BE49-F238E27FC236}">
                <a16:creationId xmlns:a16="http://schemas.microsoft.com/office/drawing/2014/main" id="{C83E79C6-F186-421E-BA95-35637CB074B4}"/>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Tree>
    <p:extLst>
      <p:ext uri="{BB962C8B-B14F-4D97-AF65-F5344CB8AC3E}">
        <p14:creationId xmlns:p14="http://schemas.microsoft.com/office/powerpoint/2010/main" val="384350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Title 1"/>
          <p:cNvSpPr txBox="1">
            <a:spLocks/>
          </p:cNvSpPr>
          <p:nvPr/>
        </p:nvSpPr>
        <p:spPr>
          <a:xfrm>
            <a:off x="0" y="0"/>
            <a:ext cx="9144000" cy="55756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000" b="1" dirty="0">
                <a:ln>
                  <a:solidFill>
                    <a:sysClr val="windowText" lastClr="000000"/>
                  </a:solidFill>
                </a:ln>
                <a:solidFill>
                  <a:srgbClr val="CC99FF"/>
                </a:solidFill>
              </a:rPr>
              <a:t>Match up the devices to their definition and examples.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2413625"/>
              </p:ext>
            </p:extLst>
          </p:nvPr>
        </p:nvGraphicFramePr>
        <p:xfrm>
          <a:off x="825158" y="701354"/>
          <a:ext cx="8004517" cy="5984418"/>
        </p:xfrm>
        <a:graphic>
          <a:graphicData uri="http://schemas.openxmlformats.org/drawingml/2006/table">
            <a:tbl>
              <a:tblPr firstRow="1" bandRow="1">
                <a:tableStyleId>{00A15C55-8517-42AA-B614-E9B94910E393}</a:tableStyleId>
              </a:tblPr>
              <a:tblGrid>
                <a:gridCol w="2097599">
                  <a:extLst>
                    <a:ext uri="{9D8B030D-6E8A-4147-A177-3AD203B41FA5}">
                      <a16:colId xmlns:a16="http://schemas.microsoft.com/office/drawing/2014/main" val="2160104372"/>
                    </a:ext>
                  </a:extLst>
                </a:gridCol>
                <a:gridCol w="2978195">
                  <a:extLst>
                    <a:ext uri="{9D8B030D-6E8A-4147-A177-3AD203B41FA5}">
                      <a16:colId xmlns:a16="http://schemas.microsoft.com/office/drawing/2014/main" val="1441210723"/>
                    </a:ext>
                  </a:extLst>
                </a:gridCol>
                <a:gridCol w="2928723">
                  <a:extLst>
                    <a:ext uri="{9D8B030D-6E8A-4147-A177-3AD203B41FA5}">
                      <a16:colId xmlns:a16="http://schemas.microsoft.com/office/drawing/2014/main" val="1277873894"/>
                    </a:ext>
                  </a:extLst>
                </a:gridCol>
              </a:tblGrid>
              <a:tr h="563030">
                <a:tc>
                  <a:txBody>
                    <a:bodyPr/>
                    <a:lstStyle/>
                    <a:p>
                      <a:pPr algn="ctr"/>
                      <a:r>
                        <a:rPr lang="en-GB" sz="2400" dirty="0"/>
                        <a:t>Device</a:t>
                      </a:r>
                    </a:p>
                  </a:txBody>
                  <a:tcPr/>
                </a:tc>
                <a:tc>
                  <a:txBody>
                    <a:bodyPr/>
                    <a:lstStyle/>
                    <a:p>
                      <a:pPr algn="ctr"/>
                      <a:r>
                        <a:rPr lang="en-GB" sz="2400" dirty="0"/>
                        <a:t>Definition</a:t>
                      </a:r>
                    </a:p>
                  </a:txBody>
                  <a:tcPr/>
                </a:tc>
                <a:tc>
                  <a:txBody>
                    <a:bodyPr/>
                    <a:lstStyle/>
                    <a:p>
                      <a:pPr algn="ctr"/>
                      <a:r>
                        <a:rPr lang="en-GB" sz="2400" dirty="0"/>
                        <a:t>Example</a:t>
                      </a:r>
                    </a:p>
                  </a:txBody>
                  <a:tcPr/>
                </a:tc>
                <a:extLst>
                  <a:ext uri="{0D108BD9-81ED-4DB2-BD59-A6C34878D82A}">
                    <a16:rowId xmlns:a16="http://schemas.microsoft.com/office/drawing/2014/main" val="46516002"/>
                  </a:ext>
                </a:extLst>
              </a:tr>
              <a:tr h="1142897">
                <a:tc>
                  <a:txBody>
                    <a:bodyPr/>
                    <a:lstStyle/>
                    <a:p>
                      <a:r>
                        <a:rPr lang="en-GB" sz="2800" dirty="0"/>
                        <a:t>Simile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 form</a:t>
                      </a:r>
                      <a:r>
                        <a:rPr lang="en-GB" baseline="0" dirty="0"/>
                        <a:t> of comparison that uses ‘as’ or ‘like’.</a:t>
                      </a:r>
                      <a:endParaRPr lang="en-GB" dirty="0"/>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My alarm clock yells at me to get out of bed every morning.</a:t>
                      </a:r>
                    </a:p>
                    <a:p>
                      <a:endParaRPr lang="en-GB" dirty="0"/>
                    </a:p>
                  </a:txBody>
                  <a:tcPr/>
                </a:tc>
                <a:extLst>
                  <a:ext uri="{0D108BD9-81ED-4DB2-BD59-A6C34878D82A}">
                    <a16:rowId xmlns:a16="http://schemas.microsoft.com/office/drawing/2014/main" val="4145274907"/>
                  </a:ext>
                </a:extLst>
              </a:tr>
              <a:tr h="1058167">
                <a:tc>
                  <a:txBody>
                    <a:bodyPr/>
                    <a:lstStyle/>
                    <a:p>
                      <a:r>
                        <a:rPr lang="en-GB" sz="2800" dirty="0"/>
                        <a:t>Alliteration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Words that start</a:t>
                      </a:r>
                      <a:r>
                        <a:rPr lang="en-GB" baseline="0" dirty="0"/>
                        <a:t> with the same sounds.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Her long hair was a flowing golden river.</a:t>
                      </a:r>
                    </a:p>
                    <a:p>
                      <a:endParaRPr lang="en-GB" dirty="0"/>
                    </a:p>
                  </a:txBody>
                  <a:tcPr/>
                </a:tc>
                <a:extLst>
                  <a:ext uri="{0D108BD9-81ED-4DB2-BD59-A6C34878D82A}">
                    <a16:rowId xmlns:a16="http://schemas.microsoft.com/office/drawing/2014/main" val="180967524"/>
                  </a:ext>
                </a:extLst>
              </a:tr>
              <a:tr h="1058167">
                <a:tc>
                  <a:txBody>
                    <a:bodyPr/>
                    <a:lstStyle/>
                    <a:p>
                      <a:r>
                        <a:rPr lang="en-GB" sz="2800" dirty="0"/>
                        <a:t>Metaphor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 form</a:t>
                      </a:r>
                      <a:r>
                        <a:rPr lang="en-GB" baseline="0" dirty="0"/>
                        <a:t> of comparison describing an object as something else.</a:t>
                      </a:r>
                      <a:endParaRPr lang="en-GB" dirty="0"/>
                    </a:p>
                  </a:txBody>
                  <a:tcPr/>
                </a:tc>
                <a:tc>
                  <a:txBody>
                    <a:bodyPr/>
                    <a:lstStyle/>
                    <a:p>
                      <a:r>
                        <a:rPr lang="en-GB" sz="1800" b="0" i="0" kern="1200" dirty="0">
                          <a:solidFill>
                            <a:schemeClr val="dk1"/>
                          </a:solidFill>
                          <a:effectLst/>
                          <a:latin typeface="+mn-lt"/>
                          <a:ea typeface="+mn-ea"/>
                          <a:cs typeface="+mn-cs"/>
                        </a:rPr>
                        <a:t>Peter Piper picked a peck of pickled peppers.</a:t>
                      </a:r>
                      <a:endParaRPr lang="en-GB" dirty="0"/>
                    </a:p>
                  </a:txBody>
                  <a:tcPr/>
                </a:tc>
                <a:extLst>
                  <a:ext uri="{0D108BD9-81ED-4DB2-BD59-A6C34878D82A}">
                    <a16:rowId xmlns:a16="http://schemas.microsoft.com/office/drawing/2014/main" val="2825588686"/>
                  </a:ext>
                </a:extLst>
              </a:tr>
              <a:tr h="1058167">
                <a:tc>
                  <a:txBody>
                    <a:bodyPr/>
                    <a:lstStyle/>
                    <a:p>
                      <a:r>
                        <a:rPr lang="en-GB" sz="2800" dirty="0"/>
                        <a:t>Personification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Giving an inanimate</a:t>
                      </a:r>
                      <a:r>
                        <a:rPr lang="en-GB" baseline="0" dirty="0"/>
                        <a:t> object human quality.</a:t>
                      </a:r>
                      <a:endParaRPr lang="en-GB" dirty="0"/>
                    </a:p>
                  </a:txBody>
                  <a:tcPr/>
                </a:tc>
                <a:tc>
                  <a:txBody>
                    <a:bodyPr/>
                    <a:lstStyle/>
                    <a:p>
                      <a:r>
                        <a:rPr lang="en-GB" sz="1800" b="0" i="0" kern="1200" dirty="0">
                          <a:solidFill>
                            <a:schemeClr val="dk1"/>
                          </a:solidFill>
                          <a:effectLst/>
                          <a:latin typeface="+mn-lt"/>
                          <a:ea typeface="+mn-ea"/>
                          <a:cs typeface="+mn-cs"/>
                        </a:rPr>
                        <a:t>Let it snow, let it snow, let it snow.</a:t>
                      </a:r>
                      <a:endParaRPr lang="en-GB" dirty="0"/>
                    </a:p>
                  </a:txBody>
                  <a:tcPr/>
                </a:tc>
                <a:extLst>
                  <a:ext uri="{0D108BD9-81ED-4DB2-BD59-A6C34878D82A}">
                    <a16:rowId xmlns:a16="http://schemas.microsoft.com/office/drawing/2014/main" val="416060716"/>
                  </a:ext>
                </a:extLst>
              </a:tr>
              <a:tr h="1058167">
                <a:tc>
                  <a:txBody>
                    <a:bodyPr/>
                    <a:lstStyle/>
                    <a:p>
                      <a:r>
                        <a:rPr lang="en-GB" sz="2800" dirty="0"/>
                        <a:t>Repetition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same</a:t>
                      </a:r>
                      <a:r>
                        <a:rPr lang="en-GB" baseline="0" dirty="0"/>
                        <a:t> word or phrase is said several times.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You were as brave as a lion.</a:t>
                      </a:r>
                    </a:p>
                    <a:p>
                      <a:endParaRPr lang="en-GB" dirty="0"/>
                    </a:p>
                  </a:txBody>
                  <a:tcPr/>
                </a:tc>
                <a:extLst>
                  <a:ext uri="{0D108BD9-81ED-4DB2-BD59-A6C34878D82A}">
                    <a16:rowId xmlns:a16="http://schemas.microsoft.com/office/drawing/2014/main" val="4161765748"/>
                  </a:ext>
                </a:extLst>
              </a:tr>
            </a:tbl>
          </a:graphicData>
        </a:graphic>
      </p:graphicFrame>
      <p:sp>
        <p:nvSpPr>
          <p:cNvPr id="5" name="Rectangle 4">
            <a:extLst>
              <a:ext uri="{FF2B5EF4-FFF2-40B4-BE49-F238E27FC236}">
                <a16:creationId xmlns:a16="http://schemas.microsoft.com/office/drawing/2014/main" id="{DD4549ED-4CCD-4855-B339-F0C7D731179F}"/>
              </a:ext>
            </a:extLst>
          </p:cNvPr>
          <p:cNvSpPr/>
          <p:nvPr/>
        </p:nvSpPr>
        <p:spPr>
          <a:xfrm>
            <a:off x="707887" y="-6848"/>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t>To be able to </a:t>
            </a:r>
            <a:r>
              <a:rPr lang="en-GB" dirty="0">
                <a:solidFill>
                  <a:srgbClr val="0070C0"/>
                </a:solidFill>
              </a:rPr>
              <a:t>identify</a:t>
            </a:r>
            <a:r>
              <a:rPr lang="en-GB" dirty="0"/>
              <a:t> literary devices and </a:t>
            </a:r>
            <a:r>
              <a:rPr lang="en-GB" dirty="0">
                <a:solidFill>
                  <a:srgbClr val="00B050"/>
                </a:solidFill>
              </a:rPr>
              <a:t>use </a:t>
            </a:r>
            <a:r>
              <a:rPr lang="en-GB" dirty="0"/>
              <a:t>them in your own writing.</a:t>
            </a:r>
          </a:p>
        </p:txBody>
      </p:sp>
      <p:sp>
        <p:nvSpPr>
          <p:cNvPr id="6" name="TextBox 5">
            <a:extLst>
              <a:ext uri="{FF2B5EF4-FFF2-40B4-BE49-F238E27FC236}">
                <a16:creationId xmlns:a16="http://schemas.microsoft.com/office/drawing/2014/main" id="{AE19CF27-CE81-4850-8074-9A7EA801C809}"/>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Unlocking Vocabulary</a:t>
            </a:r>
          </a:p>
        </p:txBody>
      </p:sp>
    </p:spTree>
    <p:extLst>
      <p:ext uri="{BB962C8B-B14F-4D97-AF65-F5344CB8AC3E}">
        <p14:creationId xmlns:p14="http://schemas.microsoft.com/office/powerpoint/2010/main" val="1167791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Title 1"/>
          <p:cNvSpPr txBox="1">
            <a:spLocks/>
          </p:cNvSpPr>
          <p:nvPr/>
        </p:nvSpPr>
        <p:spPr>
          <a:xfrm>
            <a:off x="0" y="0"/>
            <a:ext cx="9144000" cy="55756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3000" b="1" dirty="0">
                <a:ln>
                  <a:solidFill>
                    <a:sysClr val="windowText" lastClr="000000"/>
                  </a:solidFill>
                </a:ln>
                <a:solidFill>
                  <a:srgbClr val="CC99FF"/>
                </a:solidFill>
              </a:rPr>
              <a:t>Match up the devices to their definition and examples.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33840533"/>
              </p:ext>
            </p:extLst>
          </p:nvPr>
        </p:nvGraphicFramePr>
        <p:xfrm>
          <a:off x="855597" y="765485"/>
          <a:ext cx="8140692" cy="5884590"/>
        </p:xfrm>
        <a:graphic>
          <a:graphicData uri="http://schemas.openxmlformats.org/drawingml/2006/table">
            <a:tbl>
              <a:tblPr firstRow="1" bandRow="1">
                <a:tableStyleId>{00A15C55-8517-42AA-B614-E9B94910E393}</a:tableStyleId>
              </a:tblPr>
              <a:tblGrid>
                <a:gridCol w="2133284">
                  <a:extLst>
                    <a:ext uri="{9D8B030D-6E8A-4147-A177-3AD203B41FA5}">
                      <a16:colId xmlns:a16="http://schemas.microsoft.com/office/drawing/2014/main" val="2160104372"/>
                    </a:ext>
                  </a:extLst>
                </a:gridCol>
                <a:gridCol w="3028861">
                  <a:extLst>
                    <a:ext uri="{9D8B030D-6E8A-4147-A177-3AD203B41FA5}">
                      <a16:colId xmlns:a16="http://schemas.microsoft.com/office/drawing/2014/main" val="1441210723"/>
                    </a:ext>
                  </a:extLst>
                </a:gridCol>
                <a:gridCol w="2978547">
                  <a:extLst>
                    <a:ext uri="{9D8B030D-6E8A-4147-A177-3AD203B41FA5}">
                      <a16:colId xmlns:a16="http://schemas.microsoft.com/office/drawing/2014/main" val="1277873894"/>
                    </a:ext>
                  </a:extLst>
                </a:gridCol>
              </a:tblGrid>
              <a:tr h="565985">
                <a:tc>
                  <a:txBody>
                    <a:bodyPr/>
                    <a:lstStyle/>
                    <a:p>
                      <a:pPr algn="ctr"/>
                      <a:r>
                        <a:rPr lang="en-GB" sz="2400" dirty="0"/>
                        <a:t>Device</a:t>
                      </a:r>
                    </a:p>
                  </a:txBody>
                  <a:tcPr/>
                </a:tc>
                <a:tc>
                  <a:txBody>
                    <a:bodyPr/>
                    <a:lstStyle/>
                    <a:p>
                      <a:pPr algn="ctr"/>
                      <a:r>
                        <a:rPr lang="en-GB" sz="2400" dirty="0"/>
                        <a:t>Definition</a:t>
                      </a:r>
                    </a:p>
                  </a:txBody>
                  <a:tcPr/>
                </a:tc>
                <a:tc>
                  <a:txBody>
                    <a:bodyPr/>
                    <a:lstStyle/>
                    <a:p>
                      <a:pPr algn="ctr"/>
                      <a:r>
                        <a:rPr lang="en-GB" sz="2400" dirty="0"/>
                        <a:t>Example</a:t>
                      </a:r>
                    </a:p>
                  </a:txBody>
                  <a:tcPr/>
                </a:tc>
                <a:extLst>
                  <a:ext uri="{0D108BD9-81ED-4DB2-BD59-A6C34878D82A}">
                    <a16:rowId xmlns:a16="http://schemas.microsoft.com/office/drawing/2014/main" val="46516002"/>
                  </a:ext>
                </a:extLst>
              </a:tr>
              <a:tr h="1063721">
                <a:tc>
                  <a:txBody>
                    <a:bodyPr/>
                    <a:lstStyle/>
                    <a:p>
                      <a:r>
                        <a:rPr lang="en-GB" sz="2800" dirty="0"/>
                        <a:t>Simile</a:t>
                      </a:r>
                    </a:p>
                  </a:txBody>
                  <a:tcPr/>
                </a:tc>
                <a:tc>
                  <a:txBody>
                    <a:bodyPr/>
                    <a:lstStyle/>
                    <a:p>
                      <a:r>
                        <a:rPr lang="en-GB" dirty="0"/>
                        <a:t>The same</a:t>
                      </a:r>
                      <a:r>
                        <a:rPr lang="en-GB" baseline="0" dirty="0"/>
                        <a:t> word or phrase is said several times.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You were as brave as a lion.</a:t>
                      </a:r>
                    </a:p>
                    <a:p>
                      <a:endParaRPr lang="en-GB" dirty="0"/>
                    </a:p>
                  </a:txBody>
                  <a:tcPr/>
                </a:tc>
                <a:extLst>
                  <a:ext uri="{0D108BD9-81ED-4DB2-BD59-A6C34878D82A}">
                    <a16:rowId xmlns:a16="http://schemas.microsoft.com/office/drawing/2014/main" val="4145274907"/>
                  </a:ext>
                </a:extLst>
              </a:tr>
              <a:tr h="1063721">
                <a:tc>
                  <a:txBody>
                    <a:bodyPr/>
                    <a:lstStyle/>
                    <a:p>
                      <a:r>
                        <a:rPr lang="en-GB" sz="2800" dirty="0"/>
                        <a:t>Alliteration</a:t>
                      </a:r>
                    </a:p>
                  </a:txBody>
                  <a:tcPr/>
                </a:tc>
                <a:tc>
                  <a:txBody>
                    <a:bodyPr/>
                    <a:lstStyle/>
                    <a:p>
                      <a:r>
                        <a:rPr lang="en-GB" dirty="0"/>
                        <a:t>A form</a:t>
                      </a:r>
                      <a:r>
                        <a:rPr lang="en-GB" baseline="0" dirty="0"/>
                        <a:t> of comparison that uses ‘as’ or ‘like’.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Peter Piper picked a peck of pickled peppers.</a:t>
                      </a:r>
                      <a:endParaRPr lang="en-GB" dirty="0"/>
                    </a:p>
                    <a:p>
                      <a:endParaRPr lang="en-GB" dirty="0"/>
                    </a:p>
                  </a:txBody>
                  <a:tcPr/>
                </a:tc>
                <a:extLst>
                  <a:ext uri="{0D108BD9-81ED-4DB2-BD59-A6C34878D82A}">
                    <a16:rowId xmlns:a16="http://schemas.microsoft.com/office/drawing/2014/main" val="180967524"/>
                  </a:ext>
                </a:extLst>
              </a:tr>
              <a:tr h="1063721">
                <a:tc>
                  <a:txBody>
                    <a:bodyPr/>
                    <a:lstStyle/>
                    <a:p>
                      <a:r>
                        <a:rPr lang="en-GB" sz="2800" dirty="0"/>
                        <a:t>Metaphor</a:t>
                      </a:r>
                    </a:p>
                  </a:txBody>
                  <a:tcPr/>
                </a:tc>
                <a:tc>
                  <a:txBody>
                    <a:bodyPr/>
                    <a:lstStyle/>
                    <a:p>
                      <a:r>
                        <a:rPr lang="en-GB" dirty="0"/>
                        <a:t>Words that start</a:t>
                      </a:r>
                      <a:r>
                        <a:rPr lang="en-GB" baseline="0" dirty="0"/>
                        <a:t> with the same sounds.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Her long hair was a flowing golden river.</a:t>
                      </a:r>
                    </a:p>
                  </a:txBody>
                  <a:tcPr/>
                </a:tc>
                <a:extLst>
                  <a:ext uri="{0D108BD9-81ED-4DB2-BD59-A6C34878D82A}">
                    <a16:rowId xmlns:a16="http://schemas.microsoft.com/office/drawing/2014/main" val="2825588686"/>
                  </a:ext>
                </a:extLst>
              </a:tr>
              <a:tr h="1063721">
                <a:tc>
                  <a:txBody>
                    <a:bodyPr/>
                    <a:lstStyle/>
                    <a:p>
                      <a:r>
                        <a:rPr lang="en-GB" sz="2800" dirty="0"/>
                        <a:t>Personification</a:t>
                      </a:r>
                    </a:p>
                  </a:txBody>
                  <a:tcPr/>
                </a:tc>
                <a:tc>
                  <a:txBody>
                    <a:bodyPr/>
                    <a:lstStyle/>
                    <a:p>
                      <a:r>
                        <a:rPr lang="en-GB" dirty="0"/>
                        <a:t>A form</a:t>
                      </a:r>
                      <a:r>
                        <a:rPr lang="en-GB" baseline="0" dirty="0"/>
                        <a:t> of comparison describing an object as something else.</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My alarm clock yells at me to get out of bed every morning.</a:t>
                      </a:r>
                    </a:p>
                  </a:txBody>
                  <a:tcPr/>
                </a:tc>
                <a:extLst>
                  <a:ext uri="{0D108BD9-81ED-4DB2-BD59-A6C34878D82A}">
                    <a16:rowId xmlns:a16="http://schemas.microsoft.com/office/drawing/2014/main" val="416060716"/>
                  </a:ext>
                </a:extLst>
              </a:tr>
              <a:tr h="1063721">
                <a:tc>
                  <a:txBody>
                    <a:bodyPr/>
                    <a:lstStyle/>
                    <a:p>
                      <a:r>
                        <a:rPr lang="en-GB" sz="2800" dirty="0"/>
                        <a:t>Repetition</a:t>
                      </a:r>
                    </a:p>
                  </a:txBody>
                  <a:tcPr/>
                </a:tc>
                <a:tc>
                  <a:txBody>
                    <a:bodyPr/>
                    <a:lstStyle/>
                    <a:p>
                      <a:r>
                        <a:rPr lang="en-GB" dirty="0"/>
                        <a:t>Giving an inanimate</a:t>
                      </a:r>
                      <a:r>
                        <a:rPr lang="en-GB" baseline="0" dirty="0"/>
                        <a:t> object human quality.</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mn-lt"/>
                          <a:ea typeface="+mn-ea"/>
                          <a:cs typeface="+mn-cs"/>
                        </a:rPr>
                        <a:t>Let it snow, let it snow, let it snow.</a:t>
                      </a:r>
                      <a:endParaRPr lang="en-GB" dirty="0"/>
                    </a:p>
                    <a:p>
                      <a:endParaRPr lang="en-GB" dirty="0"/>
                    </a:p>
                  </a:txBody>
                  <a:tcPr/>
                </a:tc>
                <a:extLst>
                  <a:ext uri="{0D108BD9-81ED-4DB2-BD59-A6C34878D82A}">
                    <a16:rowId xmlns:a16="http://schemas.microsoft.com/office/drawing/2014/main" val="4161765748"/>
                  </a:ext>
                </a:extLst>
              </a:tr>
            </a:tbl>
          </a:graphicData>
        </a:graphic>
      </p:graphicFrame>
      <p:sp>
        <p:nvSpPr>
          <p:cNvPr id="5" name="Rectangle 4">
            <a:extLst>
              <a:ext uri="{FF2B5EF4-FFF2-40B4-BE49-F238E27FC236}">
                <a16:creationId xmlns:a16="http://schemas.microsoft.com/office/drawing/2014/main" id="{A64366D9-2EA6-4086-8101-6B455244728B}"/>
              </a:ext>
            </a:extLst>
          </p:cNvPr>
          <p:cNvSpPr/>
          <p:nvPr/>
        </p:nvSpPr>
        <p:spPr>
          <a:xfrm>
            <a:off x="707887" y="-6848"/>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t>To be able to </a:t>
            </a:r>
            <a:r>
              <a:rPr lang="en-GB" dirty="0">
                <a:solidFill>
                  <a:srgbClr val="0070C0"/>
                </a:solidFill>
              </a:rPr>
              <a:t>identify</a:t>
            </a:r>
            <a:r>
              <a:rPr lang="en-GB" dirty="0"/>
              <a:t> literary devices and </a:t>
            </a:r>
            <a:r>
              <a:rPr lang="en-GB" dirty="0">
                <a:solidFill>
                  <a:srgbClr val="00B050"/>
                </a:solidFill>
              </a:rPr>
              <a:t>use </a:t>
            </a:r>
            <a:r>
              <a:rPr lang="en-GB" dirty="0"/>
              <a:t>them in your own writing.</a:t>
            </a:r>
          </a:p>
        </p:txBody>
      </p:sp>
      <p:sp>
        <p:nvSpPr>
          <p:cNvPr id="6" name="TextBox 5">
            <a:extLst>
              <a:ext uri="{FF2B5EF4-FFF2-40B4-BE49-F238E27FC236}">
                <a16:creationId xmlns:a16="http://schemas.microsoft.com/office/drawing/2014/main" id="{D6978CE4-63DA-4299-9AE1-6EB03CC89D08}"/>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Tree>
    <p:extLst>
      <p:ext uri="{BB962C8B-B14F-4D97-AF65-F5344CB8AC3E}">
        <p14:creationId xmlns:p14="http://schemas.microsoft.com/office/powerpoint/2010/main" val="276420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297" y="681037"/>
            <a:ext cx="6295292" cy="1143000"/>
          </a:xfrm>
        </p:spPr>
        <p:style>
          <a:lnRef idx="2">
            <a:schemeClr val="dk1"/>
          </a:lnRef>
          <a:fillRef idx="1">
            <a:schemeClr val="lt1"/>
          </a:fillRef>
          <a:effectRef idx="0">
            <a:schemeClr val="dk1"/>
          </a:effectRef>
          <a:fontRef idx="minor">
            <a:schemeClr val="dk1"/>
          </a:fontRef>
        </p:style>
        <p:txBody>
          <a:bodyPr/>
          <a:lstStyle/>
          <a:p>
            <a:r>
              <a:rPr lang="en-GB" b="1" u="sng" dirty="0"/>
              <a:t>Expanding on Description</a:t>
            </a:r>
          </a:p>
        </p:txBody>
      </p:sp>
      <p:sp>
        <p:nvSpPr>
          <p:cNvPr id="3" name="Content Placeholder 2"/>
          <p:cNvSpPr>
            <a:spLocks noGrp="1"/>
          </p:cNvSpPr>
          <p:nvPr>
            <p:ph idx="1"/>
          </p:nvPr>
        </p:nvSpPr>
        <p:spPr>
          <a:xfrm>
            <a:off x="982593" y="2118381"/>
            <a:ext cx="7886700" cy="3985698"/>
          </a:xfrm>
        </p:spPr>
        <p:style>
          <a:lnRef idx="2">
            <a:schemeClr val="dk1"/>
          </a:lnRef>
          <a:fillRef idx="1">
            <a:schemeClr val="lt1"/>
          </a:fillRef>
          <a:effectRef idx="0">
            <a:schemeClr val="dk1"/>
          </a:effectRef>
          <a:fontRef idx="minor">
            <a:schemeClr val="dk1"/>
          </a:fontRef>
        </p:style>
        <p:txBody>
          <a:bodyPr/>
          <a:lstStyle/>
          <a:p>
            <a:pPr algn="ctr">
              <a:buNone/>
            </a:pPr>
            <a:endParaRPr lang="en-GB" dirty="0"/>
          </a:p>
          <a:p>
            <a:pPr algn="ctr">
              <a:buNone/>
            </a:pPr>
            <a:r>
              <a:rPr lang="en-GB" sz="3200" b="1" dirty="0">
                <a:solidFill>
                  <a:srgbClr val="0070C0"/>
                </a:solidFill>
              </a:rPr>
              <a:t>The boat was being thrown into the air.</a:t>
            </a:r>
          </a:p>
          <a:p>
            <a:pPr algn="ctr">
              <a:buNone/>
            </a:pPr>
            <a:endParaRPr lang="en-GB" dirty="0"/>
          </a:p>
          <a:p>
            <a:pPr algn="ctr">
              <a:buNone/>
            </a:pPr>
            <a:endParaRPr lang="en-GB" dirty="0"/>
          </a:p>
          <a:p>
            <a:pPr algn="ctr">
              <a:buNone/>
            </a:pPr>
            <a:r>
              <a:rPr lang="en-GB" dirty="0"/>
              <a:t>Have a go at expanding this sentence to make it more detailed and descriptive!</a:t>
            </a:r>
          </a:p>
        </p:txBody>
      </p:sp>
      <p:sp>
        <p:nvSpPr>
          <p:cNvPr id="6" name="Rectangle 5"/>
          <p:cNvSpPr/>
          <p:nvPr/>
        </p:nvSpPr>
        <p:spPr>
          <a:xfrm>
            <a:off x="707887" y="-2"/>
            <a:ext cx="8436113" cy="369332"/>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t>Learning Objectives:</a:t>
            </a:r>
            <a:r>
              <a:rPr lang="en-GB" dirty="0"/>
              <a:t> </a:t>
            </a:r>
            <a:r>
              <a:rPr lang="en-GB" sz="1600" dirty="0"/>
              <a:t>To be able to </a:t>
            </a:r>
            <a:r>
              <a:rPr lang="en-GB" sz="1600" dirty="0">
                <a:solidFill>
                  <a:srgbClr val="0070C0"/>
                </a:solidFill>
              </a:rPr>
              <a:t>recall, identify</a:t>
            </a:r>
            <a:r>
              <a:rPr lang="en-GB" sz="1600" dirty="0"/>
              <a:t> and </a:t>
            </a:r>
            <a:r>
              <a:rPr lang="en-GB" sz="1600" dirty="0">
                <a:solidFill>
                  <a:srgbClr val="FC8604"/>
                </a:solidFill>
              </a:rPr>
              <a:t>select</a:t>
            </a:r>
            <a:r>
              <a:rPr lang="en-GB" sz="1600" dirty="0">
                <a:solidFill>
                  <a:srgbClr val="0070C0"/>
                </a:solidFill>
              </a:rPr>
              <a:t> </a:t>
            </a:r>
            <a:r>
              <a:rPr lang="en-GB" sz="1600" dirty="0"/>
              <a:t>features of descriptive writing.</a:t>
            </a:r>
            <a:endParaRPr lang="en-GB" dirty="0"/>
          </a:p>
        </p:txBody>
      </p:sp>
      <p:sp>
        <p:nvSpPr>
          <p:cNvPr id="5" name="TextBox 4">
            <a:extLst>
              <a:ext uri="{FF2B5EF4-FFF2-40B4-BE49-F238E27FC236}">
                <a16:creationId xmlns:a16="http://schemas.microsoft.com/office/drawing/2014/main" id="{C49CAEBA-DB22-4523-ACB4-459067BA3D4A}"/>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1435927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Title 1"/>
          <p:cNvSpPr>
            <a:spLocks noGrp="1"/>
          </p:cNvSpPr>
          <p:nvPr>
            <p:ph idx="1"/>
          </p:nvPr>
        </p:nvSpPr>
        <p:spPr>
          <a:xfrm>
            <a:off x="856585" y="792251"/>
            <a:ext cx="8076400" cy="5819564"/>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GB" b="1" u="sng" dirty="0"/>
              <a:t>Extract 1 </a:t>
            </a:r>
            <a:endParaRPr lang="en-GB" dirty="0"/>
          </a:p>
          <a:p>
            <a:pPr marL="0" indent="0">
              <a:buNone/>
            </a:pPr>
            <a:r>
              <a:rPr lang="en-GB" dirty="0"/>
              <a:t>	Out of the gravel there are peonies growing. They come up through the loose grey pebbles, their buds testing the air like snails' eyes, then swelling and opening, huge dark-red flowers all shining and glossy like satin. Then they burst and fall to the ground.</a:t>
            </a:r>
          </a:p>
          <a:p>
            <a:pPr marL="0" indent="0">
              <a:buNone/>
            </a:pPr>
            <a:r>
              <a:rPr lang="en-GB" dirty="0"/>
              <a:t>	 In the one instant before they come apart they are like the peonies in the front garden at Mr. Kinnear's, that first day, only those were white. Nancy was cutting them. She wore a pale dress with pink rosebuds and a triple-flounced skirt, and a straw bonnet that hid her face. She carried a flat basket, to put the flowers in; she bent from the hips like a lady, holding her waist straight. When she heard us and turned to look, she put her hand up to her throat as if startled.</a:t>
            </a:r>
          </a:p>
          <a:p>
            <a:pPr marL="514350" indent="-514350">
              <a:buFont typeface="+mj-lt"/>
              <a:buAutoNum type="arabicPeriod"/>
            </a:pPr>
            <a:endParaRPr lang="en-GB" b="1" dirty="0">
              <a:ln>
                <a:solidFill>
                  <a:sysClr val="windowText" lastClr="000000"/>
                </a:solidFill>
              </a:ln>
              <a:solidFill>
                <a:srgbClr val="CC99FF"/>
              </a:solidFill>
            </a:endParaRPr>
          </a:p>
          <a:p>
            <a:pPr marL="514350" indent="-514350">
              <a:buFont typeface="+mj-lt"/>
              <a:buAutoNum type="arabicPeriod"/>
            </a:pPr>
            <a:endParaRPr lang="en-GB" b="1" dirty="0">
              <a:ln>
                <a:solidFill>
                  <a:sysClr val="windowText" lastClr="000000"/>
                </a:solidFill>
              </a:ln>
              <a:solidFill>
                <a:srgbClr val="CC99FF"/>
              </a:solidFill>
            </a:endParaRPr>
          </a:p>
        </p:txBody>
      </p:sp>
      <p:sp>
        <p:nvSpPr>
          <p:cNvPr id="4" name="Rectangle 3">
            <a:extLst>
              <a:ext uri="{FF2B5EF4-FFF2-40B4-BE49-F238E27FC236}">
                <a16:creationId xmlns:a16="http://schemas.microsoft.com/office/drawing/2014/main" id="{0596FC47-9BFA-4883-A33C-6B0810E6D5C5}"/>
              </a:ext>
            </a:extLst>
          </p:cNvPr>
          <p:cNvSpPr/>
          <p:nvPr/>
        </p:nvSpPr>
        <p:spPr>
          <a:xfrm>
            <a:off x="707887" y="-6848"/>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t>To be able to </a:t>
            </a:r>
            <a:r>
              <a:rPr lang="en-GB" dirty="0">
                <a:solidFill>
                  <a:srgbClr val="0070C0"/>
                </a:solidFill>
              </a:rPr>
              <a:t>identify</a:t>
            </a:r>
            <a:r>
              <a:rPr lang="en-GB" dirty="0"/>
              <a:t> literary devices and </a:t>
            </a:r>
            <a:r>
              <a:rPr lang="en-GB" dirty="0">
                <a:solidFill>
                  <a:srgbClr val="00B050"/>
                </a:solidFill>
              </a:rPr>
              <a:t>use </a:t>
            </a:r>
            <a:r>
              <a:rPr lang="en-GB" dirty="0"/>
              <a:t>them in your own writing.</a:t>
            </a:r>
          </a:p>
        </p:txBody>
      </p:sp>
      <p:sp>
        <p:nvSpPr>
          <p:cNvPr id="6" name="TextBox 5">
            <a:extLst>
              <a:ext uri="{FF2B5EF4-FFF2-40B4-BE49-F238E27FC236}">
                <a16:creationId xmlns:a16="http://schemas.microsoft.com/office/drawing/2014/main" id="{BD2DA272-CBCF-4AF1-8BFD-B0652B6EAFA8}"/>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1502749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Title 1"/>
          <p:cNvSpPr>
            <a:spLocks noGrp="1"/>
          </p:cNvSpPr>
          <p:nvPr>
            <p:ph idx="1"/>
          </p:nvPr>
        </p:nvSpPr>
        <p:spPr>
          <a:xfrm>
            <a:off x="982593" y="780160"/>
            <a:ext cx="7886700" cy="5958265"/>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GB" b="1" u="sng" dirty="0"/>
              <a:t>Extract 2 </a:t>
            </a:r>
            <a:endParaRPr lang="en-GB" dirty="0"/>
          </a:p>
          <a:p>
            <a:pPr marL="0" indent="0">
              <a:buNone/>
            </a:pPr>
            <a:r>
              <a:rPr lang="en-GB" dirty="0"/>
              <a:t>	She came that night like every girl's worst fear, dazzling frost star ice queen. Tall and with that long silver blond hair and a flawless face, a perfect body in white crushed velvet and a diamond snowflake tiara. The boys and girls parted to let her through--they had all instantaneously given up on him when they saw her.</a:t>
            </a:r>
            <a:br>
              <a:rPr lang="en-GB" dirty="0"/>
            </a:br>
            <a:r>
              <a:rPr lang="en-GB" dirty="0"/>
              <a:t>    	 I felt almost--relieved. Like that first night with him but different. Relieved because what I dreaded most in the whole world was going to happen and I wouldn't have to live with it anymore--the fear.</a:t>
            </a:r>
            <a:br>
              <a:rPr lang="en-GB" dirty="0"/>
            </a:br>
            <a:r>
              <a:rPr lang="en-GB" dirty="0"/>
              <a:t>     	There is the relief of finally not being alone and the relief of being alone when no one can take anything away from you. Here she was, my beautiful fear. Shiny as crystal lace frost.</a:t>
            </a:r>
          </a:p>
          <a:p>
            <a:pPr marL="514350" indent="-514350">
              <a:buFont typeface="+mj-lt"/>
              <a:buAutoNum type="arabicPeriod"/>
            </a:pPr>
            <a:endParaRPr lang="en-GB" b="1" dirty="0">
              <a:ln>
                <a:solidFill>
                  <a:sysClr val="windowText" lastClr="000000"/>
                </a:solidFill>
              </a:ln>
              <a:solidFill>
                <a:srgbClr val="CC99FF"/>
              </a:solidFill>
            </a:endParaRPr>
          </a:p>
          <a:p>
            <a:pPr marL="514350" indent="-514350">
              <a:buFont typeface="+mj-lt"/>
              <a:buAutoNum type="arabicPeriod"/>
            </a:pPr>
            <a:endParaRPr lang="en-GB" b="1" dirty="0">
              <a:ln>
                <a:solidFill>
                  <a:sysClr val="windowText" lastClr="000000"/>
                </a:solidFill>
              </a:ln>
              <a:solidFill>
                <a:srgbClr val="CC99FF"/>
              </a:solidFill>
            </a:endParaRPr>
          </a:p>
        </p:txBody>
      </p:sp>
      <p:sp>
        <p:nvSpPr>
          <p:cNvPr id="4" name="Rectangle 3">
            <a:extLst>
              <a:ext uri="{FF2B5EF4-FFF2-40B4-BE49-F238E27FC236}">
                <a16:creationId xmlns:a16="http://schemas.microsoft.com/office/drawing/2014/main" id="{FBEEB80D-A830-4AFD-8F92-FAC63D26D6D6}"/>
              </a:ext>
            </a:extLst>
          </p:cNvPr>
          <p:cNvSpPr/>
          <p:nvPr/>
        </p:nvSpPr>
        <p:spPr>
          <a:xfrm>
            <a:off x="707887" y="-6848"/>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t>To be able to </a:t>
            </a:r>
            <a:r>
              <a:rPr lang="en-GB" dirty="0">
                <a:solidFill>
                  <a:srgbClr val="0070C0"/>
                </a:solidFill>
              </a:rPr>
              <a:t>identify</a:t>
            </a:r>
            <a:r>
              <a:rPr lang="en-GB" dirty="0"/>
              <a:t> literary devices and </a:t>
            </a:r>
            <a:r>
              <a:rPr lang="en-GB" dirty="0">
                <a:solidFill>
                  <a:srgbClr val="00B050"/>
                </a:solidFill>
              </a:rPr>
              <a:t>use </a:t>
            </a:r>
            <a:r>
              <a:rPr lang="en-GB" dirty="0"/>
              <a:t>them in your own writing.</a:t>
            </a:r>
          </a:p>
        </p:txBody>
      </p:sp>
      <p:sp>
        <p:nvSpPr>
          <p:cNvPr id="6" name="TextBox 5">
            <a:extLst>
              <a:ext uri="{FF2B5EF4-FFF2-40B4-BE49-F238E27FC236}">
                <a16:creationId xmlns:a16="http://schemas.microsoft.com/office/drawing/2014/main" id="{A9FE9D6A-A72F-4C8B-A375-C277C8D16F7B}"/>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2503118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Title 1"/>
          <p:cNvSpPr>
            <a:spLocks noGrp="1"/>
          </p:cNvSpPr>
          <p:nvPr>
            <p:ph idx="1"/>
          </p:nvPr>
        </p:nvSpPr>
        <p:spPr>
          <a:xfrm>
            <a:off x="1112826" y="761544"/>
            <a:ext cx="7626234" cy="5934678"/>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GB" b="1" u="sng" dirty="0"/>
              <a:t>Extract 3 </a:t>
            </a:r>
            <a:endParaRPr lang="en-GB" dirty="0"/>
          </a:p>
          <a:p>
            <a:pPr marL="0" indent="0">
              <a:buNone/>
            </a:pPr>
            <a:r>
              <a:rPr lang="en-GB" dirty="0"/>
              <a:t>	Behind one door, Tom Skelton, aged thirteen, stopped and listened.</a:t>
            </a:r>
          </a:p>
          <a:p>
            <a:pPr marL="0" indent="0">
              <a:buNone/>
            </a:pPr>
            <a:r>
              <a:rPr lang="en-GB" dirty="0"/>
              <a:t>	The wind outside nested in each tree, prowled the sidewalks in invisible treads like unseen cats.</a:t>
            </a:r>
          </a:p>
          <a:p>
            <a:pPr marL="0" indent="0">
              <a:buNone/>
            </a:pPr>
            <a:r>
              <a:rPr lang="en-GB" dirty="0"/>
              <a:t>	Tom Skelton shivered. Anyone could see that the wind was a special wind this night, and the darkness took on a special feel because it was All Hallows' Eve. Everything seemed cut from soft black velvet or gold or orange velvet. Smoke panted up out of a thousand chimneys like the plumes of funeral parades. From kitchen windows drifted two pumpkin smells: gourds being cut, pies being baked.</a:t>
            </a:r>
          </a:p>
          <a:p>
            <a:pPr marL="514350" indent="-514350">
              <a:buFont typeface="+mj-lt"/>
              <a:buAutoNum type="arabicPeriod"/>
            </a:pPr>
            <a:endParaRPr lang="en-GB" b="1" dirty="0">
              <a:ln>
                <a:solidFill>
                  <a:sysClr val="windowText" lastClr="000000"/>
                </a:solidFill>
              </a:ln>
              <a:solidFill>
                <a:srgbClr val="CC99FF"/>
              </a:solidFill>
            </a:endParaRPr>
          </a:p>
          <a:p>
            <a:pPr marL="514350" indent="-514350">
              <a:buFont typeface="+mj-lt"/>
              <a:buAutoNum type="arabicPeriod"/>
            </a:pPr>
            <a:endParaRPr lang="en-GB" b="1" dirty="0">
              <a:ln>
                <a:solidFill>
                  <a:sysClr val="windowText" lastClr="000000"/>
                </a:solidFill>
              </a:ln>
              <a:solidFill>
                <a:srgbClr val="CC99FF"/>
              </a:solidFill>
            </a:endParaRPr>
          </a:p>
        </p:txBody>
      </p:sp>
      <p:sp>
        <p:nvSpPr>
          <p:cNvPr id="4" name="Rectangle 3">
            <a:extLst>
              <a:ext uri="{FF2B5EF4-FFF2-40B4-BE49-F238E27FC236}">
                <a16:creationId xmlns:a16="http://schemas.microsoft.com/office/drawing/2014/main" id="{AFB24D75-0836-4CBE-90D9-E22FBCBE8009}"/>
              </a:ext>
            </a:extLst>
          </p:cNvPr>
          <p:cNvSpPr/>
          <p:nvPr/>
        </p:nvSpPr>
        <p:spPr>
          <a:xfrm>
            <a:off x="707887" y="-6848"/>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t>To be able to </a:t>
            </a:r>
            <a:r>
              <a:rPr lang="en-GB" dirty="0">
                <a:solidFill>
                  <a:srgbClr val="0070C0"/>
                </a:solidFill>
              </a:rPr>
              <a:t>identify</a:t>
            </a:r>
            <a:r>
              <a:rPr lang="en-GB" dirty="0"/>
              <a:t> literary devices and </a:t>
            </a:r>
            <a:r>
              <a:rPr lang="en-GB" dirty="0">
                <a:solidFill>
                  <a:srgbClr val="00B050"/>
                </a:solidFill>
              </a:rPr>
              <a:t>use </a:t>
            </a:r>
            <a:r>
              <a:rPr lang="en-GB" dirty="0"/>
              <a:t>them in your own writing.</a:t>
            </a:r>
          </a:p>
        </p:txBody>
      </p:sp>
      <p:sp>
        <p:nvSpPr>
          <p:cNvPr id="6" name="TextBox 5">
            <a:extLst>
              <a:ext uri="{FF2B5EF4-FFF2-40B4-BE49-F238E27FC236}">
                <a16:creationId xmlns:a16="http://schemas.microsoft.com/office/drawing/2014/main" id="{E5E61478-430D-418E-A1A5-1C1B5721D22D}"/>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Reading Activity</a:t>
            </a:r>
          </a:p>
        </p:txBody>
      </p:sp>
    </p:spTree>
    <p:extLst>
      <p:ext uri="{BB962C8B-B14F-4D97-AF65-F5344CB8AC3E}">
        <p14:creationId xmlns:p14="http://schemas.microsoft.com/office/powerpoint/2010/main" val="1993106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1D34CC-AA34-4F49-8BEB-F3774A0FA6F3}"/>
              </a:ext>
            </a:extLst>
          </p:cNvPr>
          <p:cNvSpPr>
            <a:spLocks noGrp="1"/>
          </p:cNvSpPr>
          <p:nvPr>
            <p:ph type="ctrTitle"/>
          </p:nvPr>
        </p:nvSpPr>
        <p:spPr>
          <a:xfrm>
            <a:off x="1039743" y="1711214"/>
            <a:ext cx="7772400" cy="3435569"/>
          </a:xfrm>
          <a:solidFill>
            <a:schemeClr val="bg1"/>
          </a:solidFill>
        </p:spPr>
        <p:txBody>
          <a:bodyPr>
            <a:normAutofit/>
          </a:bodyPr>
          <a:lstStyle/>
          <a:p>
            <a:r>
              <a:rPr lang="en-GB" dirty="0"/>
              <a:t>How many words associated with volcanoes can you think of in 1 minute?</a:t>
            </a:r>
          </a:p>
        </p:txBody>
      </p:sp>
      <p:sp>
        <p:nvSpPr>
          <p:cNvPr id="4" name="TextBox 3">
            <a:extLst>
              <a:ext uri="{FF2B5EF4-FFF2-40B4-BE49-F238E27FC236}">
                <a16:creationId xmlns:a16="http://schemas.microsoft.com/office/drawing/2014/main" id="{B8A691B8-BC95-4200-ACDA-65C9E15B2828}"/>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
        <p:nvSpPr>
          <p:cNvPr id="5" name="Rectangle 4">
            <a:extLst>
              <a:ext uri="{FF2B5EF4-FFF2-40B4-BE49-F238E27FC236}">
                <a16:creationId xmlns:a16="http://schemas.microsoft.com/office/drawing/2014/main" id="{23CE5253-93EF-445D-958C-DA63EAFFB00F}"/>
              </a:ext>
            </a:extLst>
          </p:cNvPr>
          <p:cNvSpPr/>
          <p:nvPr/>
        </p:nvSpPr>
        <p:spPr>
          <a:xfrm>
            <a:off x="707886" y="0"/>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Tree>
    <p:extLst>
      <p:ext uri="{BB962C8B-B14F-4D97-AF65-F5344CB8AC3E}">
        <p14:creationId xmlns:p14="http://schemas.microsoft.com/office/powerpoint/2010/main" val="440501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40E8-8D08-4083-9BDF-2F24897B73D7}"/>
              </a:ext>
            </a:extLst>
          </p:cNvPr>
          <p:cNvSpPr>
            <a:spLocks noGrp="1"/>
          </p:cNvSpPr>
          <p:nvPr>
            <p:ph type="title"/>
          </p:nvPr>
        </p:nvSpPr>
        <p:spPr>
          <a:xfrm>
            <a:off x="2792490" y="871563"/>
            <a:ext cx="3931868" cy="1126049"/>
          </a:xfrm>
          <a:solidFill>
            <a:schemeClr val="bg1"/>
          </a:solidFill>
        </p:spPr>
        <p:txBody>
          <a:bodyPr/>
          <a:lstStyle/>
          <a:p>
            <a:r>
              <a:rPr lang="en-GB" u="sng" dirty="0"/>
              <a:t>Thesaurus Work</a:t>
            </a:r>
          </a:p>
        </p:txBody>
      </p:sp>
      <p:sp>
        <p:nvSpPr>
          <p:cNvPr id="3" name="Content Placeholder 2">
            <a:extLst>
              <a:ext uri="{FF2B5EF4-FFF2-40B4-BE49-F238E27FC236}">
                <a16:creationId xmlns:a16="http://schemas.microsoft.com/office/drawing/2014/main" id="{9FFFF4C5-B6E5-4283-A861-886694C268CE}"/>
              </a:ext>
            </a:extLst>
          </p:cNvPr>
          <p:cNvSpPr>
            <a:spLocks noGrp="1"/>
          </p:cNvSpPr>
          <p:nvPr>
            <p:ph idx="1"/>
          </p:nvPr>
        </p:nvSpPr>
        <p:spPr>
          <a:xfrm>
            <a:off x="1007185" y="2222844"/>
            <a:ext cx="7799189" cy="4160812"/>
          </a:xfrm>
          <a:solidFill>
            <a:schemeClr val="bg1"/>
          </a:solidFill>
        </p:spPr>
        <p:txBody>
          <a:bodyPr>
            <a:normAutofit/>
          </a:bodyPr>
          <a:lstStyle/>
          <a:p>
            <a:pPr marL="0" indent="0">
              <a:buNone/>
            </a:pPr>
            <a:endParaRPr lang="en-GB" dirty="0"/>
          </a:p>
          <a:p>
            <a:pPr marL="0" indent="0">
              <a:buNone/>
            </a:pPr>
            <a:r>
              <a:rPr lang="en-GB" dirty="0"/>
              <a:t>Check and edit your volcano text and improve the vocabulary you have used. </a:t>
            </a:r>
          </a:p>
          <a:p>
            <a:pPr marL="0" indent="0">
              <a:buNone/>
            </a:pPr>
            <a:endParaRPr lang="en-GB" dirty="0"/>
          </a:p>
          <a:p>
            <a:pPr marL="0" indent="0">
              <a:buNone/>
            </a:pPr>
            <a:r>
              <a:rPr lang="en-GB" dirty="0"/>
              <a:t>Write the replacement in green pen.</a:t>
            </a:r>
          </a:p>
          <a:p>
            <a:pPr marL="0" indent="0">
              <a:buNone/>
            </a:pPr>
            <a:endParaRPr lang="en-GB" dirty="0"/>
          </a:p>
          <a:p>
            <a:pPr marL="0" indent="0">
              <a:buNone/>
            </a:pPr>
            <a:r>
              <a:rPr lang="en-GB" dirty="0"/>
              <a:t>Try to use words that are unfamiliar to you to advance your vocabulary.</a:t>
            </a:r>
          </a:p>
        </p:txBody>
      </p:sp>
      <p:sp>
        <p:nvSpPr>
          <p:cNvPr id="4" name="TextBox 3">
            <a:extLst>
              <a:ext uri="{FF2B5EF4-FFF2-40B4-BE49-F238E27FC236}">
                <a16:creationId xmlns:a16="http://schemas.microsoft.com/office/drawing/2014/main" id="{EF9D3839-CA80-4949-8957-824CF4197F96}"/>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Unlocking Vocabulary</a:t>
            </a:r>
          </a:p>
        </p:txBody>
      </p:sp>
      <p:sp>
        <p:nvSpPr>
          <p:cNvPr id="5" name="Rectangle 4">
            <a:extLst>
              <a:ext uri="{FF2B5EF4-FFF2-40B4-BE49-F238E27FC236}">
                <a16:creationId xmlns:a16="http://schemas.microsoft.com/office/drawing/2014/main" id="{5F6A15B6-7B2E-4381-854D-4DC7B3543672}"/>
              </a:ext>
            </a:extLst>
          </p:cNvPr>
          <p:cNvSpPr/>
          <p:nvPr/>
        </p:nvSpPr>
        <p:spPr>
          <a:xfrm>
            <a:off x="707886" y="0"/>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Tree>
    <p:extLst>
      <p:ext uri="{BB962C8B-B14F-4D97-AF65-F5344CB8AC3E}">
        <p14:creationId xmlns:p14="http://schemas.microsoft.com/office/powerpoint/2010/main" val="2530333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63" y="1739911"/>
            <a:ext cx="7638757" cy="2893463"/>
          </a:xfrm>
        </p:spPr>
        <p:style>
          <a:lnRef idx="2">
            <a:schemeClr val="dk1"/>
          </a:lnRef>
          <a:fillRef idx="1">
            <a:schemeClr val="lt1"/>
          </a:fillRef>
          <a:effectRef idx="0">
            <a:schemeClr val="dk1"/>
          </a:effectRef>
          <a:fontRef idx="minor">
            <a:schemeClr val="dk1"/>
          </a:fontRef>
        </p:style>
        <p:txBody>
          <a:bodyPr>
            <a:noAutofit/>
          </a:bodyPr>
          <a:lstStyle/>
          <a:p>
            <a:r>
              <a:rPr lang="en-GB" sz="3200" b="1" dirty="0">
                <a:ln>
                  <a:solidFill>
                    <a:sysClr val="windowText" lastClr="000000"/>
                  </a:solidFill>
                </a:ln>
                <a:solidFill>
                  <a:srgbClr val="FF0000"/>
                </a:solidFill>
              </a:rPr>
              <a:t>Improving </a:t>
            </a:r>
            <a:r>
              <a:rPr lang="en-GB" sz="3200" b="1" dirty="0">
                <a:ln>
                  <a:solidFill>
                    <a:sysClr val="windowText" lastClr="000000"/>
                  </a:solidFill>
                </a:ln>
                <a:solidFill>
                  <a:srgbClr val="FFC000"/>
                </a:solidFill>
              </a:rPr>
              <a:t>Our</a:t>
            </a:r>
            <a:r>
              <a:rPr lang="en-GB" sz="3200" b="1" dirty="0">
                <a:ln>
                  <a:solidFill>
                    <a:sysClr val="windowText" lastClr="000000"/>
                  </a:solidFill>
                </a:ln>
                <a:solidFill>
                  <a:srgbClr val="FF0000"/>
                </a:solidFill>
              </a:rPr>
              <a:t> </a:t>
            </a:r>
            <a:r>
              <a:rPr lang="en-GB" sz="3200" b="1" dirty="0">
                <a:ln>
                  <a:solidFill>
                    <a:sysClr val="windowText" lastClr="000000"/>
                  </a:solidFill>
                </a:ln>
                <a:solidFill>
                  <a:srgbClr val="FFFF00"/>
                </a:solidFill>
              </a:rPr>
              <a:t>Eyewitness</a:t>
            </a:r>
            <a:r>
              <a:rPr lang="en-GB" sz="3200" b="1" dirty="0">
                <a:ln>
                  <a:solidFill>
                    <a:sysClr val="windowText" lastClr="000000"/>
                  </a:solidFill>
                </a:ln>
                <a:solidFill>
                  <a:srgbClr val="FF0000"/>
                </a:solidFill>
              </a:rPr>
              <a:t> </a:t>
            </a:r>
            <a:r>
              <a:rPr lang="en-GB" sz="3200" b="1" dirty="0">
                <a:ln>
                  <a:solidFill>
                    <a:sysClr val="windowText" lastClr="000000"/>
                  </a:solidFill>
                </a:ln>
                <a:solidFill>
                  <a:srgbClr val="00B050"/>
                </a:solidFill>
              </a:rPr>
              <a:t>Accounts</a:t>
            </a:r>
            <a:br>
              <a:rPr lang="en-GB" sz="3200" b="1" dirty="0">
                <a:ln>
                  <a:solidFill>
                    <a:sysClr val="windowText" lastClr="000000"/>
                  </a:solidFill>
                </a:ln>
                <a:solidFill>
                  <a:srgbClr val="FF0000"/>
                </a:solidFill>
              </a:rPr>
            </a:br>
            <a:br>
              <a:rPr lang="en-GB" sz="3200" b="1" dirty="0">
                <a:ln>
                  <a:solidFill>
                    <a:sysClr val="windowText" lastClr="000000"/>
                  </a:solidFill>
                </a:ln>
                <a:solidFill>
                  <a:srgbClr val="FF0000"/>
                </a:solidFill>
              </a:rPr>
            </a:br>
            <a:r>
              <a:rPr lang="en-GB" sz="3200" b="1" dirty="0">
                <a:ln>
                  <a:solidFill>
                    <a:sysClr val="windowText" lastClr="000000"/>
                  </a:solidFill>
                </a:ln>
                <a:solidFill>
                  <a:srgbClr val="FF0000"/>
                </a:solidFill>
              </a:rPr>
              <a:t>Check and </a:t>
            </a:r>
            <a:r>
              <a:rPr lang="en-GB" sz="3200" b="1" dirty="0">
                <a:ln>
                  <a:solidFill>
                    <a:sysClr val="windowText" lastClr="000000"/>
                  </a:solidFill>
                </a:ln>
                <a:solidFill>
                  <a:schemeClr val="tx1"/>
                </a:solidFill>
              </a:rPr>
              <a:t>edit </a:t>
            </a:r>
            <a:r>
              <a:rPr lang="en-GB" sz="3200" b="1" dirty="0">
                <a:ln>
                  <a:solidFill>
                    <a:sysClr val="windowText" lastClr="000000"/>
                  </a:solidFill>
                </a:ln>
                <a:solidFill>
                  <a:srgbClr val="FF0000"/>
                </a:solidFill>
              </a:rPr>
              <a:t>your account and make sure that you have included all of the features mentioned on the slides below.</a:t>
            </a:r>
            <a:br>
              <a:rPr lang="en-GB" sz="2800" dirty="0">
                <a:solidFill>
                  <a:srgbClr val="0070C0"/>
                </a:solidFill>
                <a:latin typeface="Comic Sans MS" pitchFamily="66" charset="0"/>
              </a:rPr>
            </a:br>
            <a:endParaRPr lang="en-GB" sz="2800" dirty="0"/>
          </a:p>
        </p:txBody>
      </p:sp>
      <p:sp>
        <p:nvSpPr>
          <p:cNvPr id="5" name="Rectangle 4"/>
          <p:cNvSpPr/>
          <p:nvPr/>
        </p:nvSpPr>
        <p:spPr>
          <a:xfrm>
            <a:off x="707886" y="0"/>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cxnSp>
        <p:nvCxnSpPr>
          <p:cNvPr id="6" name="Straight Arrow Connector 5"/>
          <p:cNvCxnSpPr/>
          <p:nvPr/>
        </p:nvCxnSpPr>
        <p:spPr>
          <a:xfrm flipH="1">
            <a:off x="4044778" y="331241"/>
            <a:ext cx="743246" cy="1077429"/>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292C79D-2C39-46F6-B037-FA89C521A7F8}"/>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Writing Activity</a:t>
            </a:r>
          </a:p>
        </p:txBody>
      </p:sp>
    </p:spTree>
    <p:extLst>
      <p:ext uri="{BB962C8B-B14F-4D97-AF65-F5344CB8AC3E}">
        <p14:creationId xmlns:p14="http://schemas.microsoft.com/office/powerpoint/2010/main" val="2565240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488" y="822655"/>
            <a:ext cx="4719711" cy="812364"/>
          </a:xfrm>
        </p:spPr>
        <p:style>
          <a:lnRef idx="2">
            <a:schemeClr val="dk1"/>
          </a:lnRef>
          <a:fillRef idx="1">
            <a:schemeClr val="lt1"/>
          </a:fillRef>
          <a:effectRef idx="0">
            <a:schemeClr val="dk1"/>
          </a:effectRef>
          <a:fontRef idx="minor">
            <a:schemeClr val="dk1"/>
          </a:fontRef>
        </p:style>
        <p:txBody>
          <a:bodyPr/>
          <a:lstStyle/>
          <a:p>
            <a:r>
              <a:rPr lang="en-GB" b="1" dirty="0">
                <a:ln>
                  <a:solidFill>
                    <a:sysClr val="windowText" lastClr="000000"/>
                  </a:solidFill>
                </a:ln>
                <a:solidFill>
                  <a:srgbClr val="FF0000"/>
                </a:solidFill>
              </a:rPr>
              <a:t>Writing </a:t>
            </a:r>
            <a:r>
              <a:rPr lang="en-GB" b="1" dirty="0">
                <a:ln>
                  <a:solidFill>
                    <a:sysClr val="windowText" lastClr="000000"/>
                  </a:solidFill>
                </a:ln>
                <a:solidFill>
                  <a:srgbClr val="FFC000"/>
                </a:solidFill>
              </a:rPr>
              <a:t>to </a:t>
            </a:r>
            <a:r>
              <a:rPr lang="en-GB" b="1" dirty="0">
                <a:ln>
                  <a:solidFill>
                    <a:sysClr val="windowText" lastClr="000000"/>
                  </a:solidFill>
                </a:ln>
                <a:solidFill>
                  <a:srgbClr val="FFFF00"/>
                </a:solidFill>
              </a:rPr>
              <a:t>Describe</a:t>
            </a:r>
          </a:p>
        </p:txBody>
      </p:sp>
      <p:sp>
        <p:nvSpPr>
          <p:cNvPr id="3" name="Content Placeholder 2"/>
          <p:cNvSpPr>
            <a:spLocks noGrp="1"/>
          </p:cNvSpPr>
          <p:nvPr>
            <p:ph idx="1"/>
          </p:nvPr>
        </p:nvSpPr>
        <p:spPr>
          <a:xfrm>
            <a:off x="980303" y="1811343"/>
            <a:ext cx="7561385" cy="4600679"/>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4400" b="1" dirty="0">
                <a:ln>
                  <a:solidFill>
                    <a:sysClr val="windowText" lastClr="000000"/>
                  </a:solidFill>
                </a:ln>
                <a:solidFill>
                  <a:srgbClr val="00B050"/>
                </a:solidFill>
              </a:rPr>
              <a:t>C</a:t>
            </a:r>
            <a:r>
              <a:rPr lang="en-GB" sz="4400" b="1" dirty="0"/>
              <a:t>olour</a:t>
            </a:r>
          </a:p>
          <a:p>
            <a:pPr marL="0" indent="0">
              <a:buNone/>
            </a:pPr>
            <a:r>
              <a:rPr lang="en-GB" sz="4400" b="1" dirty="0">
                <a:ln>
                  <a:solidFill>
                    <a:sysClr val="windowText" lastClr="000000"/>
                  </a:solidFill>
                </a:ln>
                <a:solidFill>
                  <a:srgbClr val="0070C0"/>
                </a:solidFill>
              </a:rPr>
              <a:t>A</a:t>
            </a:r>
            <a:r>
              <a:rPr lang="en-GB" sz="4400" b="1" dirty="0"/>
              <a:t>djectives/Adverbs</a:t>
            </a:r>
          </a:p>
          <a:p>
            <a:pPr marL="0" indent="0">
              <a:buNone/>
            </a:pPr>
            <a:r>
              <a:rPr lang="en-GB" sz="4400" b="1" dirty="0">
                <a:ln>
                  <a:solidFill>
                    <a:sysClr val="windowText" lastClr="000000"/>
                  </a:solidFill>
                </a:ln>
                <a:solidFill>
                  <a:srgbClr val="7030A0"/>
                </a:solidFill>
              </a:rPr>
              <a:t>S</a:t>
            </a:r>
            <a:r>
              <a:rPr lang="en-GB" sz="4400" b="1" dirty="0"/>
              <a:t>enses</a:t>
            </a:r>
          </a:p>
          <a:p>
            <a:pPr marL="0" indent="0">
              <a:buNone/>
            </a:pPr>
            <a:r>
              <a:rPr lang="en-GB" sz="4400" b="1" dirty="0">
                <a:ln>
                  <a:solidFill>
                    <a:sysClr val="windowText" lastClr="000000"/>
                  </a:solidFill>
                </a:ln>
                <a:solidFill>
                  <a:srgbClr val="FF3399"/>
                </a:solidFill>
              </a:rPr>
              <a:t>S</a:t>
            </a:r>
            <a:r>
              <a:rPr lang="en-GB" sz="4400" b="1" dirty="0"/>
              <a:t>entence structures</a:t>
            </a:r>
          </a:p>
          <a:p>
            <a:pPr marL="0" indent="0">
              <a:buNone/>
            </a:pPr>
            <a:r>
              <a:rPr lang="en-GB" sz="4400" b="1" dirty="0">
                <a:ln>
                  <a:solidFill>
                    <a:sysClr val="windowText" lastClr="000000"/>
                  </a:solidFill>
                </a:ln>
                <a:solidFill>
                  <a:srgbClr val="CC99FF"/>
                </a:solidFill>
              </a:rPr>
              <a:t>I</a:t>
            </a:r>
            <a:r>
              <a:rPr lang="en-GB" sz="4400" b="1" dirty="0"/>
              <a:t>magery</a:t>
            </a:r>
          </a:p>
          <a:p>
            <a:pPr marL="0" indent="0">
              <a:buNone/>
            </a:pPr>
            <a:r>
              <a:rPr lang="en-GB" sz="4400" b="1" dirty="0">
                <a:ln>
                  <a:solidFill>
                    <a:sysClr val="windowText" lastClr="000000"/>
                  </a:solidFill>
                </a:ln>
                <a:solidFill>
                  <a:srgbClr val="0F0FC1"/>
                </a:solidFill>
              </a:rPr>
              <a:t>E</a:t>
            </a:r>
            <a:r>
              <a:rPr lang="en-GB" sz="4400" b="1" dirty="0"/>
              <a:t>motion</a:t>
            </a:r>
          </a:p>
          <a:p>
            <a:pPr marL="0" indent="0">
              <a:buNone/>
            </a:pPr>
            <a:endParaRPr lang="en-GB" dirty="0">
              <a:latin typeface="Comic Sans MS" pitchFamily="66" charset="0"/>
            </a:endParaRPr>
          </a:p>
        </p:txBody>
      </p:sp>
      <p:sp>
        <p:nvSpPr>
          <p:cNvPr id="5" name="Rectangle 4"/>
          <p:cNvSpPr/>
          <p:nvPr/>
        </p:nvSpPr>
        <p:spPr>
          <a:xfrm>
            <a:off x="707886" y="0"/>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pic>
        <p:nvPicPr>
          <p:cNvPr id="6" name="Picture 5"/>
          <p:cNvPicPr>
            <a:picLocks noChangeAspect="1"/>
          </p:cNvPicPr>
          <p:nvPr/>
        </p:nvPicPr>
        <p:blipFill rotWithShape="1">
          <a:blip r:embed="rId3"/>
          <a:srcRect r="13085"/>
          <a:stretch/>
        </p:blipFill>
        <p:spPr>
          <a:xfrm>
            <a:off x="6532605" y="2018237"/>
            <a:ext cx="1631092" cy="2876946"/>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2525" b="90404" l="7087" r="76378"/>
                    </a14:imgEffect>
                  </a14:imgLayer>
                </a14:imgProps>
              </a:ext>
            </a:extLst>
          </a:blip>
          <a:srcRect r="23835"/>
          <a:stretch/>
        </p:blipFill>
        <p:spPr>
          <a:xfrm>
            <a:off x="6532605" y="3872111"/>
            <a:ext cx="1999220" cy="2046143"/>
          </a:xfrm>
          <a:prstGeom prst="rect">
            <a:avLst/>
          </a:prstGeom>
        </p:spPr>
      </p:pic>
      <p:sp>
        <p:nvSpPr>
          <p:cNvPr id="8" name="TextBox 7">
            <a:extLst>
              <a:ext uri="{FF2B5EF4-FFF2-40B4-BE49-F238E27FC236}">
                <a16:creationId xmlns:a16="http://schemas.microsoft.com/office/drawing/2014/main" id="{BF6BA042-8D3C-441C-AEE9-1AC01B7ADC3B}"/>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Tree>
    <p:extLst>
      <p:ext uri="{BB962C8B-B14F-4D97-AF65-F5344CB8AC3E}">
        <p14:creationId xmlns:p14="http://schemas.microsoft.com/office/powerpoint/2010/main" val="4138387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915" y="785793"/>
            <a:ext cx="3960055" cy="621198"/>
          </a:xfrm>
        </p:spPr>
        <p:style>
          <a:lnRef idx="2">
            <a:schemeClr val="dk1"/>
          </a:lnRef>
          <a:fillRef idx="1">
            <a:schemeClr val="lt1"/>
          </a:fillRef>
          <a:effectRef idx="0">
            <a:schemeClr val="dk1"/>
          </a:effectRef>
          <a:fontRef idx="minor">
            <a:schemeClr val="dk1"/>
          </a:fontRef>
        </p:style>
        <p:txBody>
          <a:bodyPr>
            <a:normAutofit/>
          </a:bodyPr>
          <a:lstStyle/>
          <a:p>
            <a:r>
              <a:rPr lang="en-GB" sz="3600" b="1" dirty="0">
                <a:ln>
                  <a:solidFill>
                    <a:sysClr val="windowText" lastClr="000000"/>
                  </a:solidFill>
                </a:ln>
                <a:solidFill>
                  <a:srgbClr val="FF0000"/>
                </a:solidFill>
                <a:latin typeface="+mn-lt"/>
              </a:rPr>
              <a:t>Remember </a:t>
            </a:r>
            <a:r>
              <a:rPr lang="en-GB" sz="3600" b="1" dirty="0">
                <a:ln>
                  <a:solidFill>
                    <a:sysClr val="windowText" lastClr="000000"/>
                  </a:solidFill>
                </a:ln>
                <a:solidFill>
                  <a:srgbClr val="00B050"/>
                </a:solidFill>
                <a:latin typeface="+mn-lt"/>
              </a:rPr>
              <a:t>C</a:t>
            </a:r>
            <a:r>
              <a:rPr lang="en-GB" sz="3600" b="1" dirty="0">
                <a:ln>
                  <a:solidFill>
                    <a:sysClr val="windowText" lastClr="000000"/>
                  </a:solidFill>
                </a:ln>
                <a:solidFill>
                  <a:srgbClr val="00B0F0"/>
                </a:solidFill>
                <a:latin typeface="+mn-lt"/>
              </a:rPr>
              <a:t>A</a:t>
            </a:r>
            <a:r>
              <a:rPr lang="en-GB" sz="3600" b="1" dirty="0">
                <a:ln>
                  <a:solidFill>
                    <a:sysClr val="windowText" lastClr="000000"/>
                  </a:solidFill>
                </a:ln>
                <a:solidFill>
                  <a:srgbClr val="7030A0"/>
                </a:solidFill>
                <a:latin typeface="+mn-lt"/>
              </a:rPr>
              <a:t>S</a:t>
            </a:r>
            <a:r>
              <a:rPr lang="en-GB" sz="3600" b="1" dirty="0">
                <a:ln>
                  <a:solidFill>
                    <a:sysClr val="windowText" lastClr="000000"/>
                  </a:solidFill>
                </a:ln>
                <a:solidFill>
                  <a:srgbClr val="FF3399"/>
                </a:solidFill>
                <a:latin typeface="+mn-lt"/>
              </a:rPr>
              <a:t>S</a:t>
            </a:r>
            <a:r>
              <a:rPr lang="en-GB" sz="3600" b="1" dirty="0">
                <a:ln>
                  <a:solidFill>
                    <a:sysClr val="windowText" lastClr="000000"/>
                  </a:solidFill>
                </a:ln>
                <a:solidFill>
                  <a:srgbClr val="CC99FF"/>
                </a:solidFill>
                <a:latin typeface="+mn-lt"/>
              </a:rPr>
              <a:t>I</a:t>
            </a:r>
            <a:r>
              <a:rPr lang="en-GB" sz="3600" b="1" dirty="0">
                <a:ln>
                  <a:solidFill>
                    <a:sysClr val="windowText" lastClr="000000"/>
                  </a:solidFill>
                </a:ln>
                <a:solidFill>
                  <a:srgbClr val="0F0FC1"/>
                </a:solidFill>
                <a:latin typeface="+mn-lt"/>
              </a:rPr>
              <a:t>E</a:t>
            </a:r>
            <a:r>
              <a:rPr lang="en-GB" sz="3600" b="1" dirty="0">
                <a:ln>
                  <a:solidFill>
                    <a:sysClr val="windowText" lastClr="000000"/>
                  </a:solidFill>
                </a:ln>
                <a:solidFill>
                  <a:srgbClr val="FF0000"/>
                </a:solidFill>
                <a:latin typeface="+mn-lt"/>
              </a:rPr>
              <a:t>!</a:t>
            </a:r>
          </a:p>
        </p:txBody>
      </p:sp>
      <p:sp>
        <p:nvSpPr>
          <p:cNvPr id="4" name="Rounded Rectangle 3"/>
          <p:cNvSpPr/>
          <p:nvPr/>
        </p:nvSpPr>
        <p:spPr>
          <a:xfrm>
            <a:off x="1077999" y="1546453"/>
            <a:ext cx="7500990" cy="50006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0" b="1" dirty="0">
              <a:solidFill>
                <a:schemeClr val="tx2">
                  <a:lumMod val="60000"/>
                  <a:lumOff val="40000"/>
                </a:schemeClr>
              </a:solidFill>
            </a:endParaRPr>
          </a:p>
        </p:txBody>
      </p:sp>
      <p:sp>
        <p:nvSpPr>
          <p:cNvPr id="5" name="Rectangle 4"/>
          <p:cNvSpPr/>
          <p:nvPr/>
        </p:nvSpPr>
        <p:spPr>
          <a:xfrm>
            <a:off x="1282604" y="1646445"/>
            <a:ext cx="7286676" cy="1200329"/>
          </a:xfrm>
          <a:prstGeom prst="rect">
            <a:avLst/>
          </a:prstGeom>
        </p:spPr>
        <p:txBody>
          <a:bodyPr wrap="square">
            <a:spAutoFit/>
          </a:bodyPr>
          <a:lstStyle/>
          <a:p>
            <a:pPr algn="ctr"/>
            <a:r>
              <a:rPr lang="en-GB" sz="3600" b="1" dirty="0">
                <a:solidFill>
                  <a:schemeClr val="tx2">
                    <a:lumMod val="60000"/>
                    <a:lumOff val="40000"/>
                  </a:schemeClr>
                </a:solidFill>
              </a:rPr>
              <a:t>Paragraph 1- Days leading up to the eruption</a:t>
            </a:r>
          </a:p>
        </p:txBody>
      </p:sp>
      <p:sp>
        <p:nvSpPr>
          <p:cNvPr id="6" name="TextBox 5"/>
          <p:cNvSpPr txBox="1"/>
          <p:nvPr/>
        </p:nvSpPr>
        <p:spPr>
          <a:xfrm>
            <a:off x="1483854" y="2927662"/>
            <a:ext cx="6884179" cy="3416320"/>
          </a:xfrm>
          <a:prstGeom prst="rect">
            <a:avLst/>
          </a:prstGeom>
          <a:noFill/>
        </p:spPr>
        <p:txBody>
          <a:bodyPr wrap="square" rtlCol="0">
            <a:spAutoFit/>
          </a:bodyPr>
          <a:lstStyle/>
          <a:p>
            <a:pPr algn="ctr"/>
            <a:r>
              <a:rPr lang="en-GB" sz="3600" b="1" dirty="0"/>
              <a:t>COLOUR</a:t>
            </a:r>
          </a:p>
          <a:p>
            <a:pPr algn="ctr"/>
            <a:r>
              <a:rPr lang="en-GB" sz="3600" b="1" dirty="0"/>
              <a:t>ADJECTIVES/ ADVERBS</a:t>
            </a:r>
          </a:p>
          <a:p>
            <a:pPr algn="ctr"/>
            <a:r>
              <a:rPr lang="en-GB" sz="3600" b="1" dirty="0"/>
              <a:t>SENSES</a:t>
            </a:r>
          </a:p>
          <a:p>
            <a:pPr algn="ctr"/>
            <a:r>
              <a:rPr lang="en-GB" sz="3600" b="1" dirty="0"/>
              <a:t>SENTENCE STRUCTURES (STARTS)</a:t>
            </a:r>
          </a:p>
          <a:p>
            <a:pPr algn="ctr"/>
            <a:r>
              <a:rPr lang="en-GB" sz="3600" b="1" dirty="0"/>
              <a:t>IMAGERY (SIMILIES)</a:t>
            </a:r>
          </a:p>
          <a:p>
            <a:pPr algn="ctr"/>
            <a:r>
              <a:rPr lang="en-GB" sz="3600" b="1" dirty="0"/>
              <a:t>EMOTIONS</a:t>
            </a:r>
          </a:p>
        </p:txBody>
      </p:sp>
      <p:sp>
        <p:nvSpPr>
          <p:cNvPr id="10" name="Title 3"/>
          <p:cNvSpPr txBox="1">
            <a:spLocks/>
          </p:cNvSpPr>
          <p:nvPr/>
        </p:nvSpPr>
        <p:spPr>
          <a:xfrm>
            <a:off x="492919" y="10001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12"/>
          <p:cNvSpPr/>
          <p:nvPr/>
        </p:nvSpPr>
        <p:spPr>
          <a:xfrm>
            <a:off x="707887" y="0"/>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
        <p:nvSpPr>
          <p:cNvPr id="11" name="TextBox 10">
            <a:extLst>
              <a:ext uri="{FF2B5EF4-FFF2-40B4-BE49-F238E27FC236}">
                <a16:creationId xmlns:a16="http://schemas.microsoft.com/office/drawing/2014/main" id="{3C9A5608-C5FB-4884-9D14-0C3D403DA446}"/>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Planning</a:t>
            </a:r>
          </a:p>
        </p:txBody>
      </p:sp>
    </p:spTree>
    <p:extLst>
      <p:ext uri="{BB962C8B-B14F-4D97-AF65-F5344CB8AC3E}">
        <p14:creationId xmlns:p14="http://schemas.microsoft.com/office/powerpoint/2010/main" val="3952664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915" y="785793"/>
            <a:ext cx="3960055" cy="621198"/>
          </a:xfrm>
        </p:spPr>
        <p:style>
          <a:lnRef idx="2">
            <a:schemeClr val="dk1"/>
          </a:lnRef>
          <a:fillRef idx="1">
            <a:schemeClr val="lt1"/>
          </a:fillRef>
          <a:effectRef idx="0">
            <a:schemeClr val="dk1"/>
          </a:effectRef>
          <a:fontRef idx="minor">
            <a:schemeClr val="dk1"/>
          </a:fontRef>
        </p:style>
        <p:txBody>
          <a:bodyPr>
            <a:normAutofit/>
          </a:bodyPr>
          <a:lstStyle/>
          <a:p>
            <a:r>
              <a:rPr lang="en-GB" sz="3600" b="1" dirty="0">
                <a:ln>
                  <a:solidFill>
                    <a:sysClr val="windowText" lastClr="000000"/>
                  </a:solidFill>
                </a:ln>
                <a:solidFill>
                  <a:srgbClr val="FF0000"/>
                </a:solidFill>
                <a:latin typeface="+mn-lt"/>
              </a:rPr>
              <a:t>Remember </a:t>
            </a:r>
            <a:r>
              <a:rPr lang="en-GB" sz="3600" b="1" dirty="0">
                <a:ln>
                  <a:solidFill>
                    <a:sysClr val="windowText" lastClr="000000"/>
                  </a:solidFill>
                </a:ln>
                <a:solidFill>
                  <a:srgbClr val="00B050"/>
                </a:solidFill>
                <a:latin typeface="+mn-lt"/>
              </a:rPr>
              <a:t>C</a:t>
            </a:r>
            <a:r>
              <a:rPr lang="en-GB" sz="3600" b="1" dirty="0">
                <a:ln>
                  <a:solidFill>
                    <a:sysClr val="windowText" lastClr="000000"/>
                  </a:solidFill>
                </a:ln>
                <a:solidFill>
                  <a:srgbClr val="00B0F0"/>
                </a:solidFill>
                <a:latin typeface="+mn-lt"/>
              </a:rPr>
              <a:t>A</a:t>
            </a:r>
            <a:r>
              <a:rPr lang="en-GB" sz="3600" b="1" dirty="0">
                <a:ln>
                  <a:solidFill>
                    <a:sysClr val="windowText" lastClr="000000"/>
                  </a:solidFill>
                </a:ln>
                <a:solidFill>
                  <a:srgbClr val="7030A0"/>
                </a:solidFill>
                <a:latin typeface="+mn-lt"/>
              </a:rPr>
              <a:t>S</a:t>
            </a:r>
            <a:r>
              <a:rPr lang="en-GB" sz="3600" b="1" dirty="0">
                <a:ln>
                  <a:solidFill>
                    <a:sysClr val="windowText" lastClr="000000"/>
                  </a:solidFill>
                </a:ln>
                <a:solidFill>
                  <a:srgbClr val="FF3399"/>
                </a:solidFill>
                <a:latin typeface="+mn-lt"/>
              </a:rPr>
              <a:t>S</a:t>
            </a:r>
            <a:r>
              <a:rPr lang="en-GB" sz="3600" b="1" dirty="0">
                <a:ln>
                  <a:solidFill>
                    <a:sysClr val="windowText" lastClr="000000"/>
                  </a:solidFill>
                </a:ln>
                <a:solidFill>
                  <a:srgbClr val="CC99FF"/>
                </a:solidFill>
                <a:latin typeface="+mn-lt"/>
              </a:rPr>
              <a:t>I</a:t>
            </a:r>
            <a:r>
              <a:rPr lang="en-GB" sz="3600" b="1" dirty="0">
                <a:ln>
                  <a:solidFill>
                    <a:sysClr val="windowText" lastClr="000000"/>
                  </a:solidFill>
                </a:ln>
                <a:solidFill>
                  <a:srgbClr val="0F0FC1"/>
                </a:solidFill>
                <a:latin typeface="+mn-lt"/>
              </a:rPr>
              <a:t>E</a:t>
            </a:r>
            <a:r>
              <a:rPr lang="en-GB" sz="3600" b="1" dirty="0">
                <a:ln>
                  <a:solidFill>
                    <a:sysClr val="windowText" lastClr="000000"/>
                  </a:solidFill>
                </a:ln>
                <a:solidFill>
                  <a:srgbClr val="FF0000"/>
                </a:solidFill>
                <a:latin typeface="+mn-lt"/>
              </a:rPr>
              <a:t>!</a:t>
            </a:r>
          </a:p>
        </p:txBody>
      </p:sp>
      <p:sp>
        <p:nvSpPr>
          <p:cNvPr id="4" name="Rounded Rectangle 3"/>
          <p:cNvSpPr/>
          <p:nvPr/>
        </p:nvSpPr>
        <p:spPr>
          <a:xfrm>
            <a:off x="1077999" y="1546453"/>
            <a:ext cx="7500990" cy="50006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0" b="1" dirty="0">
              <a:solidFill>
                <a:schemeClr val="tx2">
                  <a:lumMod val="60000"/>
                  <a:lumOff val="40000"/>
                </a:schemeClr>
              </a:solidFill>
            </a:endParaRPr>
          </a:p>
        </p:txBody>
      </p:sp>
      <p:sp>
        <p:nvSpPr>
          <p:cNvPr id="5" name="Rectangle 4"/>
          <p:cNvSpPr/>
          <p:nvPr/>
        </p:nvSpPr>
        <p:spPr>
          <a:xfrm>
            <a:off x="1282604" y="1646445"/>
            <a:ext cx="7286676" cy="1200329"/>
          </a:xfrm>
          <a:prstGeom prst="rect">
            <a:avLst/>
          </a:prstGeom>
        </p:spPr>
        <p:txBody>
          <a:bodyPr wrap="square">
            <a:spAutoFit/>
          </a:bodyPr>
          <a:lstStyle/>
          <a:p>
            <a:pPr algn="ctr"/>
            <a:r>
              <a:rPr lang="en-GB" sz="3600" b="1" dirty="0">
                <a:solidFill>
                  <a:schemeClr val="tx2">
                    <a:lumMod val="60000"/>
                    <a:lumOff val="40000"/>
                  </a:schemeClr>
                </a:solidFill>
              </a:rPr>
              <a:t>Paragraph 2- 8.30 Ash and Steam emerge from volcano top.</a:t>
            </a:r>
          </a:p>
        </p:txBody>
      </p:sp>
      <p:sp>
        <p:nvSpPr>
          <p:cNvPr id="6" name="TextBox 5"/>
          <p:cNvSpPr txBox="1"/>
          <p:nvPr/>
        </p:nvSpPr>
        <p:spPr>
          <a:xfrm>
            <a:off x="1483854" y="2927662"/>
            <a:ext cx="6884179" cy="3416320"/>
          </a:xfrm>
          <a:prstGeom prst="rect">
            <a:avLst/>
          </a:prstGeom>
          <a:noFill/>
        </p:spPr>
        <p:txBody>
          <a:bodyPr wrap="square" rtlCol="0">
            <a:spAutoFit/>
          </a:bodyPr>
          <a:lstStyle/>
          <a:p>
            <a:pPr algn="ctr"/>
            <a:r>
              <a:rPr lang="en-GB" sz="3600" b="1" dirty="0"/>
              <a:t>COLOUR</a:t>
            </a:r>
          </a:p>
          <a:p>
            <a:pPr algn="ctr"/>
            <a:r>
              <a:rPr lang="en-GB" sz="3600" b="1" dirty="0"/>
              <a:t>ADJECTIVES/ ADVERBS</a:t>
            </a:r>
          </a:p>
          <a:p>
            <a:pPr algn="ctr"/>
            <a:r>
              <a:rPr lang="en-GB" sz="3600" b="1" dirty="0"/>
              <a:t>SENSES</a:t>
            </a:r>
          </a:p>
          <a:p>
            <a:pPr algn="ctr"/>
            <a:r>
              <a:rPr lang="en-GB" sz="3600" b="1" dirty="0"/>
              <a:t>SENTENCE STRUCTURES (STARTS)</a:t>
            </a:r>
          </a:p>
          <a:p>
            <a:pPr algn="ctr"/>
            <a:r>
              <a:rPr lang="en-GB" sz="3600" b="1" dirty="0"/>
              <a:t>IMAGERY (SIMILIES)</a:t>
            </a:r>
          </a:p>
          <a:p>
            <a:pPr algn="ctr"/>
            <a:r>
              <a:rPr lang="en-GB" sz="3600" b="1" dirty="0"/>
              <a:t>EMOTIONS</a:t>
            </a:r>
          </a:p>
        </p:txBody>
      </p:sp>
      <p:sp>
        <p:nvSpPr>
          <p:cNvPr id="10" name="Title 3"/>
          <p:cNvSpPr txBox="1">
            <a:spLocks/>
          </p:cNvSpPr>
          <p:nvPr/>
        </p:nvSpPr>
        <p:spPr>
          <a:xfrm>
            <a:off x="492919" y="10001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12"/>
          <p:cNvSpPr/>
          <p:nvPr/>
        </p:nvSpPr>
        <p:spPr>
          <a:xfrm>
            <a:off x="707887" y="0"/>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
        <p:nvSpPr>
          <p:cNvPr id="11" name="TextBox 10">
            <a:extLst>
              <a:ext uri="{FF2B5EF4-FFF2-40B4-BE49-F238E27FC236}">
                <a16:creationId xmlns:a16="http://schemas.microsoft.com/office/drawing/2014/main" id="{3C9A5608-C5FB-4884-9D14-0C3D403DA446}"/>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Planning</a:t>
            </a:r>
          </a:p>
        </p:txBody>
      </p:sp>
    </p:spTree>
    <p:extLst>
      <p:ext uri="{BB962C8B-B14F-4D97-AF65-F5344CB8AC3E}">
        <p14:creationId xmlns:p14="http://schemas.microsoft.com/office/powerpoint/2010/main" val="765092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915" y="785793"/>
            <a:ext cx="3960055" cy="621198"/>
          </a:xfrm>
        </p:spPr>
        <p:style>
          <a:lnRef idx="2">
            <a:schemeClr val="dk1"/>
          </a:lnRef>
          <a:fillRef idx="1">
            <a:schemeClr val="lt1"/>
          </a:fillRef>
          <a:effectRef idx="0">
            <a:schemeClr val="dk1"/>
          </a:effectRef>
          <a:fontRef idx="minor">
            <a:schemeClr val="dk1"/>
          </a:fontRef>
        </p:style>
        <p:txBody>
          <a:bodyPr>
            <a:normAutofit/>
          </a:bodyPr>
          <a:lstStyle/>
          <a:p>
            <a:r>
              <a:rPr lang="en-GB" sz="3600" b="1" dirty="0">
                <a:ln>
                  <a:solidFill>
                    <a:sysClr val="windowText" lastClr="000000"/>
                  </a:solidFill>
                </a:ln>
                <a:solidFill>
                  <a:srgbClr val="FF0000"/>
                </a:solidFill>
                <a:latin typeface="+mn-lt"/>
              </a:rPr>
              <a:t>Remember </a:t>
            </a:r>
            <a:r>
              <a:rPr lang="en-GB" sz="3600" b="1" dirty="0">
                <a:ln>
                  <a:solidFill>
                    <a:sysClr val="windowText" lastClr="000000"/>
                  </a:solidFill>
                </a:ln>
                <a:solidFill>
                  <a:srgbClr val="00B050"/>
                </a:solidFill>
                <a:latin typeface="+mn-lt"/>
              </a:rPr>
              <a:t>C</a:t>
            </a:r>
            <a:r>
              <a:rPr lang="en-GB" sz="3600" b="1" dirty="0">
                <a:ln>
                  <a:solidFill>
                    <a:sysClr val="windowText" lastClr="000000"/>
                  </a:solidFill>
                </a:ln>
                <a:solidFill>
                  <a:srgbClr val="00B0F0"/>
                </a:solidFill>
                <a:latin typeface="+mn-lt"/>
              </a:rPr>
              <a:t>A</a:t>
            </a:r>
            <a:r>
              <a:rPr lang="en-GB" sz="3600" b="1" dirty="0">
                <a:ln>
                  <a:solidFill>
                    <a:sysClr val="windowText" lastClr="000000"/>
                  </a:solidFill>
                </a:ln>
                <a:solidFill>
                  <a:srgbClr val="7030A0"/>
                </a:solidFill>
                <a:latin typeface="+mn-lt"/>
              </a:rPr>
              <a:t>S</a:t>
            </a:r>
            <a:r>
              <a:rPr lang="en-GB" sz="3600" b="1" dirty="0">
                <a:ln>
                  <a:solidFill>
                    <a:sysClr val="windowText" lastClr="000000"/>
                  </a:solidFill>
                </a:ln>
                <a:solidFill>
                  <a:srgbClr val="FF3399"/>
                </a:solidFill>
                <a:latin typeface="+mn-lt"/>
              </a:rPr>
              <a:t>S</a:t>
            </a:r>
            <a:r>
              <a:rPr lang="en-GB" sz="3600" b="1" dirty="0">
                <a:ln>
                  <a:solidFill>
                    <a:sysClr val="windowText" lastClr="000000"/>
                  </a:solidFill>
                </a:ln>
                <a:solidFill>
                  <a:srgbClr val="CC99FF"/>
                </a:solidFill>
                <a:latin typeface="+mn-lt"/>
              </a:rPr>
              <a:t>I</a:t>
            </a:r>
            <a:r>
              <a:rPr lang="en-GB" sz="3600" b="1" dirty="0">
                <a:ln>
                  <a:solidFill>
                    <a:sysClr val="windowText" lastClr="000000"/>
                  </a:solidFill>
                </a:ln>
                <a:solidFill>
                  <a:srgbClr val="0F0FC1"/>
                </a:solidFill>
                <a:latin typeface="+mn-lt"/>
              </a:rPr>
              <a:t>E</a:t>
            </a:r>
            <a:r>
              <a:rPr lang="en-GB" sz="3600" b="1" dirty="0">
                <a:ln>
                  <a:solidFill>
                    <a:sysClr val="windowText" lastClr="000000"/>
                  </a:solidFill>
                </a:ln>
                <a:solidFill>
                  <a:srgbClr val="FF0000"/>
                </a:solidFill>
                <a:latin typeface="+mn-lt"/>
              </a:rPr>
              <a:t>!</a:t>
            </a:r>
          </a:p>
        </p:txBody>
      </p:sp>
      <p:sp>
        <p:nvSpPr>
          <p:cNvPr id="4" name="Rounded Rectangle 3"/>
          <p:cNvSpPr/>
          <p:nvPr/>
        </p:nvSpPr>
        <p:spPr>
          <a:xfrm>
            <a:off x="1077999" y="1546453"/>
            <a:ext cx="7500990" cy="50006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0" b="1" dirty="0">
              <a:solidFill>
                <a:schemeClr val="tx2">
                  <a:lumMod val="60000"/>
                  <a:lumOff val="40000"/>
                </a:schemeClr>
              </a:solidFill>
            </a:endParaRPr>
          </a:p>
        </p:txBody>
      </p:sp>
      <p:sp>
        <p:nvSpPr>
          <p:cNvPr id="5" name="Rectangle 4"/>
          <p:cNvSpPr/>
          <p:nvPr/>
        </p:nvSpPr>
        <p:spPr>
          <a:xfrm>
            <a:off x="1282604" y="1646445"/>
            <a:ext cx="7286676" cy="646331"/>
          </a:xfrm>
          <a:prstGeom prst="rect">
            <a:avLst/>
          </a:prstGeom>
        </p:spPr>
        <p:txBody>
          <a:bodyPr wrap="square">
            <a:spAutoFit/>
          </a:bodyPr>
          <a:lstStyle/>
          <a:p>
            <a:pPr algn="ctr"/>
            <a:r>
              <a:rPr lang="en-GB" sz="3600" b="1" dirty="0">
                <a:solidFill>
                  <a:schemeClr val="tx2">
                    <a:lumMod val="60000"/>
                    <a:lumOff val="40000"/>
                  </a:schemeClr>
                </a:solidFill>
              </a:rPr>
              <a:t>Paragraph 3- The Eruption</a:t>
            </a:r>
          </a:p>
        </p:txBody>
      </p:sp>
      <p:sp>
        <p:nvSpPr>
          <p:cNvPr id="6" name="TextBox 5"/>
          <p:cNvSpPr txBox="1"/>
          <p:nvPr/>
        </p:nvSpPr>
        <p:spPr>
          <a:xfrm>
            <a:off x="1483854" y="2927662"/>
            <a:ext cx="6884179" cy="3416320"/>
          </a:xfrm>
          <a:prstGeom prst="rect">
            <a:avLst/>
          </a:prstGeom>
          <a:noFill/>
        </p:spPr>
        <p:txBody>
          <a:bodyPr wrap="square" rtlCol="0">
            <a:spAutoFit/>
          </a:bodyPr>
          <a:lstStyle/>
          <a:p>
            <a:pPr algn="ctr"/>
            <a:r>
              <a:rPr lang="en-GB" sz="3600" b="1" dirty="0"/>
              <a:t>COLOUR</a:t>
            </a:r>
          </a:p>
          <a:p>
            <a:pPr algn="ctr"/>
            <a:r>
              <a:rPr lang="en-GB" sz="3600" b="1" dirty="0"/>
              <a:t>ADJECTIVES/ ADVERBS</a:t>
            </a:r>
          </a:p>
          <a:p>
            <a:pPr algn="ctr"/>
            <a:r>
              <a:rPr lang="en-GB" sz="3600" b="1" dirty="0"/>
              <a:t>SENSES</a:t>
            </a:r>
          </a:p>
          <a:p>
            <a:pPr algn="ctr"/>
            <a:r>
              <a:rPr lang="en-GB" sz="3600" b="1" dirty="0"/>
              <a:t>SENTENCE STRUCTURES (STARTS)</a:t>
            </a:r>
          </a:p>
          <a:p>
            <a:pPr algn="ctr"/>
            <a:r>
              <a:rPr lang="en-GB" sz="3600" b="1" dirty="0"/>
              <a:t>IMAGERY (SIMILIES)</a:t>
            </a:r>
          </a:p>
          <a:p>
            <a:pPr algn="ctr"/>
            <a:r>
              <a:rPr lang="en-GB" sz="3600" b="1" dirty="0"/>
              <a:t>EMOTIONS</a:t>
            </a:r>
          </a:p>
        </p:txBody>
      </p:sp>
      <p:sp>
        <p:nvSpPr>
          <p:cNvPr id="10" name="Title 3"/>
          <p:cNvSpPr txBox="1">
            <a:spLocks/>
          </p:cNvSpPr>
          <p:nvPr/>
        </p:nvSpPr>
        <p:spPr>
          <a:xfrm>
            <a:off x="492919" y="10001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12"/>
          <p:cNvSpPr/>
          <p:nvPr/>
        </p:nvSpPr>
        <p:spPr>
          <a:xfrm>
            <a:off x="707887" y="0"/>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
        <p:nvSpPr>
          <p:cNvPr id="11" name="TextBox 10">
            <a:extLst>
              <a:ext uri="{FF2B5EF4-FFF2-40B4-BE49-F238E27FC236}">
                <a16:creationId xmlns:a16="http://schemas.microsoft.com/office/drawing/2014/main" id="{3C9A5608-C5FB-4884-9D14-0C3D403DA446}"/>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Planning</a:t>
            </a:r>
          </a:p>
        </p:txBody>
      </p:sp>
    </p:spTree>
    <p:extLst>
      <p:ext uri="{BB962C8B-B14F-4D97-AF65-F5344CB8AC3E}">
        <p14:creationId xmlns:p14="http://schemas.microsoft.com/office/powerpoint/2010/main" val="343367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593" y="1652157"/>
            <a:ext cx="7886700" cy="3553683"/>
          </a:xfrm>
        </p:spPr>
        <p:style>
          <a:lnRef idx="2">
            <a:schemeClr val="dk1"/>
          </a:lnRef>
          <a:fillRef idx="1">
            <a:schemeClr val="lt1"/>
          </a:fillRef>
          <a:effectRef idx="0">
            <a:schemeClr val="dk1"/>
          </a:effectRef>
          <a:fontRef idx="minor">
            <a:schemeClr val="dk1"/>
          </a:fontRef>
        </p:style>
        <p:txBody>
          <a:bodyPr/>
          <a:lstStyle/>
          <a:p>
            <a:pPr algn="ctr">
              <a:buNone/>
            </a:pPr>
            <a:r>
              <a:rPr lang="en-GB" dirty="0"/>
              <a:t>In order to get a good level you need to be able to </a:t>
            </a:r>
            <a:r>
              <a:rPr lang="en-GB" b="1" dirty="0">
                <a:ln>
                  <a:solidFill>
                    <a:sysClr val="windowText" lastClr="000000"/>
                  </a:solidFill>
                </a:ln>
                <a:solidFill>
                  <a:srgbClr val="FF0000"/>
                </a:solidFill>
              </a:rPr>
              <a:t>use </a:t>
            </a:r>
            <a:r>
              <a:rPr lang="en-GB" b="1" dirty="0">
                <a:ln>
                  <a:solidFill>
                    <a:sysClr val="windowText" lastClr="000000"/>
                  </a:solidFill>
                </a:ln>
                <a:solidFill>
                  <a:srgbClr val="FFC000"/>
                </a:solidFill>
              </a:rPr>
              <a:t>a variety </a:t>
            </a:r>
            <a:r>
              <a:rPr lang="en-GB" b="1" dirty="0">
                <a:ln>
                  <a:solidFill>
                    <a:sysClr val="windowText" lastClr="000000"/>
                  </a:solidFill>
                </a:ln>
                <a:solidFill>
                  <a:srgbClr val="FFFF00"/>
                </a:solidFill>
              </a:rPr>
              <a:t>of </a:t>
            </a:r>
            <a:r>
              <a:rPr lang="en-GB" b="1" dirty="0">
                <a:ln>
                  <a:solidFill>
                    <a:sysClr val="windowText" lastClr="000000"/>
                  </a:solidFill>
                </a:ln>
                <a:solidFill>
                  <a:srgbClr val="00B050"/>
                </a:solidFill>
              </a:rPr>
              <a:t>sentence</a:t>
            </a:r>
            <a:r>
              <a:rPr lang="en-GB" b="1" dirty="0">
                <a:ln>
                  <a:solidFill>
                    <a:sysClr val="windowText" lastClr="000000"/>
                  </a:solidFill>
                </a:ln>
                <a:solidFill>
                  <a:srgbClr val="FF0000"/>
                </a:solidFill>
              </a:rPr>
              <a:t> </a:t>
            </a:r>
            <a:r>
              <a:rPr lang="en-GB" b="1" dirty="0">
                <a:ln>
                  <a:solidFill>
                    <a:sysClr val="windowText" lastClr="000000"/>
                  </a:solidFill>
                </a:ln>
                <a:solidFill>
                  <a:srgbClr val="00B0F0"/>
                </a:solidFill>
              </a:rPr>
              <a:t>structures</a:t>
            </a:r>
            <a:r>
              <a:rPr lang="en-GB" dirty="0">
                <a:ln>
                  <a:solidFill>
                    <a:sysClr val="windowText" lastClr="000000"/>
                  </a:solidFill>
                </a:ln>
                <a:solidFill>
                  <a:srgbClr val="FF0000"/>
                </a:solidFill>
              </a:rPr>
              <a:t> </a:t>
            </a:r>
            <a:r>
              <a:rPr lang="en-GB" dirty="0"/>
              <a:t>to achieve different effects. </a:t>
            </a:r>
          </a:p>
          <a:p>
            <a:pPr algn="ctr">
              <a:buNone/>
            </a:pPr>
            <a:endParaRPr lang="en-GB" dirty="0"/>
          </a:p>
          <a:p>
            <a:pPr algn="ctr">
              <a:buNone/>
            </a:pPr>
            <a:r>
              <a:rPr lang="en-GB" sz="3600" b="1" dirty="0">
                <a:ln>
                  <a:solidFill>
                    <a:sysClr val="windowText" lastClr="000000"/>
                  </a:solidFill>
                </a:ln>
                <a:solidFill>
                  <a:srgbClr val="FF0000"/>
                </a:solidFill>
              </a:rPr>
              <a:t>Can </a:t>
            </a:r>
            <a:r>
              <a:rPr lang="en-GB" sz="3600" b="1" dirty="0">
                <a:ln>
                  <a:solidFill>
                    <a:sysClr val="windowText" lastClr="000000"/>
                  </a:solidFill>
                </a:ln>
                <a:solidFill>
                  <a:srgbClr val="FFC000"/>
                </a:solidFill>
              </a:rPr>
              <a:t>anyone</a:t>
            </a:r>
            <a:r>
              <a:rPr lang="en-GB" sz="3600" b="1" dirty="0">
                <a:ln>
                  <a:solidFill>
                    <a:sysClr val="windowText" lastClr="000000"/>
                  </a:solidFill>
                </a:ln>
                <a:solidFill>
                  <a:srgbClr val="FF0000"/>
                </a:solidFill>
              </a:rPr>
              <a:t> </a:t>
            </a:r>
            <a:r>
              <a:rPr lang="en-GB" sz="3600" b="1" dirty="0">
                <a:ln>
                  <a:solidFill>
                    <a:sysClr val="windowText" lastClr="000000"/>
                  </a:solidFill>
                </a:ln>
                <a:solidFill>
                  <a:srgbClr val="FFFF00"/>
                </a:solidFill>
              </a:rPr>
              <a:t>explain</a:t>
            </a:r>
            <a:r>
              <a:rPr lang="en-GB" sz="3600" b="1" dirty="0">
                <a:ln>
                  <a:solidFill>
                    <a:sysClr val="windowText" lastClr="000000"/>
                  </a:solidFill>
                </a:ln>
                <a:solidFill>
                  <a:srgbClr val="FF0000"/>
                </a:solidFill>
              </a:rPr>
              <a:t> </a:t>
            </a:r>
            <a:r>
              <a:rPr lang="en-GB" sz="3600" b="1" dirty="0">
                <a:ln>
                  <a:solidFill>
                    <a:sysClr val="windowText" lastClr="000000"/>
                  </a:solidFill>
                </a:ln>
                <a:solidFill>
                  <a:srgbClr val="00B050"/>
                </a:solidFill>
              </a:rPr>
              <a:t>what</a:t>
            </a:r>
            <a:r>
              <a:rPr lang="en-GB" sz="3600" b="1" dirty="0">
                <a:ln>
                  <a:solidFill>
                    <a:sysClr val="windowText" lastClr="000000"/>
                  </a:solidFill>
                </a:ln>
                <a:solidFill>
                  <a:srgbClr val="FF0000"/>
                </a:solidFill>
              </a:rPr>
              <a:t> </a:t>
            </a:r>
            <a:r>
              <a:rPr lang="en-GB" sz="3600" b="1" dirty="0">
                <a:ln>
                  <a:solidFill>
                    <a:sysClr val="windowText" lastClr="000000"/>
                  </a:solidFill>
                </a:ln>
                <a:solidFill>
                  <a:srgbClr val="00B0F0"/>
                </a:solidFill>
              </a:rPr>
              <a:t>a simple, </a:t>
            </a:r>
            <a:r>
              <a:rPr lang="en-GB" sz="3600" b="1" dirty="0">
                <a:ln>
                  <a:solidFill>
                    <a:sysClr val="windowText" lastClr="000000"/>
                  </a:solidFill>
                </a:ln>
                <a:solidFill>
                  <a:srgbClr val="0070C0"/>
                </a:solidFill>
              </a:rPr>
              <a:t>compound</a:t>
            </a:r>
            <a:r>
              <a:rPr lang="en-GB" sz="3600" b="1" dirty="0">
                <a:ln>
                  <a:solidFill>
                    <a:sysClr val="windowText" lastClr="000000"/>
                  </a:solidFill>
                </a:ln>
                <a:solidFill>
                  <a:srgbClr val="FF0000"/>
                </a:solidFill>
              </a:rPr>
              <a:t> </a:t>
            </a:r>
            <a:r>
              <a:rPr lang="en-GB" sz="3600" b="1" dirty="0">
                <a:ln>
                  <a:solidFill>
                    <a:sysClr val="windowText" lastClr="000000"/>
                  </a:solidFill>
                </a:ln>
                <a:solidFill>
                  <a:srgbClr val="7030A0"/>
                </a:solidFill>
              </a:rPr>
              <a:t>or complex </a:t>
            </a:r>
            <a:r>
              <a:rPr lang="en-GB" sz="3600" b="1" dirty="0">
                <a:ln>
                  <a:solidFill>
                    <a:sysClr val="windowText" lastClr="000000"/>
                  </a:solidFill>
                </a:ln>
                <a:solidFill>
                  <a:srgbClr val="FF3399"/>
                </a:solidFill>
              </a:rPr>
              <a:t>sentence is? </a:t>
            </a:r>
          </a:p>
        </p:txBody>
      </p:sp>
      <p:sp>
        <p:nvSpPr>
          <p:cNvPr id="4" name="Rectangle 3"/>
          <p:cNvSpPr/>
          <p:nvPr/>
        </p:nvSpPr>
        <p:spPr>
          <a:xfrm>
            <a:off x="707887" y="0"/>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
        <p:nvSpPr>
          <p:cNvPr id="5" name="TextBox 4">
            <a:extLst>
              <a:ext uri="{FF2B5EF4-FFF2-40B4-BE49-F238E27FC236}">
                <a16:creationId xmlns:a16="http://schemas.microsoft.com/office/drawing/2014/main" id="{CE8306F7-1A2B-4667-855F-0C5783984321}"/>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Tree>
    <p:extLst>
      <p:ext uri="{BB962C8B-B14F-4D97-AF65-F5344CB8AC3E}">
        <p14:creationId xmlns:p14="http://schemas.microsoft.com/office/powerpoint/2010/main" val="31690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915" y="785793"/>
            <a:ext cx="3960055" cy="621198"/>
          </a:xfrm>
        </p:spPr>
        <p:style>
          <a:lnRef idx="2">
            <a:schemeClr val="dk1"/>
          </a:lnRef>
          <a:fillRef idx="1">
            <a:schemeClr val="lt1"/>
          </a:fillRef>
          <a:effectRef idx="0">
            <a:schemeClr val="dk1"/>
          </a:effectRef>
          <a:fontRef idx="minor">
            <a:schemeClr val="dk1"/>
          </a:fontRef>
        </p:style>
        <p:txBody>
          <a:bodyPr>
            <a:normAutofit/>
          </a:bodyPr>
          <a:lstStyle/>
          <a:p>
            <a:r>
              <a:rPr lang="en-GB" sz="3600" b="1" dirty="0">
                <a:ln>
                  <a:solidFill>
                    <a:sysClr val="windowText" lastClr="000000"/>
                  </a:solidFill>
                </a:ln>
                <a:solidFill>
                  <a:srgbClr val="FF0000"/>
                </a:solidFill>
                <a:latin typeface="+mn-lt"/>
              </a:rPr>
              <a:t>Remember </a:t>
            </a:r>
            <a:r>
              <a:rPr lang="en-GB" sz="3600" b="1" dirty="0">
                <a:ln>
                  <a:solidFill>
                    <a:sysClr val="windowText" lastClr="000000"/>
                  </a:solidFill>
                </a:ln>
                <a:solidFill>
                  <a:srgbClr val="00B050"/>
                </a:solidFill>
                <a:latin typeface="+mn-lt"/>
              </a:rPr>
              <a:t>C</a:t>
            </a:r>
            <a:r>
              <a:rPr lang="en-GB" sz="3600" b="1" dirty="0">
                <a:ln>
                  <a:solidFill>
                    <a:sysClr val="windowText" lastClr="000000"/>
                  </a:solidFill>
                </a:ln>
                <a:solidFill>
                  <a:srgbClr val="00B0F0"/>
                </a:solidFill>
                <a:latin typeface="+mn-lt"/>
              </a:rPr>
              <a:t>A</a:t>
            </a:r>
            <a:r>
              <a:rPr lang="en-GB" sz="3600" b="1" dirty="0">
                <a:ln>
                  <a:solidFill>
                    <a:sysClr val="windowText" lastClr="000000"/>
                  </a:solidFill>
                </a:ln>
                <a:solidFill>
                  <a:srgbClr val="7030A0"/>
                </a:solidFill>
                <a:latin typeface="+mn-lt"/>
              </a:rPr>
              <a:t>S</a:t>
            </a:r>
            <a:r>
              <a:rPr lang="en-GB" sz="3600" b="1" dirty="0">
                <a:ln>
                  <a:solidFill>
                    <a:sysClr val="windowText" lastClr="000000"/>
                  </a:solidFill>
                </a:ln>
                <a:solidFill>
                  <a:srgbClr val="FF3399"/>
                </a:solidFill>
                <a:latin typeface="+mn-lt"/>
              </a:rPr>
              <a:t>S</a:t>
            </a:r>
            <a:r>
              <a:rPr lang="en-GB" sz="3600" b="1" dirty="0">
                <a:ln>
                  <a:solidFill>
                    <a:sysClr val="windowText" lastClr="000000"/>
                  </a:solidFill>
                </a:ln>
                <a:solidFill>
                  <a:srgbClr val="CC99FF"/>
                </a:solidFill>
                <a:latin typeface="+mn-lt"/>
              </a:rPr>
              <a:t>I</a:t>
            </a:r>
            <a:r>
              <a:rPr lang="en-GB" sz="3600" b="1" dirty="0">
                <a:ln>
                  <a:solidFill>
                    <a:sysClr val="windowText" lastClr="000000"/>
                  </a:solidFill>
                </a:ln>
                <a:solidFill>
                  <a:srgbClr val="0F0FC1"/>
                </a:solidFill>
                <a:latin typeface="+mn-lt"/>
              </a:rPr>
              <a:t>E</a:t>
            </a:r>
            <a:r>
              <a:rPr lang="en-GB" sz="3600" b="1" dirty="0">
                <a:ln>
                  <a:solidFill>
                    <a:sysClr val="windowText" lastClr="000000"/>
                  </a:solidFill>
                </a:ln>
                <a:solidFill>
                  <a:srgbClr val="FF0000"/>
                </a:solidFill>
                <a:latin typeface="+mn-lt"/>
              </a:rPr>
              <a:t>!</a:t>
            </a:r>
          </a:p>
        </p:txBody>
      </p:sp>
      <p:sp>
        <p:nvSpPr>
          <p:cNvPr id="4" name="Rounded Rectangle 3"/>
          <p:cNvSpPr/>
          <p:nvPr/>
        </p:nvSpPr>
        <p:spPr>
          <a:xfrm>
            <a:off x="1077999" y="1546453"/>
            <a:ext cx="7500990" cy="50006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0" b="1" dirty="0">
              <a:solidFill>
                <a:schemeClr val="tx2">
                  <a:lumMod val="60000"/>
                  <a:lumOff val="40000"/>
                </a:schemeClr>
              </a:solidFill>
            </a:endParaRPr>
          </a:p>
        </p:txBody>
      </p:sp>
      <p:sp>
        <p:nvSpPr>
          <p:cNvPr id="5" name="Rectangle 4"/>
          <p:cNvSpPr/>
          <p:nvPr/>
        </p:nvSpPr>
        <p:spPr>
          <a:xfrm>
            <a:off x="1282604" y="1646445"/>
            <a:ext cx="7286676" cy="646331"/>
          </a:xfrm>
          <a:prstGeom prst="rect">
            <a:avLst/>
          </a:prstGeom>
        </p:spPr>
        <p:txBody>
          <a:bodyPr wrap="square">
            <a:spAutoFit/>
          </a:bodyPr>
          <a:lstStyle/>
          <a:p>
            <a:pPr algn="ctr"/>
            <a:r>
              <a:rPr lang="en-GB" sz="3600" b="1" dirty="0">
                <a:solidFill>
                  <a:schemeClr val="tx2">
                    <a:lumMod val="60000"/>
                    <a:lumOff val="40000"/>
                  </a:schemeClr>
                </a:solidFill>
              </a:rPr>
              <a:t>Paragraph 4- The Aftermath</a:t>
            </a:r>
          </a:p>
        </p:txBody>
      </p:sp>
      <p:sp>
        <p:nvSpPr>
          <p:cNvPr id="6" name="TextBox 5"/>
          <p:cNvSpPr txBox="1"/>
          <p:nvPr/>
        </p:nvSpPr>
        <p:spPr>
          <a:xfrm>
            <a:off x="1483854" y="2927662"/>
            <a:ext cx="6884179" cy="3416320"/>
          </a:xfrm>
          <a:prstGeom prst="rect">
            <a:avLst/>
          </a:prstGeom>
          <a:noFill/>
        </p:spPr>
        <p:txBody>
          <a:bodyPr wrap="square" rtlCol="0">
            <a:spAutoFit/>
          </a:bodyPr>
          <a:lstStyle/>
          <a:p>
            <a:pPr algn="ctr"/>
            <a:r>
              <a:rPr lang="en-GB" sz="3600" b="1" dirty="0"/>
              <a:t>COLOUR</a:t>
            </a:r>
          </a:p>
          <a:p>
            <a:pPr algn="ctr"/>
            <a:r>
              <a:rPr lang="en-GB" sz="3600" b="1" dirty="0"/>
              <a:t>ADJECTIVES/ ADVERBS</a:t>
            </a:r>
          </a:p>
          <a:p>
            <a:pPr algn="ctr"/>
            <a:r>
              <a:rPr lang="en-GB" sz="3600" b="1" dirty="0"/>
              <a:t>SENSES</a:t>
            </a:r>
          </a:p>
          <a:p>
            <a:pPr algn="ctr"/>
            <a:r>
              <a:rPr lang="en-GB" sz="3600" b="1" dirty="0"/>
              <a:t>SENTENCE STRUCTURES (STARTS)</a:t>
            </a:r>
          </a:p>
          <a:p>
            <a:pPr algn="ctr"/>
            <a:r>
              <a:rPr lang="en-GB" sz="3600" b="1" dirty="0"/>
              <a:t>IMAGERY (SIMILIES)</a:t>
            </a:r>
          </a:p>
          <a:p>
            <a:pPr algn="ctr"/>
            <a:r>
              <a:rPr lang="en-GB" sz="3600" b="1" dirty="0"/>
              <a:t>EMOTIONS</a:t>
            </a:r>
          </a:p>
        </p:txBody>
      </p:sp>
      <p:sp>
        <p:nvSpPr>
          <p:cNvPr id="10" name="Title 3"/>
          <p:cNvSpPr txBox="1">
            <a:spLocks/>
          </p:cNvSpPr>
          <p:nvPr/>
        </p:nvSpPr>
        <p:spPr>
          <a:xfrm>
            <a:off x="492919" y="10001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12"/>
          <p:cNvSpPr/>
          <p:nvPr/>
        </p:nvSpPr>
        <p:spPr>
          <a:xfrm>
            <a:off x="707887" y="0"/>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
        <p:nvSpPr>
          <p:cNvPr id="11" name="TextBox 10">
            <a:extLst>
              <a:ext uri="{FF2B5EF4-FFF2-40B4-BE49-F238E27FC236}">
                <a16:creationId xmlns:a16="http://schemas.microsoft.com/office/drawing/2014/main" id="{3C9A5608-C5FB-4884-9D14-0C3D403DA446}"/>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Planning</a:t>
            </a:r>
          </a:p>
        </p:txBody>
      </p:sp>
    </p:spTree>
    <p:extLst>
      <p:ext uri="{BB962C8B-B14F-4D97-AF65-F5344CB8AC3E}">
        <p14:creationId xmlns:p14="http://schemas.microsoft.com/office/powerpoint/2010/main" val="3812215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035" y="776074"/>
            <a:ext cx="3625816" cy="2308324"/>
          </a:xfrm>
          <a:prstGeom prst="rect">
            <a:avLst/>
          </a:prstGeom>
          <a:solidFill>
            <a:schemeClr val="bg1"/>
          </a:solidFill>
          <a:ln w="76200">
            <a:solidFill>
              <a:schemeClr val="accent1">
                <a:lumMod val="20000"/>
                <a:lumOff val="80000"/>
              </a:schemeClr>
            </a:solidFill>
          </a:ln>
        </p:spPr>
        <p:txBody>
          <a:bodyPr wrap="square">
            <a:spAutoFit/>
          </a:bodyPr>
          <a:lstStyle/>
          <a:p>
            <a:pPr algn="ctr"/>
            <a:r>
              <a:rPr lang="en-GB" sz="2000" b="1" dirty="0"/>
              <a:t>Writing Our Eyewitness Accounts</a:t>
            </a:r>
            <a:br>
              <a:rPr lang="en-GB" sz="2000" b="1" dirty="0"/>
            </a:br>
            <a:r>
              <a:rPr lang="en-GB" sz="2000" b="1" dirty="0"/>
              <a:t>Choose a topic and write your account</a:t>
            </a:r>
            <a:r>
              <a:rPr lang="en-GB" sz="1600" dirty="0"/>
              <a:t>.</a:t>
            </a:r>
          </a:p>
          <a:p>
            <a:pPr marL="285750" indent="-285750" algn="ctr">
              <a:buFont typeface="Arial" panose="020B0604020202020204" pitchFamily="34" charset="0"/>
              <a:buChar char="•"/>
            </a:pPr>
            <a:r>
              <a:rPr lang="en-GB" sz="1600" dirty="0">
                <a:solidFill>
                  <a:srgbClr val="0070C0"/>
                </a:solidFill>
                <a:latin typeface="Comic Sans MS" pitchFamily="66" charset="0"/>
              </a:rPr>
              <a:t>A tsunami</a:t>
            </a:r>
          </a:p>
          <a:p>
            <a:pPr marL="285750" indent="-285750" algn="ctr">
              <a:buFont typeface="Arial" panose="020B0604020202020204" pitchFamily="34" charset="0"/>
              <a:buChar char="•"/>
            </a:pPr>
            <a:r>
              <a:rPr lang="en-GB" sz="1600" dirty="0">
                <a:solidFill>
                  <a:srgbClr val="0070C0"/>
                </a:solidFill>
                <a:latin typeface="Comic Sans MS" pitchFamily="66" charset="0"/>
              </a:rPr>
              <a:t>A violent thunderstorm</a:t>
            </a:r>
          </a:p>
          <a:p>
            <a:pPr marL="285750" indent="-285750" algn="ctr">
              <a:buFont typeface="Arial" panose="020B0604020202020204" pitchFamily="34" charset="0"/>
              <a:buChar char="•"/>
            </a:pPr>
            <a:r>
              <a:rPr lang="en-GB" sz="1600" dirty="0">
                <a:solidFill>
                  <a:srgbClr val="0070C0"/>
                </a:solidFill>
                <a:latin typeface="Comic Sans MS" pitchFamily="66" charset="0"/>
              </a:rPr>
              <a:t>A blizzard.</a:t>
            </a:r>
            <a:br>
              <a:rPr lang="en-GB" sz="1600" dirty="0">
                <a:solidFill>
                  <a:srgbClr val="0070C0"/>
                </a:solidFill>
                <a:latin typeface="Comic Sans MS" pitchFamily="66" charset="0"/>
              </a:rPr>
            </a:br>
            <a:endParaRPr lang="en-GB" sz="1600" dirty="0"/>
          </a:p>
        </p:txBody>
      </p:sp>
      <p:sp>
        <p:nvSpPr>
          <p:cNvPr id="3" name="Rectangle 2"/>
          <p:cNvSpPr/>
          <p:nvPr/>
        </p:nvSpPr>
        <p:spPr>
          <a:xfrm>
            <a:off x="1139482" y="3398808"/>
            <a:ext cx="3207697" cy="3108543"/>
          </a:xfrm>
          <a:prstGeom prst="rect">
            <a:avLst/>
          </a:prstGeom>
          <a:solidFill>
            <a:schemeClr val="accent2">
              <a:lumMod val="20000"/>
              <a:lumOff val="80000"/>
            </a:schemeClr>
          </a:solidFill>
        </p:spPr>
        <p:txBody>
          <a:bodyPr wrap="square">
            <a:spAutoFit/>
          </a:bodyPr>
          <a:lstStyle/>
          <a:p>
            <a:pPr algn="ctr"/>
            <a:r>
              <a:rPr lang="en-GB" sz="2800" b="1" dirty="0"/>
              <a:t>Writing to Describe</a:t>
            </a:r>
          </a:p>
          <a:p>
            <a:r>
              <a:rPr lang="en-GB" sz="2800" b="1" dirty="0"/>
              <a:t>C</a:t>
            </a:r>
          </a:p>
          <a:p>
            <a:r>
              <a:rPr lang="en-GB" sz="2800" b="1" dirty="0"/>
              <a:t>A</a:t>
            </a:r>
          </a:p>
          <a:p>
            <a:r>
              <a:rPr lang="en-GB" sz="2800" b="1" dirty="0"/>
              <a:t>S</a:t>
            </a:r>
          </a:p>
          <a:p>
            <a:r>
              <a:rPr lang="en-GB" sz="2800" b="1" dirty="0"/>
              <a:t>S</a:t>
            </a:r>
          </a:p>
          <a:p>
            <a:r>
              <a:rPr lang="en-GB" sz="2800" b="1" dirty="0"/>
              <a:t>I</a:t>
            </a:r>
          </a:p>
          <a:p>
            <a:r>
              <a:rPr lang="en-GB" sz="2800" b="1" dirty="0"/>
              <a:t>E</a:t>
            </a:r>
            <a:endParaRPr lang="en-GB" sz="2000" b="1" dirty="0"/>
          </a:p>
        </p:txBody>
      </p:sp>
      <p:sp>
        <p:nvSpPr>
          <p:cNvPr id="4" name="Rectangle 3"/>
          <p:cNvSpPr/>
          <p:nvPr/>
        </p:nvSpPr>
        <p:spPr>
          <a:xfrm>
            <a:off x="4572000" y="1814640"/>
            <a:ext cx="4373592" cy="4401205"/>
          </a:xfrm>
          <a:prstGeom prst="rect">
            <a:avLst/>
          </a:prstGeom>
          <a:solidFill>
            <a:schemeClr val="accent1">
              <a:lumMod val="20000"/>
              <a:lumOff val="80000"/>
            </a:schemeClr>
          </a:solidFill>
        </p:spPr>
        <p:txBody>
          <a:bodyPr wrap="square">
            <a:spAutoFit/>
          </a:bodyPr>
          <a:lstStyle/>
          <a:p>
            <a:pPr algn="ctr"/>
            <a:r>
              <a:rPr lang="en-GB" sz="2800" b="1" u="sng" dirty="0"/>
              <a:t>You must:</a:t>
            </a:r>
          </a:p>
          <a:p>
            <a:endParaRPr lang="en-GB" u="sng" dirty="0"/>
          </a:p>
          <a:p>
            <a:r>
              <a:rPr lang="en-GB" i="1" dirty="0"/>
              <a:t> Write in the first person, imagining you are an eyewitness </a:t>
            </a:r>
          </a:p>
          <a:p>
            <a:endParaRPr lang="en-GB" u="sng" dirty="0"/>
          </a:p>
          <a:p>
            <a:r>
              <a:rPr lang="en-GB" dirty="0"/>
              <a:t>1. Start with a verb ending in </a:t>
            </a:r>
            <a:r>
              <a:rPr lang="en-GB" b="1" dirty="0"/>
              <a:t>- </a:t>
            </a:r>
            <a:r>
              <a:rPr lang="en-GB" b="1" dirty="0" err="1"/>
              <a:t>ing</a:t>
            </a:r>
            <a:endParaRPr lang="en-GB" b="1" dirty="0"/>
          </a:p>
          <a:p>
            <a:r>
              <a:rPr lang="en-GB" dirty="0"/>
              <a:t>2. Start with an adjective ending in </a:t>
            </a:r>
            <a:r>
              <a:rPr lang="en-GB" b="1" dirty="0"/>
              <a:t>- </a:t>
            </a:r>
            <a:r>
              <a:rPr lang="en-GB" b="1" dirty="0" err="1"/>
              <a:t>ed</a:t>
            </a:r>
            <a:endParaRPr lang="en-GB" b="1" dirty="0"/>
          </a:p>
          <a:p>
            <a:r>
              <a:rPr lang="en-GB" dirty="0"/>
              <a:t>3. Start with an adverb ending </a:t>
            </a:r>
            <a:r>
              <a:rPr lang="en-GB" b="1" dirty="0"/>
              <a:t>- </a:t>
            </a:r>
            <a:r>
              <a:rPr lang="en-GB" b="1" dirty="0" err="1"/>
              <a:t>ly</a:t>
            </a:r>
            <a:endParaRPr lang="en-GB" b="1" dirty="0"/>
          </a:p>
          <a:p>
            <a:r>
              <a:rPr lang="en-GB" dirty="0"/>
              <a:t>4. Start with a preposition e.g.  </a:t>
            </a:r>
            <a:r>
              <a:rPr lang="en-GB" b="1" dirty="0"/>
              <a:t>over, at, on </a:t>
            </a:r>
            <a:r>
              <a:rPr lang="en-GB" dirty="0"/>
              <a:t> </a:t>
            </a:r>
          </a:p>
          <a:p>
            <a:r>
              <a:rPr lang="en-GB" dirty="0"/>
              <a:t>5. Use </a:t>
            </a:r>
            <a:r>
              <a:rPr lang="en-GB" b="1" dirty="0"/>
              <a:t>simple, compound, complex</a:t>
            </a:r>
            <a:r>
              <a:rPr lang="en-GB" dirty="0"/>
              <a:t> sentences</a:t>
            </a:r>
            <a:endParaRPr lang="en-GB" b="1" dirty="0"/>
          </a:p>
          <a:p>
            <a:pPr marL="342900" indent="-342900">
              <a:buAutoNum type="arabicPeriod" startAt="6"/>
            </a:pPr>
            <a:r>
              <a:rPr lang="en-GB" dirty="0"/>
              <a:t>Use the senses to describe</a:t>
            </a:r>
          </a:p>
          <a:p>
            <a:pPr marL="342900" indent="-342900">
              <a:buAutoNum type="arabicPeriod" startAt="6"/>
            </a:pPr>
            <a:r>
              <a:rPr lang="en-GB" dirty="0"/>
              <a:t>Use sophisticated vocabulary</a:t>
            </a:r>
          </a:p>
          <a:p>
            <a:pPr marL="342900" indent="-342900">
              <a:buAutoNum type="arabicPeriod" startAt="6"/>
            </a:pPr>
            <a:r>
              <a:rPr lang="en-GB" dirty="0"/>
              <a:t>Use figurative language e.g. similes, metaphors, personification etc.</a:t>
            </a:r>
          </a:p>
        </p:txBody>
      </p:sp>
      <p:sp>
        <p:nvSpPr>
          <p:cNvPr id="6" name="TextBox 5"/>
          <p:cNvSpPr txBox="1"/>
          <p:nvPr/>
        </p:nvSpPr>
        <p:spPr>
          <a:xfrm>
            <a:off x="4779034" y="845765"/>
            <a:ext cx="4011581" cy="769441"/>
          </a:xfrm>
          <a:prstGeom prst="rect">
            <a:avLst/>
          </a:prstGeom>
          <a:solidFill>
            <a:schemeClr val="accent2">
              <a:lumMod val="20000"/>
              <a:lumOff val="80000"/>
            </a:schemeClr>
          </a:solidFill>
        </p:spPr>
        <p:txBody>
          <a:bodyPr wrap="square" rtlCol="0">
            <a:spAutoFit/>
          </a:bodyPr>
          <a:lstStyle/>
          <a:p>
            <a:pPr algn="ctr"/>
            <a:r>
              <a:rPr lang="en-GB" sz="4400" b="1" dirty="0"/>
              <a:t>Writing Success</a:t>
            </a:r>
          </a:p>
        </p:txBody>
      </p:sp>
      <p:sp>
        <p:nvSpPr>
          <p:cNvPr id="8" name="Rectangle 7"/>
          <p:cNvSpPr/>
          <p:nvPr/>
        </p:nvSpPr>
        <p:spPr>
          <a:xfrm>
            <a:off x="707887" y="0"/>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B050"/>
                </a:solidFill>
                <a:latin typeface="+mn-lt"/>
              </a:rPr>
              <a:t>use </a:t>
            </a:r>
            <a:r>
              <a:rPr lang="en-GB" dirty="0">
                <a:latin typeface="+mn-lt"/>
              </a:rPr>
              <a:t>descriptive writing features in order to </a:t>
            </a:r>
            <a:r>
              <a:rPr lang="en-GB" dirty="0">
                <a:solidFill>
                  <a:srgbClr val="FF0066"/>
                </a:solidFill>
                <a:latin typeface="+mn-lt"/>
              </a:rPr>
              <a:t>create </a:t>
            </a:r>
            <a:r>
              <a:rPr lang="en-GB" dirty="0">
                <a:latin typeface="+mn-lt"/>
              </a:rPr>
              <a:t>an eye witness account.</a:t>
            </a:r>
            <a:endParaRPr lang="en-GB" dirty="0"/>
          </a:p>
        </p:txBody>
      </p:sp>
      <p:pic>
        <p:nvPicPr>
          <p:cNvPr id="9" name="Picture 8"/>
          <p:cNvPicPr>
            <a:picLocks noChangeAspect="1"/>
          </p:cNvPicPr>
          <p:nvPr/>
        </p:nvPicPr>
        <p:blipFill>
          <a:blip r:embed="rId2"/>
          <a:stretch>
            <a:fillRect/>
          </a:stretch>
        </p:blipFill>
        <p:spPr>
          <a:xfrm>
            <a:off x="1777042" y="4336043"/>
            <a:ext cx="2128159" cy="1506450"/>
          </a:xfrm>
          <a:prstGeom prst="rect">
            <a:avLst/>
          </a:prstGeom>
        </p:spPr>
      </p:pic>
      <p:sp>
        <p:nvSpPr>
          <p:cNvPr id="11" name="TextBox 10">
            <a:extLst>
              <a:ext uri="{FF2B5EF4-FFF2-40B4-BE49-F238E27FC236}">
                <a16:creationId xmlns:a16="http://schemas.microsoft.com/office/drawing/2014/main" id="{5CE76C6E-BF31-469B-B7EB-ECC4BDDC46F9}"/>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Writing Task</a:t>
            </a:r>
          </a:p>
        </p:txBody>
      </p:sp>
    </p:spTree>
    <p:extLst>
      <p:ext uri="{BB962C8B-B14F-4D97-AF65-F5344CB8AC3E}">
        <p14:creationId xmlns:p14="http://schemas.microsoft.com/office/powerpoint/2010/main" val="181058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6064" y="764360"/>
            <a:ext cx="3971485" cy="874199"/>
          </a:xfrm>
        </p:spPr>
        <p:style>
          <a:lnRef idx="2">
            <a:schemeClr val="dk1"/>
          </a:lnRef>
          <a:fillRef idx="1">
            <a:schemeClr val="lt1"/>
          </a:fillRef>
          <a:effectRef idx="0">
            <a:schemeClr val="dk1"/>
          </a:effectRef>
          <a:fontRef idx="minor">
            <a:schemeClr val="dk1"/>
          </a:fontRef>
        </p:style>
        <p:txBody>
          <a:bodyPr>
            <a:normAutofit/>
          </a:bodyPr>
          <a:lstStyle/>
          <a:p>
            <a:r>
              <a:rPr lang="en-GB" sz="4000" b="1" dirty="0">
                <a:ln>
                  <a:solidFill>
                    <a:sysClr val="windowText" lastClr="000000"/>
                  </a:solidFill>
                </a:ln>
                <a:solidFill>
                  <a:srgbClr val="0070C0"/>
                </a:solidFill>
              </a:rPr>
              <a:t>Simple sentences</a:t>
            </a:r>
            <a:endParaRPr lang="en-GB" sz="4000" b="1" dirty="0"/>
          </a:p>
        </p:txBody>
      </p:sp>
      <p:sp>
        <p:nvSpPr>
          <p:cNvPr id="3" name="Content Placeholder 2"/>
          <p:cNvSpPr>
            <a:spLocks noGrp="1"/>
          </p:cNvSpPr>
          <p:nvPr>
            <p:ph idx="1"/>
          </p:nvPr>
        </p:nvSpPr>
        <p:spPr>
          <a:xfrm>
            <a:off x="1032304" y="1867828"/>
            <a:ext cx="7886700" cy="4351338"/>
          </a:xfrm>
        </p:spPr>
        <p:style>
          <a:lnRef idx="2">
            <a:schemeClr val="dk1"/>
          </a:lnRef>
          <a:fillRef idx="1">
            <a:schemeClr val="lt1"/>
          </a:fillRef>
          <a:effectRef idx="0">
            <a:schemeClr val="dk1"/>
          </a:effectRef>
          <a:fontRef idx="minor">
            <a:schemeClr val="dk1"/>
          </a:fontRef>
        </p:style>
        <p:txBody>
          <a:bodyPr/>
          <a:lstStyle/>
          <a:p>
            <a:r>
              <a:rPr lang="en-GB" dirty="0"/>
              <a:t>A simple sentence must contain a </a:t>
            </a:r>
            <a:r>
              <a:rPr lang="en-GB" b="1" dirty="0">
                <a:ln>
                  <a:solidFill>
                    <a:sysClr val="windowText" lastClr="000000"/>
                  </a:solidFill>
                </a:ln>
                <a:solidFill>
                  <a:srgbClr val="FFFF00"/>
                </a:solidFill>
              </a:rPr>
              <a:t>subject </a:t>
            </a:r>
            <a:r>
              <a:rPr lang="en-GB" dirty="0">
                <a:solidFill>
                  <a:schemeClr val="tx1"/>
                </a:solidFill>
              </a:rPr>
              <a:t>and a </a:t>
            </a:r>
            <a:r>
              <a:rPr lang="en-GB" b="1" dirty="0">
                <a:ln>
                  <a:solidFill>
                    <a:schemeClr val="tx1"/>
                  </a:solidFill>
                </a:ln>
                <a:solidFill>
                  <a:srgbClr val="FFFF00"/>
                </a:solidFill>
              </a:rPr>
              <a:t>verb</a:t>
            </a:r>
            <a:r>
              <a:rPr lang="en-GB" dirty="0">
                <a:solidFill>
                  <a:schemeClr val="tx1"/>
                </a:solidFill>
              </a:rPr>
              <a:t>.</a:t>
            </a:r>
          </a:p>
          <a:p>
            <a:r>
              <a:rPr lang="en-GB" dirty="0">
                <a:solidFill>
                  <a:schemeClr val="tx1"/>
                </a:solidFill>
              </a:rPr>
              <a:t>There are </a:t>
            </a:r>
            <a:r>
              <a:rPr lang="en-GB" u="sng" dirty="0">
                <a:solidFill>
                  <a:schemeClr val="tx1"/>
                </a:solidFill>
              </a:rPr>
              <a:t>two</a:t>
            </a:r>
            <a:r>
              <a:rPr lang="en-GB" dirty="0">
                <a:solidFill>
                  <a:schemeClr val="tx1"/>
                </a:solidFill>
              </a:rPr>
              <a:t> kinds of verbs: doing and being.</a:t>
            </a:r>
          </a:p>
          <a:p>
            <a:r>
              <a:rPr lang="en-GB" dirty="0">
                <a:solidFill>
                  <a:schemeClr val="tx1"/>
                </a:solidFill>
              </a:rPr>
              <a:t>It must begin with a capital letter and end with a full stop.</a:t>
            </a:r>
          </a:p>
          <a:p>
            <a:endParaRPr lang="en-GB" dirty="0">
              <a:solidFill>
                <a:schemeClr val="tx1"/>
              </a:solidFill>
            </a:endParaRPr>
          </a:p>
          <a:p>
            <a:pPr marL="0" indent="0">
              <a:buNone/>
            </a:pPr>
            <a:r>
              <a:rPr lang="en-GB" dirty="0">
                <a:solidFill>
                  <a:schemeClr val="tx1"/>
                </a:solidFill>
              </a:rPr>
              <a:t>e.g. The boy sat on the swing</a:t>
            </a:r>
            <a:r>
              <a:rPr lang="en-GB" dirty="0"/>
              <a:t>.</a:t>
            </a:r>
            <a:endParaRPr lang="en-GB" dirty="0">
              <a:solidFill>
                <a:schemeClr val="tx1"/>
              </a:solidFill>
            </a:endParaRPr>
          </a:p>
          <a:p>
            <a:pPr marL="0" indent="0">
              <a:buNone/>
            </a:pPr>
            <a:endParaRPr lang="en-GB" dirty="0">
              <a:solidFill>
                <a:schemeClr val="tx1"/>
              </a:solidFill>
            </a:endParaRPr>
          </a:p>
          <a:p>
            <a:pPr marL="0" indent="0">
              <a:buNone/>
            </a:pPr>
            <a:r>
              <a:rPr lang="en-GB" dirty="0">
                <a:solidFill>
                  <a:schemeClr val="tx1"/>
                </a:solidFill>
              </a:rPr>
              <a:t>e.g. The dog is tired.</a:t>
            </a:r>
            <a:endParaRPr lang="en-GB" dirty="0"/>
          </a:p>
        </p:txBody>
      </p:sp>
      <p:pic>
        <p:nvPicPr>
          <p:cNvPr id="6" name="Picture 19" descr="http://previews.123rf.com/images/hatza/hatza1305/hatza130500058/19970237-Karikaturfeder-geeignet-f-r-zur-ck-zu-Schule-Thema-Stockfoto.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846" b="99385" l="9801" r="89915"/>
                    </a14:imgEffect>
                  </a14:imgLayer>
                </a14:imgProps>
              </a:ext>
              <a:ext uri="{28A0092B-C50C-407E-A947-70E740481C1C}">
                <a14:useLocalDpi xmlns:a14="http://schemas.microsoft.com/office/drawing/2010/main" val="0"/>
              </a:ext>
            </a:extLst>
          </a:blip>
          <a:srcRect/>
          <a:stretch>
            <a:fillRect/>
          </a:stretch>
        </p:blipFill>
        <p:spPr bwMode="auto">
          <a:xfrm>
            <a:off x="7715371" y="4043497"/>
            <a:ext cx="1182207" cy="218125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687749" y="4681043"/>
            <a:ext cx="230659" cy="453081"/>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7" name="Oval 6"/>
          <p:cNvSpPr/>
          <p:nvPr/>
        </p:nvSpPr>
        <p:spPr>
          <a:xfrm>
            <a:off x="1684356" y="5695848"/>
            <a:ext cx="230659" cy="453081"/>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cxnSp>
        <p:nvCxnSpPr>
          <p:cNvPr id="9" name="Straight Connector 8"/>
          <p:cNvCxnSpPr/>
          <p:nvPr/>
        </p:nvCxnSpPr>
        <p:spPr>
          <a:xfrm>
            <a:off x="2397210" y="5054799"/>
            <a:ext cx="543697" cy="0"/>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a:off x="2356527" y="6056708"/>
            <a:ext cx="543697" cy="0"/>
          </a:xfrm>
          <a:prstGeom prst="line">
            <a:avLst/>
          </a:prstGeom>
          <a:ln w="28575"/>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2940909" y="4681043"/>
            <a:ext cx="494270" cy="45308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940907" y="5666028"/>
            <a:ext cx="296561" cy="48290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276404" y="4889157"/>
            <a:ext cx="181232" cy="1656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3939781" y="5907479"/>
            <a:ext cx="181232" cy="1656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07887" y="0"/>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
        <p:nvSpPr>
          <p:cNvPr id="16" name="TextBox 15">
            <a:extLst>
              <a:ext uri="{FF2B5EF4-FFF2-40B4-BE49-F238E27FC236}">
                <a16:creationId xmlns:a16="http://schemas.microsoft.com/office/drawing/2014/main" id="{823724AF-0720-4248-A748-28B4D7183DE1}"/>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30188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593" y="1797490"/>
            <a:ext cx="7886700" cy="4351338"/>
          </a:xfrm>
        </p:spPr>
        <p:style>
          <a:lnRef idx="2">
            <a:schemeClr val="dk1"/>
          </a:lnRef>
          <a:fillRef idx="1">
            <a:schemeClr val="lt1"/>
          </a:fillRef>
          <a:effectRef idx="0">
            <a:schemeClr val="dk1"/>
          </a:effectRef>
          <a:fontRef idx="minor">
            <a:schemeClr val="dk1"/>
          </a:fontRef>
        </p:style>
        <p:txBody>
          <a:bodyPr/>
          <a:lstStyle/>
          <a:p>
            <a:pPr marL="0" indent="0">
              <a:buNone/>
            </a:pPr>
            <a:r>
              <a:rPr lang="en-GB" dirty="0"/>
              <a:t>Write an accurate simple sentence about the following topics:</a:t>
            </a:r>
          </a:p>
          <a:p>
            <a:pPr marL="0" indent="0">
              <a:buNone/>
            </a:pPr>
            <a:endParaRPr lang="en-GB" dirty="0"/>
          </a:p>
          <a:p>
            <a:pPr marL="0" indent="0">
              <a:buNone/>
            </a:pPr>
            <a:r>
              <a:rPr lang="en-GB" dirty="0"/>
              <a:t>Holidays</a:t>
            </a:r>
          </a:p>
          <a:p>
            <a:pPr marL="0" indent="0">
              <a:buNone/>
            </a:pPr>
            <a:r>
              <a:rPr lang="en-GB" dirty="0"/>
              <a:t>School</a:t>
            </a:r>
          </a:p>
          <a:p>
            <a:pPr marL="0" indent="0">
              <a:buNone/>
            </a:pPr>
            <a:r>
              <a:rPr lang="en-GB" dirty="0"/>
              <a:t>Animals</a:t>
            </a:r>
          </a:p>
          <a:p>
            <a:pPr marL="0" indent="0">
              <a:buNone/>
            </a:pPr>
            <a:r>
              <a:rPr lang="en-GB" dirty="0"/>
              <a:t>Food</a:t>
            </a:r>
          </a:p>
        </p:txBody>
      </p:sp>
      <p:sp>
        <p:nvSpPr>
          <p:cNvPr id="4" name="Title 1"/>
          <p:cNvSpPr txBox="1">
            <a:spLocks/>
          </p:cNvSpPr>
          <p:nvPr/>
        </p:nvSpPr>
        <p:spPr>
          <a:xfrm>
            <a:off x="2759649" y="938479"/>
            <a:ext cx="3943350" cy="71834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b="1" dirty="0">
                <a:ln>
                  <a:solidFill>
                    <a:sysClr val="windowText" lastClr="000000"/>
                  </a:solidFill>
                </a:ln>
                <a:solidFill>
                  <a:srgbClr val="0070C0"/>
                </a:solidFill>
              </a:rPr>
              <a:t>Simple sentences</a:t>
            </a:r>
            <a:endParaRPr lang="en-GB" sz="4000" b="1" dirty="0"/>
          </a:p>
        </p:txBody>
      </p:sp>
      <p:sp>
        <p:nvSpPr>
          <p:cNvPr id="6" name="TextBox 5"/>
          <p:cNvSpPr txBox="1"/>
          <p:nvPr/>
        </p:nvSpPr>
        <p:spPr>
          <a:xfrm>
            <a:off x="4731324" y="3262184"/>
            <a:ext cx="2800865" cy="193899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GB" sz="2400" b="1" dirty="0"/>
              <a:t>Remember:</a:t>
            </a:r>
          </a:p>
          <a:p>
            <a:r>
              <a:rPr lang="en-GB" sz="2400" dirty="0"/>
              <a:t>A simple sentence must have a subject, verb, capital letter and full stop!</a:t>
            </a:r>
          </a:p>
        </p:txBody>
      </p:sp>
      <p:sp>
        <p:nvSpPr>
          <p:cNvPr id="8" name="Rectangle 7"/>
          <p:cNvSpPr/>
          <p:nvPr/>
        </p:nvSpPr>
        <p:spPr>
          <a:xfrm>
            <a:off x="7215104" y="4662616"/>
            <a:ext cx="100096" cy="107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19" descr="http://previews.123rf.com/images/hatza/hatza1305/hatza130500058/19970237-Karikaturfeder-geeignet-f-r-zur-ck-zu-Schule-Thema-Stockfoto.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846" b="99385" l="9801" r="89915"/>
                    </a14:imgEffect>
                  </a14:imgLayer>
                </a14:imgProps>
              </a:ext>
              <a:ext uri="{28A0092B-C50C-407E-A947-70E740481C1C}">
                <a14:useLocalDpi xmlns:a14="http://schemas.microsoft.com/office/drawing/2010/main" val="0"/>
              </a:ext>
            </a:extLst>
          </a:blip>
          <a:srcRect/>
          <a:stretch>
            <a:fillRect/>
          </a:stretch>
        </p:blipFill>
        <p:spPr bwMode="auto">
          <a:xfrm>
            <a:off x="7040868" y="4390769"/>
            <a:ext cx="439228" cy="8104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07887" y="0"/>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
        <p:nvSpPr>
          <p:cNvPr id="10" name="TextBox 9">
            <a:extLst>
              <a:ext uri="{FF2B5EF4-FFF2-40B4-BE49-F238E27FC236}">
                <a16:creationId xmlns:a16="http://schemas.microsoft.com/office/drawing/2014/main" id="{8D81E77F-1507-4F53-98E7-FFD195A4BB52}"/>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156188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035" y="836924"/>
            <a:ext cx="4843682" cy="795698"/>
          </a:xfrm>
        </p:spPr>
        <p:style>
          <a:lnRef idx="2">
            <a:schemeClr val="dk1"/>
          </a:lnRef>
          <a:fillRef idx="1">
            <a:schemeClr val="lt1"/>
          </a:fillRef>
          <a:effectRef idx="0">
            <a:schemeClr val="dk1"/>
          </a:effectRef>
          <a:fontRef idx="minor">
            <a:schemeClr val="dk1"/>
          </a:fontRef>
        </p:style>
        <p:txBody>
          <a:bodyPr>
            <a:normAutofit/>
          </a:bodyPr>
          <a:lstStyle/>
          <a:p>
            <a:r>
              <a:rPr lang="en-GB" sz="4000" b="1" dirty="0">
                <a:ln>
                  <a:solidFill>
                    <a:sysClr val="windowText" lastClr="000000"/>
                  </a:solidFill>
                </a:ln>
                <a:solidFill>
                  <a:srgbClr val="CC99FF"/>
                </a:solidFill>
              </a:rPr>
              <a:t>Compound sentences</a:t>
            </a:r>
            <a:endParaRPr lang="en-GB" sz="4000" b="1" dirty="0">
              <a:solidFill>
                <a:srgbClr val="CC99FF"/>
              </a:solidFill>
            </a:endParaRPr>
          </a:p>
        </p:txBody>
      </p:sp>
      <p:sp>
        <p:nvSpPr>
          <p:cNvPr id="3" name="Content Placeholder 2"/>
          <p:cNvSpPr>
            <a:spLocks noGrp="1"/>
          </p:cNvSpPr>
          <p:nvPr>
            <p:ph idx="1"/>
          </p:nvPr>
        </p:nvSpPr>
        <p:spPr>
          <a:xfrm>
            <a:off x="1092884" y="1823217"/>
            <a:ext cx="7886700" cy="4351338"/>
          </a:xfrm>
        </p:spPr>
        <p:style>
          <a:lnRef idx="2">
            <a:schemeClr val="dk1"/>
          </a:lnRef>
          <a:fillRef idx="1">
            <a:schemeClr val="lt1"/>
          </a:fillRef>
          <a:effectRef idx="0">
            <a:schemeClr val="dk1"/>
          </a:effectRef>
          <a:fontRef idx="minor">
            <a:schemeClr val="dk1"/>
          </a:fontRef>
        </p:style>
        <p:txBody>
          <a:bodyPr>
            <a:normAutofit/>
          </a:bodyPr>
          <a:lstStyle/>
          <a:p>
            <a:r>
              <a:rPr lang="en-GB" dirty="0"/>
              <a:t>A compound sentence is made up of two simple sentences and a co-ordinating conjunction.</a:t>
            </a:r>
          </a:p>
          <a:p>
            <a:r>
              <a:rPr lang="en-GB" dirty="0"/>
              <a:t>The co-ordinated conjunctions are known as FANBOYS.</a:t>
            </a:r>
          </a:p>
          <a:p>
            <a:endParaRPr lang="en-GB" dirty="0"/>
          </a:p>
          <a:p>
            <a:r>
              <a:rPr lang="en-GB" dirty="0"/>
              <a:t>It does </a:t>
            </a:r>
            <a:r>
              <a:rPr lang="en-GB" u="sng" dirty="0"/>
              <a:t>not</a:t>
            </a:r>
            <a:r>
              <a:rPr lang="en-GB" dirty="0"/>
              <a:t> contain a comma.</a:t>
            </a:r>
          </a:p>
          <a:p>
            <a:pPr marL="0" indent="0">
              <a:buNone/>
            </a:pPr>
            <a:endParaRPr lang="en-GB" dirty="0"/>
          </a:p>
          <a:p>
            <a:pPr marL="0" indent="0">
              <a:buNone/>
            </a:pPr>
            <a:r>
              <a:rPr lang="en-GB" dirty="0"/>
              <a:t>e.g. I like Maths but I love English.</a:t>
            </a:r>
          </a:p>
          <a:p>
            <a:pPr marL="0" indent="0">
              <a:buNone/>
            </a:pPr>
            <a:endParaRPr lang="en-GB" dirty="0"/>
          </a:p>
          <a:p>
            <a:pPr marL="0" indent="0">
              <a:buNone/>
            </a:pPr>
            <a:endParaRPr lang="en-GB" dirty="0"/>
          </a:p>
          <a:p>
            <a:endParaRPr lang="en-GB" dirty="0"/>
          </a:p>
          <a:p>
            <a:endParaRPr lang="en-GB" dirty="0"/>
          </a:p>
          <a:p>
            <a:pPr marL="0" indent="0">
              <a:buNone/>
            </a:pPr>
            <a:endParaRPr lang="en-GB" dirty="0"/>
          </a:p>
        </p:txBody>
      </p:sp>
      <p:pic>
        <p:nvPicPr>
          <p:cNvPr id="6" name="Picture 19" descr="http://previews.123rf.com/images/hatza/hatza1305/hatza130500058/19970237-Karikaturfeder-geeignet-f-r-zur-ck-zu-Schule-Thema-Stockfoto.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846" b="99385" l="9801" r="89915"/>
                    </a14:imgEffect>
                  </a14:imgLayer>
                </a14:imgProps>
              </a:ext>
              <a:ext uri="{28A0092B-C50C-407E-A947-70E740481C1C}">
                <a14:useLocalDpi xmlns:a14="http://schemas.microsoft.com/office/drawing/2010/main" val="0"/>
              </a:ext>
            </a:extLst>
          </a:blip>
          <a:srcRect/>
          <a:stretch>
            <a:fillRect/>
          </a:stretch>
        </p:blipFill>
        <p:spPr bwMode="auto">
          <a:xfrm>
            <a:off x="7929332" y="4183895"/>
            <a:ext cx="1182207" cy="21812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57242" y="3579340"/>
            <a:ext cx="1556950" cy="2479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For</a:t>
            </a:r>
          </a:p>
          <a:p>
            <a:pPr algn="ctr"/>
            <a:r>
              <a:rPr lang="en-GB" sz="2400" b="1" dirty="0"/>
              <a:t>And</a:t>
            </a:r>
          </a:p>
          <a:p>
            <a:pPr algn="ctr"/>
            <a:r>
              <a:rPr lang="en-GB" sz="2400" b="1" dirty="0"/>
              <a:t>Nor</a:t>
            </a:r>
          </a:p>
          <a:p>
            <a:pPr algn="ctr"/>
            <a:r>
              <a:rPr lang="en-GB" sz="2400" b="1" dirty="0"/>
              <a:t>But</a:t>
            </a:r>
          </a:p>
          <a:p>
            <a:pPr algn="ctr"/>
            <a:r>
              <a:rPr lang="en-GB" sz="2400" b="1" dirty="0"/>
              <a:t>Or</a:t>
            </a:r>
          </a:p>
          <a:p>
            <a:pPr algn="ctr"/>
            <a:r>
              <a:rPr lang="en-GB" sz="2400" b="1" dirty="0"/>
              <a:t>Yet</a:t>
            </a:r>
          </a:p>
          <a:p>
            <a:pPr algn="ctr"/>
            <a:r>
              <a:rPr lang="en-GB" sz="2400" b="1" dirty="0"/>
              <a:t>So</a:t>
            </a:r>
          </a:p>
        </p:txBody>
      </p:sp>
      <p:sp>
        <p:nvSpPr>
          <p:cNvPr id="7" name="Rectangle 6"/>
          <p:cNvSpPr/>
          <p:nvPr/>
        </p:nvSpPr>
        <p:spPr>
          <a:xfrm>
            <a:off x="1686339" y="5144424"/>
            <a:ext cx="1787611" cy="4736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054562" y="5144424"/>
            <a:ext cx="2076013" cy="4736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440424" y="5144424"/>
            <a:ext cx="617838" cy="473677"/>
          </a:xfrm>
          <a:prstGeom prst="ellipse">
            <a:avLst/>
          </a:prstGeom>
          <a:noFill/>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0" name="Rectangle 9"/>
          <p:cNvSpPr/>
          <p:nvPr/>
        </p:nvSpPr>
        <p:spPr>
          <a:xfrm>
            <a:off x="707887" y="-2"/>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
        <p:nvSpPr>
          <p:cNvPr id="11" name="TextBox 10">
            <a:extLst>
              <a:ext uri="{FF2B5EF4-FFF2-40B4-BE49-F238E27FC236}">
                <a16:creationId xmlns:a16="http://schemas.microsoft.com/office/drawing/2014/main" id="{3BFC8E94-E77C-4355-8BBB-61238FC9A8A8}"/>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73345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661" y="1800410"/>
            <a:ext cx="7886700" cy="4351338"/>
          </a:xfrm>
        </p:spPr>
        <p:style>
          <a:lnRef idx="2">
            <a:schemeClr val="dk1"/>
          </a:lnRef>
          <a:fillRef idx="1">
            <a:schemeClr val="lt1"/>
          </a:fillRef>
          <a:effectRef idx="0">
            <a:schemeClr val="dk1"/>
          </a:effectRef>
          <a:fontRef idx="minor">
            <a:schemeClr val="dk1"/>
          </a:fontRef>
        </p:style>
        <p:txBody>
          <a:bodyPr/>
          <a:lstStyle/>
          <a:p>
            <a:pPr marL="0" indent="0">
              <a:buNone/>
            </a:pPr>
            <a:r>
              <a:rPr lang="en-GB" dirty="0"/>
              <a:t>Write an accurate compound sentence about the following topics:</a:t>
            </a:r>
          </a:p>
          <a:p>
            <a:pPr marL="0" indent="0">
              <a:buNone/>
            </a:pPr>
            <a:endParaRPr lang="en-GB" dirty="0"/>
          </a:p>
          <a:p>
            <a:pPr marL="0" indent="0">
              <a:buNone/>
            </a:pPr>
            <a:r>
              <a:rPr lang="en-GB" dirty="0"/>
              <a:t>Family</a:t>
            </a:r>
          </a:p>
          <a:p>
            <a:pPr marL="0" indent="0">
              <a:buNone/>
            </a:pPr>
            <a:r>
              <a:rPr lang="en-GB" dirty="0"/>
              <a:t>Television</a:t>
            </a:r>
          </a:p>
          <a:p>
            <a:pPr marL="0" indent="0">
              <a:buNone/>
            </a:pPr>
            <a:r>
              <a:rPr lang="en-GB" dirty="0"/>
              <a:t>Christmas</a:t>
            </a:r>
          </a:p>
          <a:p>
            <a:pPr marL="0" indent="0">
              <a:buNone/>
            </a:pPr>
            <a:r>
              <a:rPr lang="en-GB" dirty="0"/>
              <a:t>Sport</a:t>
            </a:r>
          </a:p>
        </p:txBody>
      </p:sp>
      <p:sp>
        <p:nvSpPr>
          <p:cNvPr id="4" name="Title 1"/>
          <p:cNvSpPr txBox="1">
            <a:spLocks/>
          </p:cNvSpPr>
          <p:nvPr/>
        </p:nvSpPr>
        <p:spPr>
          <a:xfrm>
            <a:off x="2258880" y="789918"/>
            <a:ext cx="4956224" cy="86690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b="1" dirty="0">
                <a:ln>
                  <a:solidFill>
                    <a:sysClr val="windowText" lastClr="000000"/>
                  </a:solidFill>
                </a:ln>
                <a:solidFill>
                  <a:srgbClr val="CC99FF"/>
                </a:solidFill>
              </a:rPr>
              <a:t>Compound sentences</a:t>
            </a:r>
            <a:endParaRPr lang="en-GB" sz="4000" b="1" dirty="0">
              <a:solidFill>
                <a:srgbClr val="CC99FF"/>
              </a:solidFill>
            </a:endParaRPr>
          </a:p>
        </p:txBody>
      </p:sp>
      <p:sp>
        <p:nvSpPr>
          <p:cNvPr id="6" name="TextBox 5"/>
          <p:cNvSpPr txBox="1"/>
          <p:nvPr/>
        </p:nvSpPr>
        <p:spPr>
          <a:xfrm>
            <a:off x="4731325" y="3237470"/>
            <a:ext cx="2773346" cy="2333038"/>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GB" sz="2400" b="1" dirty="0"/>
              <a:t>Remember:</a:t>
            </a:r>
          </a:p>
          <a:p>
            <a:r>
              <a:rPr lang="en-GB" sz="2400" dirty="0"/>
              <a:t>Compound sentence must have two complete simple sentences and a FANBOYS.</a:t>
            </a:r>
          </a:p>
        </p:txBody>
      </p:sp>
      <p:sp>
        <p:nvSpPr>
          <p:cNvPr id="8" name="Rectangle 7"/>
          <p:cNvSpPr/>
          <p:nvPr/>
        </p:nvSpPr>
        <p:spPr>
          <a:xfrm>
            <a:off x="7215104" y="4662616"/>
            <a:ext cx="100096" cy="107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19" descr="http://previews.123rf.com/images/hatza/hatza1305/hatza130500058/19970237-Karikaturfeder-geeignet-f-r-zur-ck-zu-Schule-Thema-Stockfoto.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846" b="99385" l="9801" r="89915"/>
                    </a14:imgEffect>
                  </a14:imgLayer>
                </a14:imgProps>
              </a:ext>
              <a:ext uri="{28A0092B-C50C-407E-A947-70E740481C1C}">
                <a14:useLocalDpi xmlns:a14="http://schemas.microsoft.com/office/drawing/2010/main" val="0"/>
              </a:ext>
            </a:extLst>
          </a:blip>
          <a:srcRect/>
          <a:stretch>
            <a:fillRect/>
          </a:stretch>
        </p:blipFill>
        <p:spPr bwMode="auto">
          <a:xfrm>
            <a:off x="7040868" y="4390769"/>
            <a:ext cx="439228" cy="8104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07887" y="0"/>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
        <p:nvSpPr>
          <p:cNvPr id="10" name="TextBox 9">
            <a:extLst>
              <a:ext uri="{FF2B5EF4-FFF2-40B4-BE49-F238E27FC236}">
                <a16:creationId xmlns:a16="http://schemas.microsoft.com/office/drawing/2014/main" id="{89C038BB-AA77-464E-8624-9B66C82E2910}"/>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240347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5117" y="807847"/>
            <a:ext cx="4421652" cy="842192"/>
          </a:xfrm>
        </p:spPr>
        <p:style>
          <a:lnRef idx="2">
            <a:schemeClr val="dk1"/>
          </a:lnRef>
          <a:fillRef idx="1">
            <a:schemeClr val="lt1"/>
          </a:fillRef>
          <a:effectRef idx="0">
            <a:schemeClr val="dk1"/>
          </a:effectRef>
          <a:fontRef idx="minor">
            <a:schemeClr val="dk1"/>
          </a:fontRef>
        </p:style>
        <p:txBody>
          <a:bodyPr>
            <a:normAutofit/>
          </a:bodyPr>
          <a:lstStyle/>
          <a:p>
            <a:r>
              <a:rPr lang="en-GB" sz="4000" b="1" dirty="0">
                <a:ln>
                  <a:solidFill>
                    <a:sysClr val="windowText" lastClr="000000"/>
                  </a:solidFill>
                </a:ln>
                <a:solidFill>
                  <a:srgbClr val="FF3399"/>
                </a:solidFill>
              </a:rPr>
              <a:t>Complex sentences</a:t>
            </a:r>
            <a:endParaRPr lang="en-GB" sz="4000" b="1" dirty="0">
              <a:solidFill>
                <a:srgbClr val="FF3399"/>
              </a:solidFill>
            </a:endParaRPr>
          </a:p>
        </p:txBody>
      </p:sp>
      <p:sp>
        <p:nvSpPr>
          <p:cNvPr id="3" name="Content Placeholder 2"/>
          <p:cNvSpPr>
            <a:spLocks noGrp="1"/>
          </p:cNvSpPr>
          <p:nvPr>
            <p:ph idx="1"/>
          </p:nvPr>
        </p:nvSpPr>
        <p:spPr>
          <a:xfrm>
            <a:off x="982593" y="1831211"/>
            <a:ext cx="7886700" cy="4351338"/>
          </a:xfrm>
        </p:spPr>
        <p:style>
          <a:lnRef idx="2">
            <a:schemeClr val="dk1"/>
          </a:lnRef>
          <a:fillRef idx="1">
            <a:schemeClr val="lt1"/>
          </a:fillRef>
          <a:effectRef idx="0">
            <a:schemeClr val="dk1"/>
          </a:effectRef>
          <a:fontRef idx="minor">
            <a:schemeClr val="dk1"/>
          </a:fontRef>
        </p:style>
        <p:txBody>
          <a:bodyPr>
            <a:normAutofit/>
          </a:bodyPr>
          <a:lstStyle/>
          <a:p>
            <a:r>
              <a:rPr lang="en-GB" dirty="0"/>
              <a:t>A complex sentence contains a simple sentence, subordinating conjunction and a subordinate clause.</a:t>
            </a:r>
          </a:p>
          <a:p>
            <a:r>
              <a:rPr lang="en-GB" dirty="0"/>
              <a:t>Some examples of subordinating conjunctions are:</a:t>
            </a:r>
          </a:p>
          <a:p>
            <a:pPr>
              <a:spcBef>
                <a:spcPct val="50000"/>
              </a:spcBef>
            </a:pPr>
            <a:r>
              <a:rPr lang="en-GB" altLang="en-US" dirty="0">
                <a:solidFill>
                  <a:prstClr val="black"/>
                </a:solidFill>
              </a:rPr>
              <a:t>Because, As, In order to, Since, Although, While, When, Until, After, Before.</a:t>
            </a:r>
          </a:p>
          <a:p>
            <a:pPr marL="0" indent="0">
              <a:spcBef>
                <a:spcPct val="50000"/>
              </a:spcBef>
              <a:buNone/>
            </a:pPr>
            <a:endParaRPr lang="en-GB" altLang="en-US" dirty="0">
              <a:solidFill>
                <a:prstClr val="black"/>
              </a:solidFill>
            </a:endParaRPr>
          </a:p>
          <a:p>
            <a:endParaRPr lang="en-GB" dirty="0"/>
          </a:p>
          <a:p>
            <a:endParaRPr lang="en-GB" dirty="0"/>
          </a:p>
          <a:p>
            <a:pPr marL="0" indent="0">
              <a:buNone/>
            </a:pPr>
            <a:endParaRPr lang="en-GB" dirty="0"/>
          </a:p>
        </p:txBody>
      </p:sp>
      <p:pic>
        <p:nvPicPr>
          <p:cNvPr id="6" name="Picture 19" descr="http://previews.123rf.com/images/hatza/hatza1305/hatza130500058/19970237-Karikaturfeder-geeignet-f-r-zur-ck-zu-Schule-Thema-Stockfoto.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846" b="99385" l="9801" r="89915"/>
                    </a14:imgEffect>
                  </a14:imgLayer>
                </a14:imgProps>
              </a:ext>
              <a:ext uri="{28A0092B-C50C-407E-A947-70E740481C1C}">
                <a14:useLocalDpi xmlns:a14="http://schemas.microsoft.com/office/drawing/2010/main" val="0"/>
              </a:ext>
            </a:extLst>
          </a:blip>
          <a:srcRect/>
          <a:stretch>
            <a:fillRect/>
          </a:stretch>
        </p:blipFill>
        <p:spPr bwMode="auto">
          <a:xfrm>
            <a:off x="7570303" y="4181882"/>
            <a:ext cx="1182207" cy="21812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07887" y="-14070"/>
            <a:ext cx="8436113"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
        <p:nvSpPr>
          <p:cNvPr id="8" name="TextBox 7">
            <a:extLst>
              <a:ext uri="{FF2B5EF4-FFF2-40B4-BE49-F238E27FC236}">
                <a16:creationId xmlns:a16="http://schemas.microsoft.com/office/drawing/2014/main" id="{BEC6D131-F9D3-44D7-B751-10438A78AAA3}"/>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66865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8562" y="1825625"/>
            <a:ext cx="7886700" cy="435133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r>
              <a:rPr lang="en-GB" u="sng" dirty="0"/>
              <a:t>The rule:</a:t>
            </a:r>
          </a:p>
          <a:p>
            <a:pPr marL="0" indent="0">
              <a:buNone/>
            </a:pPr>
            <a:endParaRPr lang="en-GB" dirty="0"/>
          </a:p>
          <a:p>
            <a:pPr marL="0" indent="0">
              <a:buNone/>
            </a:pPr>
            <a:r>
              <a:rPr lang="en-GB" dirty="0"/>
              <a:t>I had my dinner after I went to dance club.</a:t>
            </a:r>
          </a:p>
          <a:p>
            <a:pPr marL="0" indent="0">
              <a:buNone/>
            </a:pPr>
            <a:endParaRPr lang="en-GB" dirty="0"/>
          </a:p>
          <a:p>
            <a:pPr marL="0" indent="0">
              <a:buNone/>
            </a:pPr>
            <a:r>
              <a:rPr lang="en-GB" b="1" dirty="0">
                <a:ln>
                  <a:solidFill>
                    <a:schemeClr val="tx1"/>
                  </a:solidFill>
                </a:ln>
                <a:solidFill>
                  <a:srgbClr val="CC99FF"/>
                </a:solidFill>
              </a:rPr>
              <a:t>When the subordinate clause is second, you do not need a comma.</a:t>
            </a:r>
          </a:p>
          <a:p>
            <a:pPr marL="0" indent="0">
              <a:buNone/>
            </a:pPr>
            <a:endParaRPr lang="en-GB" dirty="0"/>
          </a:p>
          <a:p>
            <a:pPr marL="0" indent="0">
              <a:buNone/>
            </a:pPr>
            <a:r>
              <a:rPr lang="en-GB" dirty="0"/>
              <a:t>After I went to dance club, I had my dinner.</a:t>
            </a:r>
          </a:p>
          <a:p>
            <a:pPr marL="0" indent="0">
              <a:buNone/>
            </a:pPr>
            <a:endParaRPr lang="en-GB" dirty="0"/>
          </a:p>
          <a:p>
            <a:pPr marL="0" indent="0">
              <a:buNone/>
            </a:pPr>
            <a:r>
              <a:rPr lang="en-GB" b="1" dirty="0">
                <a:ln>
                  <a:solidFill>
                    <a:schemeClr val="tx1"/>
                  </a:solidFill>
                </a:ln>
                <a:solidFill>
                  <a:srgbClr val="00B050"/>
                </a:solidFill>
              </a:rPr>
              <a:t>When the subordinate clause is first, you use a comma.</a:t>
            </a:r>
          </a:p>
        </p:txBody>
      </p:sp>
      <p:sp>
        <p:nvSpPr>
          <p:cNvPr id="4" name="Title 1"/>
          <p:cNvSpPr txBox="1">
            <a:spLocks/>
          </p:cNvSpPr>
          <p:nvPr/>
        </p:nvSpPr>
        <p:spPr>
          <a:xfrm>
            <a:off x="2621363" y="781267"/>
            <a:ext cx="4477922" cy="90942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4000" b="1" dirty="0">
                <a:ln>
                  <a:solidFill>
                    <a:sysClr val="windowText" lastClr="000000"/>
                  </a:solidFill>
                </a:ln>
                <a:solidFill>
                  <a:srgbClr val="FF3399"/>
                </a:solidFill>
              </a:rPr>
              <a:t>Complex sentences</a:t>
            </a:r>
            <a:endParaRPr lang="en-GB" sz="4000" b="1" dirty="0">
              <a:solidFill>
                <a:srgbClr val="FF3399"/>
              </a:solidFill>
            </a:endParaRPr>
          </a:p>
        </p:txBody>
      </p:sp>
      <p:sp>
        <p:nvSpPr>
          <p:cNvPr id="6" name="Oval 5"/>
          <p:cNvSpPr/>
          <p:nvPr/>
        </p:nvSpPr>
        <p:spPr>
          <a:xfrm>
            <a:off x="3232785" y="2575594"/>
            <a:ext cx="741405" cy="708454"/>
          </a:xfrm>
          <a:prstGeom prst="ellipse">
            <a:avLst/>
          </a:prstGeom>
          <a:noFill/>
          <a:ln>
            <a:solidFill>
              <a:srgbClr val="CC99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7" name="Oval 6"/>
          <p:cNvSpPr/>
          <p:nvPr/>
        </p:nvSpPr>
        <p:spPr>
          <a:xfrm>
            <a:off x="1058562" y="4619716"/>
            <a:ext cx="741405" cy="708454"/>
          </a:xfrm>
          <a:prstGeom prst="ellipse">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TextBox 7"/>
          <p:cNvSpPr txBox="1"/>
          <p:nvPr/>
        </p:nvSpPr>
        <p:spPr>
          <a:xfrm>
            <a:off x="5352863" y="2001795"/>
            <a:ext cx="3492844" cy="400110"/>
          </a:xfrm>
          <a:prstGeom prst="rect">
            <a:avLst/>
          </a:prstGeom>
          <a:solidFill>
            <a:srgbClr val="CC99FF"/>
          </a:solidFill>
          <a:ln>
            <a:solidFill>
              <a:srgbClr val="CC99FF"/>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2000" b="1" dirty="0"/>
              <a:t>Subordinating conjunction</a:t>
            </a:r>
          </a:p>
        </p:txBody>
      </p:sp>
      <p:cxnSp>
        <p:nvCxnSpPr>
          <p:cNvPr id="10" name="Straight Arrow Connector 9"/>
          <p:cNvCxnSpPr/>
          <p:nvPr/>
        </p:nvCxnSpPr>
        <p:spPr>
          <a:xfrm flipH="1">
            <a:off x="4061931" y="2446135"/>
            <a:ext cx="1276864" cy="258917"/>
          </a:xfrm>
          <a:prstGeom prst="straightConnector1">
            <a:avLst/>
          </a:prstGeom>
          <a:ln>
            <a:solidFill>
              <a:srgbClr val="CC99FF"/>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87860" y="0"/>
            <a:ext cx="8456140"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GB" b="1" dirty="0">
                <a:latin typeface="+mn-lt"/>
              </a:rPr>
              <a:t>Learning Objectives: </a:t>
            </a:r>
            <a:r>
              <a:rPr lang="en-GB" dirty="0">
                <a:latin typeface="+mn-lt"/>
              </a:rPr>
              <a:t>To be able to </a:t>
            </a:r>
            <a:r>
              <a:rPr lang="en-GB" dirty="0">
                <a:solidFill>
                  <a:srgbClr val="0070C0"/>
                </a:solidFill>
                <a:latin typeface="+mn-lt"/>
              </a:rPr>
              <a:t>identify</a:t>
            </a:r>
            <a:r>
              <a:rPr lang="en-GB" dirty="0">
                <a:latin typeface="+mn-lt"/>
              </a:rPr>
              <a:t>; to </a:t>
            </a:r>
            <a:r>
              <a:rPr lang="en-GB" dirty="0">
                <a:solidFill>
                  <a:srgbClr val="FF0066"/>
                </a:solidFill>
                <a:latin typeface="+mn-lt"/>
              </a:rPr>
              <a:t>generate </a:t>
            </a:r>
            <a:r>
              <a:rPr lang="en-GB" dirty="0">
                <a:latin typeface="+mn-lt"/>
              </a:rPr>
              <a:t>ideas and to </a:t>
            </a:r>
            <a:r>
              <a:rPr lang="en-GB" dirty="0">
                <a:solidFill>
                  <a:srgbClr val="00B050"/>
                </a:solidFill>
                <a:latin typeface="+mn-lt"/>
              </a:rPr>
              <a:t>use </a:t>
            </a:r>
            <a:r>
              <a:rPr lang="en-GB" dirty="0">
                <a:latin typeface="+mn-lt"/>
              </a:rPr>
              <a:t>descriptive writing features.</a:t>
            </a:r>
            <a:endParaRPr lang="en-GB" dirty="0"/>
          </a:p>
        </p:txBody>
      </p:sp>
      <p:sp>
        <p:nvSpPr>
          <p:cNvPr id="9" name="TextBox 8">
            <a:extLst>
              <a:ext uri="{FF2B5EF4-FFF2-40B4-BE49-F238E27FC236}">
                <a16:creationId xmlns:a16="http://schemas.microsoft.com/office/drawing/2014/main" id="{4C140D15-B2C4-4417-982D-AE378EEC78D8}"/>
              </a:ext>
            </a:extLst>
          </p:cNvPr>
          <p:cNvSpPr txBox="1"/>
          <p:nvPr/>
        </p:nvSpPr>
        <p:spPr>
          <a:xfrm rot="16200000">
            <a:off x="-3075058" y="3075056"/>
            <a:ext cx="6858002" cy="707886"/>
          </a:xfrm>
          <a:prstGeom prst="rect">
            <a:avLst/>
          </a:prstGeom>
          <a:solidFill>
            <a:srgbClr val="7030A0"/>
          </a:solidFill>
        </p:spPr>
        <p:txBody>
          <a:bodyPr wrap="square" rtlCol="0">
            <a:spAutoFit/>
          </a:bodyPr>
          <a:lstStyle/>
          <a:p>
            <a:pPr algn="ctr"/>
            <a:r>
              <a:rPr lang="en-GB" sz="4000" b="1" dirty="0">
                <a:solidFill>
                  <a:schemeClr val="bg1"/>
                </a:solidFill>
                <a:latin typeface="Century Gothic" panose="020B0502020202020204" pitchFamily="34" charset="0"/>
              </a:rPr>
              <a:t>Mastery</a:t>
            </a:r>
          </a:p>
        </p:txBody>
      </p:sp>
    </p:spTree>
    <p:extLst>
      <p:ext uri="{BB962C8B-B14F-4D97-AF65-F5344CB8AC3E}">
        <p14:creationId xmlns:p14="http://schemas.microsoft.com/office/powerpoint/2010/main" val="10784923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634</TotalTime>
  <Words>2481</Words>
  <Application>Microsoft Office PowerPoint</Application>
  <PresentationFormat>On-screen Show (4:3)</PresentationFormat>
  <Paragraphs>383</Paragraphs>
  <Slides>31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Century Gothic</vt:lpstr>
      <vt:lpstr>Comic Sans MS</vt:lpstr>
      <vt:lpstr>Times New Roman</vt:lpstr>
      <vt:lpstr>Office Theme</vt:lpstr>
      <vt:lpstr>Expanding on Description</vt:lpstr>
      <vt:lpstr>Expanding on Description</vt:lpstr>
      <vt:lpstr>PowerPoint Presentation</vt:lpstr>
      <vt:lpstr>Simple sentences</vt:lpstr>
      <vt:lpstr>PowerPoint Presentation</vt:lpstr>
      <vt:lpstr>Compound sentences</vt:lpstr>
      <vt:lpstr>PowerPoint Presentation</vt:lpstr>
      <vt:lpstr>Complex sentences</vt:lpstr>
      <vt:lpstr>PowerPoint Presentation</vt:lpstr>
      <vt:lpstr>PowerPoint Presentation</vt:lpstr>
      <vt:lpstr>How do I succeed in writing?</vt:lpstr>
      <vt:lpstr>Write a definition for the following  word classes:</vt:lpstr>
      <vt:lpstr>PowerPoint Presentation</vt:lpstr>
      <vt:lpstr>PowerPoint Presentation</vt:lpstr>
      <vt:lpstr>Eye Witness Account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many words associated with volcanoes can you think of in 1 minute?</vt:lpstr>
      <vt:lpstr>Thesaurus Work</vt:lpstr>
      <vt:lpstr>Improving Our Eyewitness Accounts  Check and edit your account and make sure that you have included all of the features mentioned on the slides below. </vt:lpstr>
      <vt:lpstr>Writing to Describe</vt:lpstr>
      <vt:lpstr>Remember CASSIE!</vt:lpstr>
      <vt:lpstr>Remember CASSIE!</vt:lpstr>
      <vt:lpstr>Remember CASSIE!</vt:lpstr>
      <vt:lpstr>Remember CASSIE!</vt:lpstr>
      <vt:lpstr>PowerPoint Presentation</vt:lpstr>
    </vt:vector>
  </TitlesOfParts>
  <Company>Towers School &amp; Sixth Form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English Year 7</dc:title>
  <dc:creator>Rebecca Wood</dc:creator>
  <cp:lastModifiedBy>Beverley Graham</cp:lastModifiedBy>
  <cp:revision>86</cp:revision>
  <cp:lastPrinted>2019-07-17T08:35:03Z</cp:lastPrinted>
  <dcterms:created xsi:type="dcterms:W3CDTF">2016-07-05T10:08:52Z</dcterms:created>
  <dcterms:modified xsi:type="dcterms:W3CDTF">2020-09-20T12:01:49Z</dcterms:modified>
</cp:coreProperties>
</file>