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AECC-CD23-452E-910E-DE370827B05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D576B-3EDD-4141-8512-28CF602F6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0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Annotate with students 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7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Reinforce use of PEA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3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used</a:t>
            </a:r>
            <a:r>
              <a:rPr lang="en-GB" baseline="0" dirty="0"/>
              <a:t> as a DO NOW next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3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Resources: Printable slide for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10C7-D1E4-41BD-B3C8-AFDC24092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8D63C-3548-4A51-A95A-360649FC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4CCB-51F7-4DB4-A0F0-EB38C2D0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EB937-82BB-425D-97E4-1B905078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F7E9-3FB4-475D-9EDD-35DE03A6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7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E833-BB08-4BAE-86D0-499B27A0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EB633-09B0-4A1D-A529-ED1E88399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F055-4961-48A1-99CF-CCB2527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B552-5B0E-49CF-82AE-592F4001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8F99-8E2F-4175-91CC-89F2C1DD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AE433-18BF-49CD-A37D-74319ED52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BD192-FF16-478E-92AF-3153EB1D8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72C18-110D-432E-B20B-AFEBE7DF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54AE8-1FBF-4567-8F99-78633C12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147E-3AC7-4D8F-9F3E-77252949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471-8EBE-474C-B361-A16ED23A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DD7D-C645-4BAA-8462-0C6334A1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0243-8D8A-48FF-A9BC-FCC01064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81EF-A5FF-4B4F-B78C-9EBF2FBA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D72C-6EC6-47B5-9DCC-EACB7E4B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6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A82F-B9E4-480C-81B9-1257B3ED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5BCA1-EC70-4699-B7F9-5D35F0AD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ABDB-6636-47D1-A4FD-C4094E4E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F8721-0CB2-4DFE-99F0-BB146C88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77BA-5EE1-47BA-9808-E4F36D34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EC7D-5152-4DF6-B241-4777F138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E315-1E13-4EF3-B619-76884FF8B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71E7A-91E6-4BAB-A9BF-1F9D51F87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D6EBF-3D64-4834-A773-C76521AB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14E3B-1C07-4B5C-8E44-37FA12B7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EEBBC-E86F-47E7-8F29-E212F0C7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3818-DE08-434B-BB44-3D2C74DB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0D327-DD87-428A-9D14-AB60A5264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E3B3F-0002-4711-844E-D51A77848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17675-5672-4541-B2F2-D3A745814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B103F-86E4-44CE-B201-57687725F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97586-9EB3-4055-A4D5-2F4AB8A4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308F3-F3BD-41D9-A480-5BD99B7F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C954A-4B01-4858-B672-9C81B4F0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9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C1F4-A97F-4743-A7DB-736A79AB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3D337-9245-405D-AC9D-5CC19A15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E574-74E8-4747-B092-9F6028D4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B33C0-D4D5-49E6-8AF2-FCE4B1CB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9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F7DF9-B862-43E2-9908-BA417350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3707D-5906-40FC-81C2-E4B51FA4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C697-74C2-46C5-9C65-95D0B178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65BF-6E78-4A89-82BB-8D0A285E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93EF-65D0-464C-8C60-A3CE3887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D5779-3D15-4132-B851-9CB98B9D2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8CE2-7A07-4ADC-ABB7-0F37F120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06651-30E5-4A3D-B08E-3629F11D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5DDFC-67A2-46C9-8778-191610BE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6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F854-30FB-4047-9BAD-8813763C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EA782-8AB3-4EFF-9F4F-B1E516712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DB927-355F-4DD2-8875-63823B39B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7F194-4FDE-47E2-92E6-DEB2935F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8A163-E90C-4617-88B9-E2805E1B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FB82-FB21-4AFC-8703-C0A22DD3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8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6B358-12DD-4702-8C8B-B35DFFE3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4B3A-31B8-45A4-A445-ADE01DF86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F5901-1C93-42FB-A75D-45146B329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46A-EBE6-42BD-BDD5-D63A0CD123A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5F8-746B-4AF6-8F21-101F0B17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6FA4-03B8-4EAD-B91F-557831C3C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D478-38C6-45E8-B903-98B580E57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8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Quotation: Make Notes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492896"/>
            <a:ext cx="4038600" cy="3705630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63553" y="1628800"/>
            <a:ext cx="8860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prstClr val="black"/>
                </a:solidFill>
              </a:rPr>
              <a:t>“Look like the innocent flower, but be the serpent under’t”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584" y="2136631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The renaissance audience would automatically associate the serpent with the </a:t>
            </a:r>
            <a:r>
              <a:rPr lang="en-GB" sz="2000" b="1" dirty="0">
                <a:solidFill>
                  <a:srgbClr val="C0504D">
                    <a:lumMod val="75000"/>
                  </a:srgbClr>
                </a:solidFill>
              </a:rPr>
              <a:t>Garden of Eden </a:t>
            </a:r>
            <a:r>
              <a:rPr lang="en-GB" sz="2000" dirty="0">
                <a:solidFill>
                  <a:prstClr val="black"/>
                </a:solidFill>
              </a:rPr>
              <a:t>and the 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</a:rPr>
              <a:t>Fall of Man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Lady Macbeth is encouraging her husband to </a:t>
            </a:r>
            <a:r>
              <a:rPr lang="en-GB" sz="2000" b="1" dirty="0">
                <a:solidFill>
                  <a:srgbClr val="4BACC6">
                    <a:lumMod val="75000"/>
                  </a:srgbClr>
                </a:solidFill>
              </a:rPr>
              <a:t>disregard his chivalric code of honour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Like the witches, Lady Macbeth </a:t>
            </a:r>
            <a:r>
              <a:rPr lang="en-GB" sz="2000" b="1" dirty="0">
                <a:solidFill>
                  <a:srgbClr val="9BBB59">
                    <a:lumMod val="75000"/>
                  </a:srgbClr>
                </a:solidFill>
              </a:rPr>
              <a:t>tempts</a:t>
            </a:r>
            <a:r>
              <a:rPr lang="en-GB" sz="200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Macbeth with power and uses her words (considered a woman’s weapon) to </a:t>
            </a:r>
            <a:r>
              <a:rPr lang="en-GB" sz="2000" b="1" dirty="0">
                <a:solidFill>
                  <a:srgbClr val="7030A0"/>
                </a:solidFill>
              </a:rPr>
              <a:t>manipulate</a:t>
            </a:r>
            <a:r>
              <a:rPr lang="en-GB" sz="2000" dirty="0">
                <a:solidFill>
                  <a:prstClr val="black"/>
                </a:solidFill>
              </a:rPr>
              <a:t> him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2826255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/>
              <a:t>Context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3043" y="1595928"/>
            <a:ext cx="4244280" cy="183307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GB" sz="2400" dirty="0"/>
              <a:t>Read the context question and highlight at least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five key aspects </a:t>
            </a:r>
            <a:r>
              <a:rPr lang="en-GB" sz="2400" dirty="0"/>
              <a:t>of the speech that reveal Lady Macbeth’s character.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737" y="3717032"/>
            <a:ext cx="3960440" cy="101566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Consider her words in relation to how women were expected to act at the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7608" y="4879536"/>
            <a:ext cx="3960440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Lady Macbeth conjures up strong imagery in this extract – does that remind you of any other character(s) we have met so far?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795598"/>
            <a:ext cx="3396149" cy="48585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82271258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686800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600" dirty="0"/>
              <a:t>Context question: Act 1, Scene 5</a:t>
            </a:r>
            <a:br>
              <a:rPr lang="en-GB" sz="3600" dirty="0"/>
            </a:br>
            <a:r>
              <a:rPr lang="en-GB" sz="3600" dirty="0"/>
              <a:t>What do we learn about LM in this extract?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792" y="1556792"/>
            <a:ext cx="4258816" cy="49971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LADY MACBETH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raven himself is hoarse</a:t>
            </a:r>
          </a:p>
          <a:p>
            <a:pPr marL="0" indent="0">
              <a:buNone/>
            </a:pPr>
            <a:r>
              <a:rPr lang="en-GB" dirty="0"/>
              <a:t>That croaks the fatal entrance of Duncan</a:t>
            </a:r>
          </a:p>
          <a:p>
            <a:pPr marL="0" indent="0">
              <a:buNone/>
            </a:pPr>
            <a:r>
              <a:rPr lang="en-GB" dirty="0"/>
              <a:t>Under my battlements. Come, you spirits</a:t>
            </a:r>
          </a:p>
          <a:p>
            <a:pPr marL="0" indent="0">
              <a:buNone/>
            </a:pPr>
            <a:r>
              <a:rPr lang="en-GB" dirty="0"/>
              <a:t>That tend on mortal thoughts, unsex me here,</a:t>
            </a:r>
          </a:p>
          <a:p>
            <a:pPr marL="0" indent="0">
              <a:buNone/>
            </a:pPr>
            <a:r>
              <a:rPr lang="en-GB" dirty="0"/>
              <a:t>And fill me from the crown to the toe top-full</a:t>
            </a:r>
          </a:p>
          <a:p>
            <a:pPr marL="0" indent="0">
              <a:buNone/>
            </a:pPr>
            <a:r>
              <a:rPr lang="en-GB" dirty="0"/>
              <a:t>Of direst cruelty! Make thick my blood;</a:t>
            </a:r>
          </a:p>
          <a:p>
            <a:pPr marL="0" indent="0">
              <a:buNone/>
            </a:pPr>
            <a:r>
              <a:rPr lang="en-GB" dirty="0"/>
              <a:t>Stop up the access and passage to remorse,</a:t>
            </a:r>
          </a:p>
          <a:p>
            <a:pPr marL="0" indent="0">
              <a:buNone/>
            </a:pPr>
            <a:r>
              <a:rPr lang="en-GB" dirty="0"/>
              <a:t>That no compunctious </a:t>
            </a:r>
            <a:r>
              <a:rPr lang="en-GB" dirty="0" err="1"/>
              <a:t>visitings</a:t>
            </a:r>
            <a:r>
              <a:rPr lang="en-GB" dirty="0"/>
              <a:t> of nature</a:t>
            </a:r>
          </a:p>
          <a:p>
            <a:pPr marL="0" indent="0">
              <a:buNone/>
            </a:pPr>
            <a:r>
              <a:rPr lang="en-GB" dirty="0"/>
              <a:t>Shake my fell purpose, nor keep peace between</a:t>
            </a:r>
          </a:p>
          <a:p>
            <a:pPr marL="0" indent="0">
              <a:buNone/>
            </a:pPr>
            <a:r>
              <a:rPr lang="en-GB" dirty="0"/>
              <a:t>The effect and it! Come to my woman's breasts,</a:t>
            </a:r>
          </a:p>
          <a:p>
            <a:pPr marL="0" indent="0">
              <a:buNone/>
            </a:pPr>
            <a:r>
              <a:rPr lang="en-GB" dirty="0"/>
              <a:t>And take my milk for gall, you murdering ministers,</a:t>
            </a:r>
          </a:p>
          <a:p>
            <a:pPr marL="0" indent="0">
              <a:buNone/>
            </a:pPr>
            <a:r>
              <a:rPr lang="en-GB" dirty="0"/>
              <a:t>Wherever in your sightless substances</a:t>
            </a:r>
          </a:p>
          <a:p>
            <a:pPr marL="0" indent="0">
              <a:buNone/>
            </a:pPr>
            <a:r>
              <a:rPr lang="en-GB" dirty="0"/>
              <a:t>You wait on nature's mischief! Come, thick night,</a:t>
            </a:r>
          </a:p>
          <a:p>
            <a:pPr marL="0" indent="0">
              <a:buNone/>
            </a:pPr>
            <a:r>
              <a:rPr lang="en-GB" dirty="0"/>
              <a:t>And pall thee in the </a:t>
            </a:r>
            <a:r>
              <a:rPr lang="en-GB" dirty="0" err="1"/>
              <a:t>dunnest</a:t>
            </a:r>
            <a:r>
              <a:rPr lang="en-GB" dirty="0"/>
              <a:t> smoke of hell,</a:t>
            </a:r>
          </a:p>
          <a:p>
            <a:pPr marL="0" indent="0">
              <a:buNone/>
            </a:pPr>
            <a:r>
              <a:rPr lang="en-GB" dirty="0"/>
              <a:t>That my keen knife see not the wound it makes,</a:t>
            </a:r>
          </a:p>
          <a:p>
            <a:pPr marL="0" indent="0">
              <a:buNone/>
            </a:pPr>
            <a:r>
              <a:rPr lang="en-GB" dirty="0"/>
              <a:t>Nor heaven peep through the blanket of the dark,</a:t>
            </a:r>
          </a:p>
          <a:p>
            <a:pPr marL="0" indent="0">
              <a:buNone/>
            </a:pPr>
            <a:r>
              <a:rPr lang="en-GB" dirty="0"/>
              <a:t>To cry 'Hold, hold!'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941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116632"/>
            <a:ext cx="8229600" cy="1930226"/>
          </a:xfrm>
        </p:spPr>
        <p:txBody>
          <a:bodyPr>
            <a:normAutofit/>
          </a:bodyPr>
          <a:lstStyle/>
          <a:p>
            <a:r>
              <a:rPr lang="en-GB" dirty="0"/>
              <a:t>Task: Now answer the question in 2-3 paragraphs using the quotations you have highlighted.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223885"/>
            <a:ext cx="6696743" cy="421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83300" y="2223885"/>
            <a:ext cx="4244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What do we learn about LM in this extract?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63927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/>
              <a:t>Women in the 1600s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07568" y="1700808"/>
            <a:ext cx="4572000" cy="3167232"/>
          </a:xfrm>
        </p:spPr>
        <p:txBody>
          <a:bodyPr>
            <a:normAutofit/>
          </a:bodyPr>
          <a:lstStyle/>
          <a:p>
            <a:pPr marL="633222" indent="-514350" algn="just">
              <a:buFont typeface="+mj-lt"/>
              <a:buAutoNum type="arabicPeriod"/>
            </a:pPr>
            <a:r>
              <a:rPr lang="en-GB" sz="2400" dirty="0"/>
              <a:t>Stick the role of women worksheet into your exercise book</a:t>
            </a:r>
          </a:p>
          <a:p>
            <a:pPr marL="633222" indent="-514350" algn="just">
              <a:buFont typeface="+mj-lt"/>
              <a:buAutoNum type="arabicPeriod"/>
            </a:pPr>
            <a:endParaRPr lang="en-GB" sz="1600" dirty="0"/>
          </a:p>
          <a:p>
            <a:pPr marL="633222" indent="-514350" algn="just">
              <a:buFont typeface="+mj-lt"/>
              <a:buAutoNum type="arabicPeriod"/>
            </a:pPr>
            <a:r>
              <a:rPr lang="en-GB" sz="2400" dirty="0"/>
              <a:t>Highlight the top five interesting facts about women at the time of the play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7608" y="5229201"/>
            <a:ext cx="410445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prstClr val="black"/>
                </a:solidFill>
              </a:rPr>
              <a:t>What are your expectations about Lady Macbeth based on the role of women at the time?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6" y="2449220"/>
            <a:ext cx="3526268" cy="22039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Extension task</a:t>
            </a:r>
          </a:p>
        </p:txBody>
      </p:sp>
    </p:spTree>
    <p:extLst>
      <p:ext uri="{BB962C8B-B14F-4D97-AF65-F5344CB8AC3E}">
        <p14:creationId xmlns:p14="http://schemas.microsoft.com/office/powerpoint/2010/main" val="11246531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78" y="1484785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What does Macbeth’s letter to his wife reveal about what he is feeling/thinking?</a:t>
            </a:r>
          </a:p>
          <a:p>
            <a:r>
              <a:rPr lang="en-US" sz="4400" dirty="0"/>
              <a:t>Why is Lady Macbeth not shocked at hearing about the witches and their predictions? What does this suggest about her character?</a:t>
            </a:r>
          </a:p>
          <a:p>
            <a:r>
              <a:rPr lang="en-US" sz="4400" dirty="0"/>
              <a:t>How does Lady Macbeth feel about her husband’s nature?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31033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Plenary: Cloze Summary (Act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894" y="1628800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____________ to create a sense of moral confusion. Macbeth’s reputation as a loyal and valiant gentleman is established before he is awarded the title ________________ for his heroism in battle.</a:t>
            </a:r>
          </a:p>
          <a:p>
            <a:pPr marL="118872" indent="0" algn="just">
              <a:buNone/>
            </a:pPr>
            <a:r>
              <a:rPr lang="en-GB" sz="1500" dirty="0"/>
              <a:t>       Macbeth and his loyal friend, __________, 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/>
              <a:t>     After the battle, King Duncan names Malcolm, The Prince of Cumberland, his heir. In a ______________, 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/>
              <a:t>       His wife receives his letter and states that he is ambitious, but too ___________. 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/>
              <a:t>       King Duncan arrives at Macbeth’s castle and Macbeth decides to go no further in the murder plot. Lady Macbeth questions Macbeth’s ______________, so they decide the murder will happen.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03538" y="1556792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</a:t>
            </a:r>
            <a:r>
              <a:rPr lang="en-GB" sz="1500" b="1" dirty="0">
                <a:solidFill>
                  <a:srgbClr val="7030A0"/>
                </a:solidFill>
              </a:rPr>
              <a:t>paradoxes</a:t>
            </a:r>
            <a:r>
              <a:rPr lang="en-GB" sz="1500" dirty="0"/>
              <a:t> to create a sense of moral confusion. Macbeth’s reputation as a loyal and valiant gentleman is established before he is awarded the title </a:t>
            </a:r>
            <a:r>
              <a:rPr lang="en-GB" sz="1500" b="1" dirty="0">
                <a:solidFill>
                  <a:srgbClr val="7030A0"/>
                </a:solidFill>
              </a:rPr>
              <a:t>Thane of Cawdor </a:t>
            </a:r>
            <a:r>
              <a:rPr lang="en-GB" sz="1500" dirty="0"/>
              <a:t>for his heroism in battle.</a:t>
            </a:r>
          </a:p>
          <a:p>
            <a:pPr marL="118872" indent="0" algn="just">
              <a:buNone/>
            </a:pPr>
            <a:r>
              <a:rPr lang="en-GB" sz="1500" dirty="0"/>
              <a:t>       Macbeth and his loyal friend, </a:t>
            </a:r>
            <a:r>
              <a:rPr lang="en-GB" sz="1500" b="1" dirty="0">
                <a:solidFill>
                  <a:srgbClr val="7030A0"/>
                </a:solidFill>
              </a:rPr>
              <a:t>Banquo</a:t>
            </a:r>
            <a:r>
              <a:rPr lang="en-GB" sz="1500" dirty="0"/>
              <a:t>, 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/>
              <a:t>     After the battle, King Duncan names Malcolm, The Prince of Cumberland, his heir. In a </a:t>
            </a:r>
            <a:r>
              <a:rPr lang="en-GB" sz="1500" b="1" dirty="0">
                <a:solidFill>
                  <a:srgbClr val="7030A0"/>
                </a:solidFill>
              </a:rPr>
              <a:t>soliloquy</a:t>
            </a:r>
            <a:r>
              <a:rPr lang="en-GB" sz="1500" dirty="0"/>
              <a:t>, 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/>
              <a:t>       His wife receives his letter and states that he is ambitious, but too </a:t>
            </a:r>
            <a:r>
              <a:rPr lang="en-GB" sz="1500" b="1" dirty="0">
                <a:solidFill>
                  <a:srgbClr val="7030A0"/>
                </a:solidFill>
              </a:rPr>
              <a:t>honest</a:t>
            </a:r>
            <a:r>
              <a:rPr lang="en-GB" sz="1500" dirty="0"/>
              <a:t>. 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/>
              <a:t>       King Duncan arrives at Macbeth’s castle and Macbeth decides to go no further in the murder plot. Lady Macbeth questions Macbeth’s </a:t>
            </a:r>
            <a:r>
              <a:rPr lang="en-GB" sz="1500" b="1" dirty="0">
                <a:solidFill>
                  <a:srgbClr val="7030A0"/>
                </a:solidFill>
              </a:rPr>
              <a:t>masculinity</a:t>
            </a:r>
            <a:r>
              <a:rPr lang="en-GB" sz="1500" dirty="0"/>
              <a:t>, so they decide the murder will happen.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37778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882478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81" y="32079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55" y="17480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81" y="3431005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68" y="3455057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9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836</Words>
  <Application>Microsoft Office PowerPoint</Application>
  <PresentationFormat>Widescreen</PresentationFormat>
  <Paragraphs>66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Key Quotation: Make Notes</vt:lpstr>
      <vt:lpstr>Context Question</vt:lpstr>
      <vt:lpstr>Context question: Act 1, Scene 5 What do we learn about LM in this extract?</vt:lpstr>
      <vt:lpstr>Task: Now answer the question in 2-3 paragraphs using the quotations you have highlighted.</vt:lpstr>
      <vt:lpstr>Women in the 1600s</vt:lpstr>
      <vt:lpstr>Thinking questions</vt:lpstr>
      <vt:lpstr>Plenary: Cloze Summary (Act 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Quotation: Make Notes</dc:title>
  <dc:creator>Helen Wade</dc:creator>
  <cp:lastModifiedBy>Helen Wade</cp:lastModifiedBy>
  <cp:revision>1</cp:revision>
  <dcterms:created xsi:type="dcterms:W3CDTF">2020-10-19T17:25:37Z</dcterms:created>
  <dcterms:modified xsi:type="dcterms:W3CDTF">2020-10-19T17:31:04Z</dcterms:modified>
</cp:coreProperties>
</file>