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09" r:id="rId2"/>
    <p:sldId id="411" r:id="rId3"/>
    <p:sldId id="305" r:id="rId4"/>
    <p:sldId id="410" r:id="rId5"/>
    <p:sldId id="306" r:id="rId6"/>
    <p:sldId id="30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07/01/2021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07/01/2021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endParaRPr lang="en-GB" b="1" u="sng" dirty="0"/>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3</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431" y="84795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2A9080C5-C6CF-4D93-8678-7550A2F26E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94100013"/>
      </p:ext>
    </p:extLst>
  </p:cSld>
  <p:clrMapOvr>
    <a:masterClrMapping/>
  </p:clrMapOvr>
  <mc:AlternateContent xmlns:mc="http://schemas.openxmlformats.org/markup-compatibility/2006">
    <mc:Choice xmlns:p14="http://schemas.microsoft.com/office/powerpoint/2010/main" Requires="p14">
      <p:transition spd="slow" p14:dur="2000" advTm="11639"/>
    </mc:Choice>
    <mc:Fallback>
      <p:transition spd="slow" advTm="11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u="sng" dirty="0"/>
              <a:t>The ‘Wreck’ Centre</a:t>
            </a:r>
          </a:p>
        </p:txBody>
      </p:sp>
      <p:sp>
        <p:nvSpPr>
          <p:cNvPr id="3" name="Content Placeholder 2"/>
          <p:cNvSpPr>
            <a:spLocks noGrp="1"/>
          </p:cNvSpPr>
          <p:nvPr>
            <p:ph idx="1"/>
          </p:nvPr>
        </p:nvSpPr>
        <p:spPr>
          <a:xfrm>
            <a:off x="1239033" y="1825625"/>
            <a:ext cx="10515600" cy="4351338"/>
          </a:xfr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en-GB" sz="9600" dirty="0"/>
              <a:t>What are the connotations of WRECK?</a:t>
            </a:r>
          </a:p>
        </p:txBody>
      </p:sp>
      <p:sp>
        <p:nvSpPr>
          <p:cNvPr id="4" name="TextBox 3">
            <a:extLst>
              <a:ext uri="{FF2B5EF4-FFF2-40B4-BE49-F238E27FC236}">
                <a16:creationId xmlns:a16="http://schemas.microsoft.com/office/drawing/2014/main" id="{B9903A8E-28FE-4E1A-9F73-1C0C9C1EFB0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5" name="Audio 4">
            <a:hlinkClick r:id="" action="ppaction://media"/>
            <a:extLst>
              <a:ext uri="{FF2B5EF4-FFF2-40B4-BE49-F238E27FC236}">
                <a16:creationId xmlns:a16="http://schemas.microsoft.com/office/drawing/2014/main" id="{65BAA4E9-804B-4438-80D8-177417A1E9A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69581286"/>
      </p:ext>
    </p:extLst>
  </p:cSld>
  <p:clrMapOvr>
    <a:masterClrMapping/>
  </p:clrMapOvr>
  <mc:AlternateContent xmlns:mc="http://schemas.openxmlformats.org/markup-compatibility/2006">
    <mc:Choice xmlns:p14="http://schemas.microsoft.com/office/powerpoint/2010/main" Requires="p14">
      <p:transition spd="slow" p14:dur="2000" advTm="176040"/>
    </mc:Choice>
    <mc:Fallback>
      <p:transition spd="slow" advTm="176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669" y="598075"/>
            <a:ext cx="10515600" cy="1418616"/>
          </a:xfr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r>
              <a:rPr lang="en-GB" sz="9600" dirty="0"/>
              <a:t>Read Chapter 5. </a:t>
            </a:r>
            <a:r>
              <a:rPr lang="en-GB" sz="2000" dirty="0"/>
              <a:t>page 20-25</a:t>
            </a:r>
            <a:endParaRPr lang="en-GB" sz="9600" dirty="0"/>
          </a:p>
        </p:txBody>
      </p:sp>
      <p:sp>
        <p:nvSpPr>
          <p:cNvPr id="4" name="TextBox 3">
            <a:extLst>
              <a:ext uri="{FF2B5EF4-FFF2-40B4-BE49-F238E27FC236}">
                <a16:creationId xmlns:a16="http://schemas.microsoft.com/office/drawing/2014/main" id="{B9903A8E-28FE-4E1A-9F73-1C0C9C1EFB0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7" name="Picture 2" descr="Heroes by Robert Cormier">
            <a:extLst>
              <a:ext uri="{FF2B5EF4-FFF2-40B4-BE49-F238E27FC236}">
                <a16:creationId xmlns:a16="http://schemas.microsoft.com/office/drawing/2014/main" id="{0BEE57E8-1F78-4B5B-BA51-BCF5CBC42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57" y="1781071"/>
            <a:ext cx="3198812" cy="4776304"/>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4CD76EB2-EF16-4172-AEDE-01502CFC50A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799842306"/>
      </p:ext>
    </p:extLst>
  </p:cSld>
  <p:clrMapOvr>
    <a:masterClrMapping/>
  </p:clrMapOvr>
  <mc:AlternateContent xmlns:mc="http://schemas.openxmlformats.org/markup-compatibility/2006">
    <mc:Choice xmlns:p14="http://schemas.microsoft.com/office/powerpoint/2010/main" Requires="p14">
      <p:transition spd="slow" p14:dur="2000" advTm="19506"/>
    </mc:Choice>
    <mc:Fallback>
      <p:transition spd="slow" advTm="19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91264" cy="3442394"/>
          </a:xfrm>
        </p:spPr>
        <p:txBody>
          <a:bodyPr>
            <a:normAutofit/>
          </a:bodyPr>
          <a:lstStyle/>
          <a:p>
            <a:r>
              <a:rPr lang="en-GB" dirty="0"/>
              <a:t>Task: </a:t>
            </a:r>
            <a:r>
              <a:rPr lang="en-GB" altLang="en-US" sz="4000" dirty="0">
                <a:latin typeface="+mn-lt"/>
              </a:rPr>
              <a:t>Summarise the ‘Wreck’ centre’s history in no more than 25 words.</a:t>
            </a:r>
            <a:r>
              <a:rPr lang="en-GB" altLang="en-US" sz="4000" dirty="0"/>
              <a:t> What does the violent history suggest about the place? </a:t>
            </a:r>
            <a:br>
              <a:rPr lang="en-GB" altLang="en-US" sz="4000" dirty="0">
                <a:solidFill>
                  <a:schemeClr val="accent2"/>
                </a:solidFill>
                <a:latin typeface="+mn-lt"/>
              </a:rPr>
            </a:br>
            <a:endParaRPr lang="en-GB" sz="4000" dirty="0">
              <a:latin typeface="+mn-lt"/>
            </a:endParaRPr>
          </a:p>
        </p:txBody>
      </p:sp>
      <p:pic>
        <p:nvPicPr>
          <p:cNvPr id="1638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295800" y="2996953"/>
            <a:ext cx="3249936" cy="340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3DC70A05-D124-44C9-A376-B42BD757BBB2}"/>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3" name="Audio 2">
            <a:hlinkClick r:id="" action="ppaction://media"/>
            <a:extLst>
              <a:ext uri="{FF2B5EF4-FFF2-40B4-BE49-F238E27FC236}">
                <a16:creationId xmlns:a16="http://schemas.microsoft.com/office/drawing/2014/main" id="{A2583469-6D30-4150-9E4A-517441F431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57299232"/>
      </p:ext>
    </p:extLst>
  </p:cSld>
  <p:clrMapOvr>
    <a:masterClrMapping/>
  </p:clrMapOvr>
  <mc:AlternateContent xmlns:mc="http://schemas.openxmlformats.org/markup-compatibility/2006">
    <mc:Choice xmlns:p14="http://schemas.microsoft.com/office/powerpoint/2010/main" Requires="p14">
      <p:transition spd="slow" p14:dur="2000" advTm="326260"/>
    </mc:Choice>
    <mc:Fallback>
      <p:transition spd="slow" advTm="326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29" y="47268"/>
            <a:ext cx="11235874" cy="1143000"/>
          </a:xfrm>
        </p:spPr>
        <p:txBody>
          <a:bodyPr>
            <a:noAutofit/>
          </a:bodyPr>
          <a:lstStyle/>
          <a:p>
            <a:r>
              <a:rPr lang="en-GB" sz="2800" dirty="0"/>
              <a:t>Re-read the description of the wreck centre. What does the language suggest? What atmosphere and mood is created and how?</a:t>
            </a:r>
          </a:p>
        </p:txBody>
      </p:sp>
      <p:sp>
        <p:nvSpPr>
          <p:cNvPr id="3" name="Content Placeholder 2"/>
          <p:cNvSpPr>
            <a:spLocks noGrp="1"/>
          </p:cNvSpPr>
          <p:nvPr>
            <p:ph idx="1"/>
          </p:nvPr>
        </p:nvSpPr>
        <p:spPr>
          <a:xfrm>
            <a:off x="2314092" y="1407612"/>
            <a:ext cx="8229600" cy="2458233"/>
          </a:xfr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GB" sz="2000" i="1" dirty="0"/>
              <a:t>In the next few days the men worked frantically, scraping and painting, replacing doors and windows, tarring the roof. But the work was haphazard. Workers dropped hammers, spilled paint, stumbled over each other and occasionally pulled brown paper bags from their pockets and took quick gulps from hidden bottles… </a:t>
            </a:r>
          </a:p>
          <a:p>
            <a:pPr marL="0" indent="0">
              <a:buNone/>
            </a:pPr>
            <a:r>
              <a:rPr lang="en-GB" sz="2000" i="1" dirty="0"/>
              <a:t>When the workers finally completed the job , the building still looked unfinished. The white paint didn't completely cover the dark patches of mildew on the clapboards and the shutters sagged next to the windows.</a:t>
            </a:r>
          </a:p>
        </p:txBody>
      </p:sp>
      <p:sp>
        <p:nvSpPr>
          <p:cNvPr id="5" name="TextBox 4">
            <a:extLst>
              <a:ext uri="{FF2B5EF4-FFF2-40B4-BE49-F238E27FC236}">
                <a16:creationId xmlns:a16="http://schemas.microsoft.com/office/drawing/2014/main" id="{DB4C364D-3143-4B10-84D9-63BFDCA56297}"/>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Mastery</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
        <p:nvSpPr>
          <p:cNvPr id="6" name="Rectangle 5">
            <a:extLst>
              <a:ext uri="{FF2B5EF4-FFF2-40B4-BE49-F238E27FC236}">
                <a16:creationId xmlns:a16="http://schemas.microsoft.com/office/drawing/2014/main" id="{A4B73968-3EA0-4131-8134-6BB8259C1530}"/>
              </a:ext>
            </a:extLst>
          </p:cNvPr>
          <p:cNvSpPr/>
          <p:nvPr/>
        </p:nvSpPr>
        <p:spPr>
          <a:xfrm>
            <a:off x="3515666" y="5084946"/>
            <a:ext cx="6096000" cy="646331"/>
          </a:xfrm>
          <a:prstGeom prst="rect">
            <a:avLst/>
          </a:prstGeom>
        </p:spPr>
        <p:txBody>
          <a:bodyPr>
            <a:spAutoFit/>
          </a:bodyPr>
          <a:lstStyle/>
          <a:p>
            <a:r>
              <a:rPr lang="en-GB" i="1" dirty="0">
                <a:solidFill>
                  <a:srgbClr val="7030A0"/>
                </a:solidFill>
              </a:rPr>
              <a:t>the men worked frantically, scraping and painting, replacing doors and windows, tarring the roof. </a:t>
            </a:r>
            <a:endParaRPr lang="en-GB" dirty="0">
              <a:solidFill>
                <a:srgbClr val="7030A0"/>
              </a:solidFill>
            </a:endParaRPr>
          </a:p>
        </p:txBody>
      </p:sp>
      <p:sp>
        <p:nvSpPr>
          <p:cNvPr id="7" name="TextBox 6">
            <a:extLst>
              <a:ext uri="{FF2B5EF4-FFF2-40B4-BE49-F238E27FC236}">
                <a16:creationId xmlns:a16="http://schemas.microsoft.com/office/drawing/2014/main" id="{C18252A8-D6CC-4F80-9705-8D5B4E655472}"/>
              </a:ext>
            </a:extLst>
          </p:cNvPr>
          <p:cNvSpPr txBox="1"/>
          <p:nvPr/>
        </p:nvSpPr>
        <p:spPr>
          <a:xfrm>
            <a:off x="4935255" y="4221271"/>
            <a:ext cx="2317315" cy="646331"/>
          </a:xfrm>
          <a:prstGeom prst="rect">
            <a:avLst/>
          </a:prstGeom>
          <a:noFill/>
        </p:spPr>
        <p:txBody>
          <a:bodyPr wrap="square" rtlCol="0">
            <a:spAutoFit/>
          </a:bodyPr>
          <a:lstStyle/>
          <a:p>
            <a:r>
              <a:rPr lang="en-GB" dirty="0"/>
              <a:t>Rushed, trying to complete quickly</a:t>
            </a:r>
          </a:p>
        </p:txBody>
      </p:sp>
      <p:cxnSp>
        <p:nvCxnSpPr>
          <p:cNvPr id="9" name="Straight Arrow Connector 8">
            <a:extLst>
              <a:ext uri="{FF2B5EF4-FFF2-40B4-BE49-F238E27FC236}">
                <a16:creationId xmlns:a16="http://schemas.microsoft.com/office/drawing/2014/main" id="{C4DC1057-D627-4828-AB85-F214A40B6EAF}"/>
              </a:ext>
            </a:extLst>
          </p:cNvPr>
          <p:cNvCxnSpPr>
            <a:cxnSpLocks/>
          </p:cNvCxnSpPr>
          <p:nvPr/>
        </p:nvCxnSpPr>
        <p:spPr>
          <a:xfrm flipV="1">
            <a:off x="5674290" y="4729196"/>
            <a:ext cx="0" cy="4565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330423-9FD6-47B4-B64C-0CF23C14E514}"/>
              </a:ext>
            </a:extLst>
          </p:cNvPr>
          <p:cNvSpPr txBox="1"/>
          <p:nvPr/>
        </p:nvSpPr>
        <p:spPr>
          <a:xfrm>
            <a:off x="9482203" y="4867602"/>
            <a:ext cx="1997718" cy="1200329"/>
          </a:xfrm>
          <a:prstGeom prst="rect">
            <a:avLst/>
          </a:prstGeom>
          <a:noFill/>
        </p:spPr>
        <p:txBody>
          <a:bodyPr wrap="square" rtlCol="0">
            <a:spAutoFit/>
          </a:bodyPr>
          <a:lstStyle/>
          <a:p>
            <a:r>
              <a:rPr lang="en-GB" dirty="0"/>
              <a:t>Lots of jobs to be completed – shows it must be in bad disrepair </a:t>
            </a:r>
          </a:p>
        </p:txBody>
      </p:sp>
      <p:cxnSp>
        <p:nvCxnSpPr>
          <p:cNvPr id="13" name="Straight Arrow Connector 12">
            <a:extLst>
              <a:ext uri="{FF2B5EF4-FFF2-40B4-BE49-F238E27FC236}">
                <a16:creationId xmlns:a16="http://schemas.microsoft.com/office/drawing/2014/main" id="{5A901219-1AA5-4D53-8EA7-B00FDFA9D927}"/>
              </a:ext>
            </a:extLst>
          </p:cNvPr>
          <p:cNvCxnSpPr/>
          <p:nvPr/>
        </p:nvCxnSpPr>
        <p:spPr>
          <a:xfrm>
            <a:off x="9018740" y="5498926"/>
            <a:ext cx="463463" cy="232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C19778-A317-460C-8B9B-CB05403247E7}"/>
              </a:ext>
            </a:extLst>
          </p:cNvPr>
          <p:cNvSpPr txBox="1"/>
          <p:nvPr/>
        </p:nvSpPr>
        <p:spPr>
          <a:xfrm>
            <a:off x="4603481" y="5948621"/>
            <a:ext cx="3417722" cy="646331"/>
          </a:xfrm>
          <a:prstGeom prst="rect">
            <a:avLst/>
          </a:prstGeom>
          <a:noFill/>
        </p:spPr>
        <p:txBody>
          <a:bodyPr wrap="square" rtlCol="0">
            <a:spAutoFit/>
          </a:bodyPr>
          <a:lstStyle/>
          <a:p>
            <a:r>
              <a:rPr lang="en-GB" dirty="0"/>
              <a:t>The use of the list adds to the sense of rushing/quickness </a:t>
            </a:r>
          </a:p>
        </p:txBody>
      </p:sp>
      <p:cxnSp>
        <p:nvCxnSpPr>
          <p:cNvPr id="16" name="Straight Arrow Connector 15">
            <a:extLst>
              <a:ext uri="{FF2B5EF4-FFF2-40B4-BE49-F238E27FC236}">
                <a16:creationId xmlns:a16="http://schemas.microsoft.com/office/drawing/2014/main" id="{4BBFA938-2880-491C-92D9-CD01E9864899}"/>
              </a:ext>
            </a:extLst>
          </p:cNvPr>
          <p:cNvCxnSpPr/>
          <p:nvPr/>
        </p:nvCxnSpPr>
        <p:spPr>
          <a:xfrm>
            <a:off x="5536504" y="5731277"/>
            <a:ext cx="137786" cy="217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523A8D32-112D-4F63-B731-66FDE9235D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9980536"/>
      </p:ext>
    </p:extLst>
  </p:cSld>
  <p:clrMapOvr>
    <a:masterClrMapping/>
  </p:clrMapOvr>
  <mc:AlternateContent xmlns:mc="http://schemas.openxmlformats.org/markup-compatibility/2006">
    <mc:Choice xmlns:p14="http://schemas.microsoft.com/office/powerpoint/2010/main" Requires="p14">
      <p:transition spd="slow" p14:dur="2000" advTm="1052860"/>
    </mc:Choice>
    <mc:Fallback>
      <p:transition spd="slow" advTm="1052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455" y="1577345"/>
            <a:ext cx="8219256" cy="2866330"/>
          </a:xfrm>
        </p:spPr>
        <p:txBody>
          <a:bodyPr>
            <a:normAutofit fontScale="90000"/>
          </a:bodyPr>
          <a:lstStyle/>
          <a:p>
            <a:r>
              <a:rPr lang="en-GB" dirty="0"/>
              <a:t>How is Francis portrayed as a young boy in Chapter 5? What do we learn about his early life? </a:t>
            </a:r>
            <a:br>
              <a:rPr lang="en-GB" dirty="0"/>
            </a:br>
            <a:br>
              <a:rPr lang="en-GB" dirty="0"/>
            </a:br>
            <a:r>
              <a:rPr lang="en-GB" dirty="0"/>
              <a:t>Mind map your ideas and </a:t>
            </a:r>
            <a:r>
              <a:rPr lang="en-GB" dirty="0">
                <a:solidFill>
                  <a:srgbClr val="7030A0"/>
                </a:solidFill>
              </a:rPr>
              <a:t>support each one with a quote from the chapter.</a:t>
            </a:r>
          </a:p>
        </p:txBody>
      </p:sp>
      <p:sp>
        <p:nvSpPr>
          <p:cNvPr id="5" name="TextBox 4">
            <a:extLst>
              <a:ext uri="{FF2B5EF4-FFF2-40B4-BE49-F238E27FC236}">
                <a16:creationId xmlns:a16="http://schemas.microsoft.com/office/drawing/2014/main" id="{75A54753-F746-4341-974E-981DF564BF1F}"/>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3" name="Audio 2">
            <a:hlinkClick r:id="" action="ppaction://media"/>
            <a:extLst>
              <a:ext uri="{FF2B5EF4-FFF2-40B4-BE49-F238E27FC236}">
                <a16:creationId xmlns:a16="http://schemas.microsoft.com/office/drawing/2014/main" id="{4A94746A-4CE3-46E3-A3E1-08BF09338CE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00513880"/>
      </p:ext>
    </p:extLst>
  </p:cSld>
  <p:clrMapOvr>
    <a:masterClrMapping/>
  </p:clrMapOvr>
  <mc:AlternateContent xmlns:mc="http://schemas.openxmlformats.org/markup-compatibility/2006">
    <mc:Choice xmlns:p14="http://schemas.microsoft.com/office/powerpoint/2010/main" Requires="p14">
      <p:transition spd="slow" p14:dur="2000" advTm="933960"/>
    </mc:Choice>
    <mc:Fallback>
      <p:transition spd="slow" advTm="933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8"/>
</p:tagLst>
</file>

<file path=ppt/tags/tag2.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262</Words>
  <Application>Microsoft Office PowerPoint</Application>
  <PresentationFormat>Widescreen</PresentationFormat>
  <Paragraphs>18</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PowerPoint Presentation</vt:lpstr>
      <vt:lpstr>The ‘Wreck’ Centre</vt:lpstr>
      <vt:lpstr>PowerPoint Presentation</vt:lpstr>
      <vt:lpstr>Task: Summarise the ‘Wreck’ centre’s history in no more than 25 words. What does the violent history suggest about the place?  </vt:lpstr>
      <vt:lpstr>Re-read the description of the wreck centre. What does the language suggest? What atmosphere and mood is created and how?</vt:lpstr>
      <vt:lpstr>How is Francis portrayed as a young boy in Chapter 5? What do we learn about his early life?   Mind map your ideas and support each one with a quote from the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A Allen</cp:lastModifiedBy>
  <cp:revision>13</cp:revision>
  <dcterms:created xsi:type="dcterms:W3CDTF">2021-01-06T14:18:18Z</dcterms:created>
  <dcterms:modified xsi:type="dcterms:W3CDTF">2021-01-07T09:19:31Z</dcterms:modified>
</cp:coreProperties>
</file>